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0" r:id="rId3"/>
    <p:sldId id="352" r:id="rId4"/>
    <p:sldId id="354" r:id="rId5"/>
    <p:sldId id="428" r:id="rId6"/>
    <p:sldId id="434" r:id="rId7"/>
    <p:sldId id="431" r:id="rId8"/>
    <p:sldId id="425" r:id="rId9"/>
    <p:sldId id="427" r:id="rId10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802.11-18/1556r0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CSD Simulations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2018-09-10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261879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4" name="Document" r:id="rId4" imgW="8486910" imgH="2514302" progId="Word.Document.8">
                  <p:embed/>
                </p:oleObj>
              </mc:Choice>
              <mc:Fallback>
                <p:oleObj name="Document" r:id="rId4" imgW="8486910" imgH="25143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FB34-3B9B-4CFA-8CE9-B647467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79" y="783317"/>
            <a:ext cx="8288868" cy="792478"/>
          </a:xfrm>
        </p:spPr>
        <p:txBody>
          <a:bodyPr/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FED2-7215-4670-AB38-133E0BDC1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1981201"/>
            <a:ext cx="8380307" cy="2438400"/>
          </a:xfrm>
        </p:spPr>
        <p:txBody>
          <a:bodyPr/>
          <a:lstStyle/>
          <a:p>
            <a:r>
              <a:rPr lang="en-US" dirty="0"/>
              <a:t>This presentation provides simulation results for both the HDR and the LDR with the CSD values recommended in [1], for Example 1 MC-OOK symbols</a:t>
            </a:r>
          </a:p>
          <a:p>
            <a:endParaRPr lang="en-US" dirty="0"/>
          </a:p>
          <a:p>
            <a:r>
              <a:rPr lang="en-US" dirty="0"/>
              <a:t>For reference these are the symbols used in these 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A85E7-9E0C-48C1-9655-8056486A0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B9C92-523E-4D5D-BB95-741BAB82C3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D03184-7623-4515-B207-4F6D2EC10B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A71E1B0F-1F4D-4371-B59E-224006E745F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46829937"/>
                  </p:ext>
                </p:extLst>
              </p:nvPr>
            </p:nvGraphicFramePr>
            <p:xfrm>
              <a:off x="716479" y="4788304"/>
              <a:ext cx="8288338" cy="1395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40921">
                      <a:extLst>
                        <a:ext uri="{9D8B030D-6E8A-4147-A177-3AD203B41FA5}">
                          <a16:colId xmlns:a16="http://schemas.microsoft.com/office/drawing/2014/main" val="875693295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1413458731"/>
                        </a:ext>
                      </a:extLst>
                    </a:gridCol>
                    <a:gridCol w="5499617">
                      <a:extLst>
                        <a:ext uri="{9D8B030D-6E8A-4147-A177-3AD203B41FA5}">
                          <a16:colId xmlns:a16="http://schemas.microsoft.com/office/drawing/2014/main" val="1587882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sz="1800" b="1" kern="1200" dirty="0">
                            <a:solidFill>
                              <a:schemeClr val="lt1"/>
                            </a:solidFill>
                            <a:latin typeface="Calibri" panose="020F0502020204030204" pitchFamily="34" charset="0"/>
                            <a:ea typeface="+mn-ea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Symbol </a:t>
                          </a:r>
                          <a:r>
                            <a:rPr lang="en-US" sz="1800" b="1" kern="1200" dirty="0">
                              <a:solidFill>
                                <a:schemeClr val="lt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Duration (µs)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Recommended Symbol from Annex AB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76256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Example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1" i="1" dirty="0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 dirty="0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1800" b="1" i="1" dirty="0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−</m:t>
                                    </m:r>
                                    <m:r>
                                      <a:rPr lang="en-US" sz="1800" b="1" i="1" dirty="0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𝟔</m:t>
                                    </m:r>
                                    <m:r>
                                      <a:rPr lang="en-US" sz="1800" b="1" i="1" dirty="0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,</m:t>
                                    </m:r>
                                    <m:r>
                                      <a:rPr lang="en-US" sz="1800" b="1" i="1" dirty="0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𝟔</m:t>
                                    </m:r>
                                  </m:sub>
                                </m:sSub>
                                <m:r>
                                  <a:rPr lang="en-US" sz="1800" b="1" i="1" dirty="0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>
                                  <a:rPr lang="en-US" sz="1800" b="0" i="1" dirty="0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{</m:t>
                                </m:r>
                                <m:r>
                                  <a:rPr lang="en-US" sz="1800" i="1" dirty="0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1, 0, 1, 0, 1, 0, 0, 0, −1, 0, 1, 0, −1</m:t>
                                </m:r>
                                <m:r>
                                  <a:rPr lang="en-US" sz="1800" b="0" i="1" dirty="0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800" kern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107743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Example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i="1" dirty="0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 dirty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𝑺</m:t>
                                    </m:r>
                                  </m:e>
                                  <m:sub>
                                    <m:r>
                                      <a:rPr lang="en-US" sz="1800" i="1" dirty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−</m:t>
                                    </m:r>
                                    <m:r>
                                      <a:rPr lang="en-US" sz="1800" i="1" dirty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𝟔</m:t>
                                    </m:r>
                                    <m:r>
                                      <a:rPr lang="en-US" sz="1800" i="1" dirty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,</m:t>
                                    </m:r>
                                    <m:r>
                                      <a:rPr lang="en-US" sz="1800" i="1" dirty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𝟔</m:t>
                                    </m:r>
                                  </m:sub>
                                </m:sSub>
                                <m:r>
                                  <a:rPr lang="en-US" sz="1800" b="0" i="1" dirty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>
                                  <a:rPr lang="en-US" sz="1800" b="0" i="1" dirty="0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{</m:t>
                                </m:r>
                                <m:r>
                                  <a:rPr lang="en-US" sz="1800" b="0" i="1" dirty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1, 1, 1, −1, −1, −1, 0, −1, 1, −1, −1, 1, −1</m:t>
                                </m:r>
                                <m:r>
                                  <a:rPr lang="en-US" sz="1800" b="0" i="1" dirty="0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sz="1800" kern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34974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A71E1B0F-1F4D-4371-B59E-224006E745F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746829937"/>
                  </p:ext>
                </p:extLst>
              </p:nvPr>
            </p:nvGraphicFramePr>
            <p:xfrm>
              <a:off x="716479" y="4788304"/>
              <a:ext cx="8288338" cy="1395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40921">
                      <a:extLst>
                        <a:ext uri="{9D8B030D-6E8A-4147-A177-3AD203B41FA5}">
                          <a16:colId xmlns:a16="http://schemas.microsoft.com/office/drawing/2014/main" val="875693295"/>
                        </a:ext>
                      </a:extLst>
                    </a:gridCol>
                    <a:gridCol w="1447800">
                      <a:extLst>
                        <a:ext uri="{9D8B030D-6E8A-4147-A177-3AD203B41FA5}">
                          <a16:colId xmlns:a16="http://schemas.microsoft.com/office/drawing/2014/main" val="1413458731"/>
                        </a:ext>
                      </a:extLst>
                    </a:gridCol>
                    <a:gridCol w="5499617">
                      <a:extLst>
                        <a:ext uri="{9D8B030D-6E8A-4147-A177-3AD203B41FA5}">
                          <a16:colId xmlns:a16="http://schemas.microsoft.com/office/drawing/2014/main" val="158788249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endParaRPr lang="en-US" sz="1800" b="1" kern="1200" dirty="0">
                            <a:solidFill>
                              <a:schemeClr val="lt1"/>
                            </a:solidFill>
                            <a:latin typeface="Calibri" panose="020F0502020204030204" pitchFamily="34" charset="0"/>
                            <a:ea typeface="+mn-ea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Symbol </a:t>
                          </a:r>
                          <a:r>
                            <a:rPr lang="en-US" sz="1800" b="1" kern="1200" dirty="0">
                              <a:solidFill>
                                <a:schemeClr val="lt1"/>
                              </a:solidFill>
                              <a:latin typeface="Calibri" panose="020F0502020204030204" pitchFamily="34" charset="0"/>
                              <a:ea typeface="+mn-ea"/>
                              <a:cs typeface="Calibri" panose="020F0502020204030204" pitchFamily="34" charset="0"/>
                            </a:rPr>
                            <a:t>Duration (µs)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Recommended Symbol from Annex AB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7625609"/>
                      </a:ext>
                    </a:extLst>
                  </a:tr>
                  <a:tr h="3778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Example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831" t="-174603" r="-443" b="-119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10774374"/>
                      </a:ext>
                    </a:extLst>
                  </a:tr>
                  <a:tr h="3778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Example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831" t="-279032" r="-443" b="-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349742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7818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C0B51-1EF8-4CE9-BA82-60ED71E79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56320"/>
          </a:xfrm>
        </p:spPr>
        <p:txBody>
          <a:bodyPr/>
          <a:lstStyle/>
          <a:p>
            <a:r>
              <a:rPr lang="en-US" sz="3600" dirty="0"/>
              <a:t>HDR – Channel Model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6A7DA-E07C-464F-A5C9-8B5A8AA38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241729"/>
            <a:ext cx="8288868" cy="480909"/>
          </a:xfrm>
        </p:spPr>
        <p:txBody>
          <a:bodyPr/>
          <a:lstStyle/>
          <a:p>
            <a:r>
              <a:rPr lang="en-US" dirty="0"/>
              <a:t>Very good diversity 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03489-6EEE-4AE1-8ADB-F1310E877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D1DE3-DD2C-4A97-86A7-0715C6602D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340BEF-F1AC-4546-A3D4-4CCDF411CC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291F0F-C9A4-4DDF-B33A-3605C2F50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35" y="1692325"/>
            <a:ext cx="8491321" cy="421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71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C0B51-1EF8-4CE9-BA82-60ED71E79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56320"/>
          </a:xfrm>
        </p:spPr>
        <p:txBody>
          <a:bodyPr/>
          <a:lstStyle/>
          <a:p>
            <a:r>
              <a:rPr lang="en-US" sz="3600" dirty="0"/>
              <a:t>LDR – Channel Model 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6A7DA-E07C-464F-A5C9-8B5A8AA38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241729"/>
            <a:ext cx="8288868" cy="480909"/>
          </a:xfrm>
        </p:spPr>
        <p:txBody>
          <a:bodyPr/>
          <a:lstStyle/>
          <a:p>
            <a:r>
              <a:rPr lang="en-US" dirty="0"/>
              <a:t>Very good diversity gain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03489-6EEE-4AE1-8ADB-F1310E877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D1DE3-DD2C-4A97-86A7-0715C6602D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340BEF-F1AC-4546-A3D4-4CCDF411CC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AE5C12-FD24-427B-87B6-C5976D6D6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35" y="1687843"/>
            <a:ext cx="8491321" cy="418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2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19EAB-622F-4862-8258-F322B747A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45266-429D-4638-BB34-BD5BEABAA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 simulations demonstrate very good diversity results for both the HDR and LDR packets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1CF4C-2ECC-490A-83D6-96BFB0DB8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5C482-C339-408F-94A3-6DAB4F1F71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3DE5BE-BCC6-4DE3-987F-51349E17E4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434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9BC92-51F9-41D7-B090-3763C4EDC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D6336-6A02-4CD7-B3A1-129769E0B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Steve Shellhammer, Bin Tian, Shahrnaz Azizi and Vinod Kristem, “Spec Text on Recommended CSD,” IEEE-802-11-1196r1, September 2018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F39662-3484-40AC-8D5A-C78A3C557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4D4BA-9595-402B-AEB4-72F946078F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9F0F81-3265-4424-8791-19410B3E04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27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7A1F8-AD03-4C7E-B253-34EC7A2DB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76400"/>
            <a:ext cx="8288868" cy="1136227"/>
          </a:xfrm>
        </p:spPr>
        <p:txBody>
          <a:bodyPr/>
          <a:lstStyle/>
          <a:p>
            <a:r>
              <a:rPr lang="en-US" sz="4000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FB374-1B46-4EBD-B5B2-753D95329E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A9223-AF69-4877-9BD5-9E938BC94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ABAF0B-E9CF-45F9-8EB2-4F7C5D7D21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67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91848-9FB3-4D20-AF03-E08FDD61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44" y="646853"/>
            <a:ext cx="8266156" cy="1132841"/>
          </a:xfrm>
        </p:spPr>
        <p:txBody>
          <a:bodyPr/>
          <a:lstStyle/>
          <a:p>
            <a:r>
              <a:rPr lang="en-US" sz="3200" dirty="0"/>
              <a:t>Recommended CSD Designs for Sync Field and HDR Data Field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4A0B216-3B4E-4BAD-91DA-361C1F1157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961161"/>
              </p:ext>
            </p:extLst>
          </p:nvPr>
        </p:nvGraphicFramePr>
        <p:xfrm>
          <a:off x="745279" y="3124200"/>
          <a:ext cx="836654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921">
                  <a:extLst>
                    <a:ext uri="{9D8B030D-6E8A-4147-A177-3AD203B41FA5}">
                      <a16:colId xmlns:a16="http://schemas.microsoft.com/office/drawing/2014/main" val="3177042734"/>
                    </a:ext>
                  </a:extLst>
                </a:gridCol>
                <a:gridCol w="5225627">
                  <a:extLst>
                    <a:ext uri="{9D8B030D-6E8A-4147-A177-3AD203B41FA5}">
                      <a16:colId xmlns:a16="http://schemas.microsoft.com/office/drawing/2014/main" val="38660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Transmit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Values (ns)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384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08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1000]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1000, 500]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76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1000, 500, 250]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3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1000, 500, 250, 1250]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6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1000, 500, 250, 1250, 750]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1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1000, 500, 250, 1250, 750, 1000]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9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1000, 500, 250, 1250, 750, 1000, 250]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7866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3A5F-52D7-40A8-AB16-FB3B1CF684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BFD1-FCB8-4B48-9FE3-B0E5EA14C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C8F0D-2DB0-4A85-9290-EA8C6E0F6C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4092F3B-3DF2-4B8D-AFDE-FE598AE4ECFA}"/>
              </a:ext>
            </a:extLst>
          </p:cNvPr>
          <p:cNvSpPr txBox="1">
            <a:spLocks/>
          </p:cNvSpPr>
          <p:nvPr/>
        </p:nvSpPr>
        <p:spPr bwMode="auto">
          <a:xfrm>
            <a:off x="743373" y="1779695"/>
            <a:ext cx="8246320" cy="1239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We recommend the following CSD design for the Sync Field and High Data Rate (HDR) Data Field, both of which use 2 µs MC-OOK symbols</a:t>
            </a:r>
          </a:p>
        </p:txBody>
      </p:sp>
    </p:spTree>
    <p:extLst>
      <p:ext uri="{BB962C8B-B14F-4D97-AF65-F5344CB8AC3E}">
        <p14:creationId xmlns:p14="http://schemas.microsoft.com/office/powerpoint/2010/main" val="213218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91848-9FB3-4D20-AF03-E08FDD61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44" y="646854"/>
            <a:ext cx="8266156" cy="953346"/>
          </a:xfrm>
        </p:spPr>
        <p:txBody>
          <a:bodyPr/>
          <a:lstStyle/>
          <a:p>
            <a:r>
              <a:rPr lang="en-US" sz="3200" dirty="0"/>
              <a:t>Recommended CSD Designs for LDR Data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3A5F-52D7-40A8-AB16-FB3B1CF684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EBFD1-FCB8-4B48-9FE3-B0E5EA14C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C8F0D-2DB0-4A85-9290-EA8C6E0F6C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4092F3B-3DF2-4B8D-AFDE-FE598AE4ECFA}"/>
              </a:ext>
            </a:extLst>
          </p:cNvPr>
          <p:cNvSpPr txBox="1">
            <a:spLocks/>
          </p:cNvSpPr>
          <p:nvPr/>
        </p:nvSpPr>
        <p:spPr bwMode="auto">
          <a:xfrm>
            <a:off x="743373" y="1779695"/>
            <a:ext cx="8031480" cy="1239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We recommend the following CSD design for the Low Data Rate (LDR) Data Field, which uses 4 µs MC-OOK symbols</a:t>
            </a:r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9F26505B-0A59-41EE-BCE9-1249733CB2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105067"/>
              </p:ext>
            </p:extLst>
          </p:nvPr>
        </p:nvGraphicFramePr>
        <p:xfrm>
          <a:off x="838199" y="2819400"/>
          <a:ext cx="838200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1">
                  <a:extLst>
                    <a:ext uri="{9D8B030D-6E8A-4147-A177-3AD203B41FA5}">
                      <a16:colId xmlns:a16="http://schemas.microsoft.com/office/drawing/2014/main" val="3177042734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38660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Transmit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CSD Values (ns)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384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508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2000]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2000, 1000]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76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2000, 1000, 500]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3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2000, 1000, 500, 2500]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6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2000, 1000, 500, 2500, 1500]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1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2000, 1000, 500, 2500, 1500, 2000]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69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[0, 2000, 1000, 500, 2500, 1500, 2000, 500]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78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98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2043</TotalTime>
  <Words>532</Words>
  <Application>Microsoft Office PowerPoint</Application>
  <PresentationFormat>Custom</PresentationFormat>
  <Paragraphs>95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MS Gothic</vt:lpstr>
      <vt:lpstr>Arial</vt:lpstr>
      <vt:lpstr>Calibri</vt:lpstr>
      <vt:lpstr>Cambria Math</vt:lpstr>
      <vt:lpstr>Courier New</vt:lpstr>
      <vt:lpstr>Times New Roman</vt:lpstr>
      <vt:lpstr>Office Theme</vt:lpstr>
      <vt:lpstr>Document</vt:lpstr>
      <vt:lpstr>CSD Simulations</vt:lpstr>
      <vt:lpstr>Introduction</vt:lpstr>
      <vt:lpstr>HDR – Channel Model D</vt:lpstr>
      <vt:lpstr>LDR – Channel Model D</vt:lpstr>
      <vt:lpstr>Conclusions</vt:lpstr>
      <vt:lpstr>References</vt:lpstr>
      <vt:lpstr>Backup</vt:lpstr>
      <vt:lpstr>Recommended CSD Designs for Sync Field and HDR Data Field</vt:lpstr>
      <vt:lpstr>Recommended CSD Designs for LDR Data Field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475</cp:revision>
  <cp:lastPrinted>2017-11-22T00:49:17Z</cp:lastPrinted>
  <dcterms:created xsi:type="dcterms:W3CDTF">2014-10-30T17:06:39Z</dcterms:created>
  <dcterms:modified xsi:type="dcterms:W3CDTF">2018-09-07T19:57:17Z</dcterms:modified>
</cp:coreProperties>
</file>