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1" r:id="rId2"/>
    <p:sldId id="355" r:id="rId3"/>
    <p:sldId id="365" r:id="rId4"/>
    <p:sldId id="344" r:id="rId5"/>
    <p:sldId id="366" r:id="rId6"/>
    <p:sldId id="367" r:id="rId7"/>
    <p:sldId id="345" r:id="rId8"/>
    <p:sldId id="342" r:id="rId9"/>
    <p:sldId id="368" r:id="rId10"/>
    <p:sldId id="369" r:id="rId11"/>
    <p:sldId id="358" r:id="rId12"/>
    <p:sldId id="347" r:id="rId13"/>
    <p:sldId id="372" r:id="rId14"/>
    <p:sldId id="370" r:id="rId15"/>
    <p:sldId id="373" r:id="rId16"/>
    <p:sldId id="348" r:id="rId17"/>
    <p:sldId id="352" r:id="rId18"/>
    <p:sldId id="371" r:id="rId19"/>
    <p:sldId id="343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00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833" autoAdjust="0"/>
  </p:normalViewPr>
  <p:slideViewPr>
    <p:cSldViewPr>
      <p:cViewPr varScale="1">
        <p:scale>
          <a:sx n="102" d="100"/>
          <a:sy n="102" d="100"/>
        </p:scale>
        <p:origin x="65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14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TX1+TX2 indicates transmission</a:t>
            </a:r>
            <a:r>
              <a:rPr lang="en-US" baseline="0" dirty="0" smtClean="0"/>
              <a:t> </a:t>
            </a:r>
            <a:r>
              <a:rPr lang="en-US" dirty="0" smtClean="0"/>
              <a:t>of two different</a:t>
            </a:r>
            <a:r>
              <a:rPr lang="en-US" baseline="0" dirty="0" smtClean="0"/>
              <a:t> PPDUs, one on 5GHz, one on 6 GHz.</a:t>
            </a:r>
            <a:endParaRPr lang="en-US" dirty="0" smtClean="0"/>
          </a:p>
          <a:p>
            <a:r>
              <a:rPr lang="en-US" dirty="0" smtClean="0"/>
              <a:t>RX1+RX2 indicates reception of two different</a:t>
            </a:r>
            <a:r>
              <a:rPr lang="en-US" baseline="0" dirty="0" smtClean="0"/>
              <a:t> PPDUs, one on 5GHz, one on 6 GHz.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TX1+RX2 indicates transmission</a:t>
            </a:r>
            <a:r>
              <a:rPr lang="en-US" baseline="0" dirty="0" smtClean="0"/>
              <a:t> </a:t>
            </a:r>
            <a:r>
              <a:rPr lang="en-US" dirty="0" smtClean="0"/>
              <a:t>of one PPDU at</a:t>
            </a:r>
            <a:r>
              <a:rPr lang="en-US" baseline="0" dirty="0" smtClean="0"/>
              <a:t> 5GHz plus reception of one PPDU on 6GHz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RX1+TX2 indicates reception of one PPDU at</a:t>
            </a:r>
            <a:r>
              <a:rPr lang="en-US" baseline="0" dirty="0" smtClean="0"/>
              <a:t> 5GHz plus transmission of one PPDU on 6GHz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6838"/>
            <a:ext cx="825500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3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6838"/>
            <a:ext cx="825500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2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802.11-18/1549r0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Direction for EHT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27062" y="22923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2018-09-09</a:t>
            </a:r>
            <a:endParaRPr lang="en-GB" sz="2000" b="0" kern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061047"/>
              </p:ext>
            </p:extLst>
          </p:nvPr>
        </p:nvGraphicFramePr>
        <p:xfrm>
          <a:off x="469900" y="3365500"/>
          <a:ext cx="82931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Document" r:id="rId3" imgW="8652191" imgH="3327393" progId="Word.Document.8">
                  <p:embed/>
                </p:oleObj>
              </mc:Choice>
              <mc:Fallback>
                <p:oleObj name="Document" r:id="rId3" imgW="8652191" imgH="33273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365500"/>
                        <a:ext cx="8293100" cy="318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80778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Moreover, We’re Missing a Mandatory Headline Feature</a:t>
            </a:r>
            <a:br>
              <a:rPr lang="en-US" sz="2400" dirty="0" smtClean="0"/>
            </a:br>
            <a:r>
              <a:rPr lang="en-US" sz="2400" dirty="0" smtClean="0"/>
              <a:t>… Mandatory 6 GHz will be Most Impactful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106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Adding 211% more channel bandwidth triples system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(3+25)=28x 20MHz channels today, plus 59x 20MHz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This, more than anything, is the most impactful way to improve 802.11 customer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… and we should spend it wisely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802.11ac was a 5 GHz only standard, and ushered in widespread adoption of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10 years of laggardly 5 GHz adoption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EHT should do the same thing for 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Mandatory 6 GHz proliferates 802.11 in that band, and 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By comparison, 802.11 did not embrace 3.5 GHz, and that is now a </a:t>
            </a:r>
            <a:r>
              <a:rPr lang="en-US" sz="1600" i="1" dirty="0" smtClean="0"/>
              <a:t>de facto </a:t>
            </a:r>
            <a:r>
              <a:rPr lang="en-US" sz="1600" dirty="0" smtClean="0"/>
              <a:t>cellular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An early and widespread 802.11 presence maintains practical access to the band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10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6382392" y="2712651"/>
            <a:ext cx="2402976" cy="1059229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Standalone BSS</a:t>
            </a:r>
            <a:endParaRPr lang="en-US" sz="1000" dirty="0" smtClean="0"/>
          </a:p>
          <a:p>
            <a:pPr algn="ctr"/>
            <a:r>
              <a:rPr lang="en-US" sz="1200" dirty="0" smtClean="0"/>
              <a:t>P40/80M;   </a:t>
            </a:r>
            <a:r>
              <a:rPr lang="en-US" sz="1200" dirty="0" err="1" smtClean="0"/>
              <a:t>NonContig</a:t>
            </a:r>
            <a:r>
              <a:rPr lang="en-US" sz="1200" dirty="0" smtClean="0"/>
              <a:t> 40/80M@5G+80/160M@6G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6096"/>
          </a:xfrm>
        </p:spPr>
        <p:txBody>
          <a:bodyPr/>
          <a:lstStyle/>
          <a:p>
            <a:r>
              <a:rPr lang="en-US" sz="2400" dirty="0" smtClean="0"/>
              <a:t>Multi-band Integrates 6 GHz into Existing Networks With Options for Reliability or Peak Data Rate</a:t>
            </a:r>
            <a:r>
              <a:rPr lang="en-US" sz="2400" baseline="30000" dirty="0" smtClean="0"/>
              <a:t>[3-5,7,11]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44" y="1447800"/>
            <a:ext cx="4937994" cy="637712"/>
          </a:xfrm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Classic concurrent multi-band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No increase in peak data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599188" y="1631188"/>
            <a:ext cx="1192050" cy="84728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Standalone BSS at </a:t>
            </a:r>
            <a:r>
              <a:rPr lang="en-US" sz="1600" dirty="0" smtClean="0"/>
              <a:t>6 </a:t>
            </a:r>
            <a:r>
              <a:rPr lang="en-US" sz="1600" dirty="0"/>
              <a:t>GHz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386248" y="1631188"/>
            <a:ext cx="1209083" cy="847282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Standalone BSS at </a:t>
            </a:r>
            <a:r>
              <a:rPr lang="en-US" sz="1600" dirty="0" smtClean="0"/>
              <a:t>5 </a:t>
            </a:r>
            <a:r>
              <a:rPr lang="en-US" sz="1600" dirty="0"/>
              <a:t>GHz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173308" y="1631188"/>
            <a:ext cx="1209083" cy="847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Standalone BSS at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2.4 GHz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363942" y="3727826"/>
            <a:ext cx="2427295" cy="754429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7663517" y="3399435"/>
            <a:ext cx="1121850" cy="847282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6363942" y="3301417"/>
            <a:ext cx="2358361" cy="127369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600" dirty="0" smtClean="0"/>
              <a:t>		</a:t>
            </a:r>
            <a:endParaRPr lang="en-US" sz="1000" dirty="0" smtClean="0"/>
          </a:p>
          <a:p>
            <a:pPr algn="ctr"/>
            <a:r>
              <a:rPr lang="en-US" sz="1600" dirty="0" smtClean="0"/>
              <a:t>Standalone BSS</a:t>
            </a:r>
          </a:p>
          <a:p>
            <a:pPr algn="ctr"/>
            <a:r>
              <a:rPr lang="en-US" sz="1200" dirty="0"/>
              <a:t>P40/80M;   </a:t>
            </a:r>
            <a:r>
              <a:rPr lang="en-US" sz="1200" dirty="0" err="1"/>
              <a:t>NonContig</a:t>
            </a:r>
            <a:r>
              <a:rPr lang="en-US" sz="1200" dirty="0"/>
              <a:t> </a:t>
            </a:r>
            <a:r>
              <a:rPr lang="en-US" sz="1200" dirty="0" smtClean="0"/>
              <a:t>40/80M@5G+80/160M@6G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181600" y="2719403"/>
            <a:ext cx="1209083" cy="176285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Standalone BSS at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2.4 GHz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6200" y="2556346"/>
            <a:ext cx="5181600" cy="1939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Beacons sent on each bands, with dual primaries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 smtClean="0"/>
              <a:t>Legacy STAs use the 5 GHz primary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 smtClean="0"/>
              <a:t>(EHT) STAs steered akin to ROMI parking; STAs needing highest QoS steered to 6 GHz primary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APs send MU and solicit TB PPDUs that are non-contiguous across two bands for higher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 smtClean="0">
                <a:solidFill>
                  <a:schemeClr val="bg1">
                    <a:lumMod val="65000"/>
                  </a:schemeClr>
                </a:solidFill>
              </a:rPr>
              <a:t>20/</a:t>
            </a:r>
            <a:r>
              <a:rPr lang="en-US" sz="1200" kern="0" dirty="0" smtClean="0"/>
              <a:t>40/80</a:t>
            </a:r>
            <a:r>
              <a:rPr lang="en-US" sz="1200" kern="0" dirty="0" smtClean="0">
                <a:solidFill>
                  <a:schemeClr val="bg1">
                    <a:lumMod val="65000"/>
                  </a:schemeClr>
                </a:solidFill>
              </a:rPr>
              <a:t>/160</a:t>
            </a:r>
            <a:r>
              <a:rPr lang="en-US" sz="1200" kern="0" dirty="0" smtClean="0"/>
              <a:t>MHz@5GHz + </a:t>
            </a:r>
            <a:r>
              <a:rPr lang="en-US" sz="1200" kern="0" dirty="0" smtClean="0">
                <a:solidFill>
                  <a:schemeClr val="bg1">
                    <a:lumMod val="65000"/>
                  </a:schemeClr>
                </a:solidFill>
              </a:rPr>
              <a:t>20/40/</a:t>
            </a:r>
            <a:r>
              <a:rPr lang="en-US" sz="1200" kern="0" dirty="0" smtClean="0"/>
              <a:t>80/160MHz@6GHz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AP/non-AP STA PPDU </a:t>
            </a:r>
            <a:r>
              <a:rPr lang="en-US" sz="1600" kern="0" dirty="0"/>
              <a:t>requirements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M: Contiguous: TX,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M: Non-contiguous dual band: TX+TX, </a:t>
            </a:r>
            <a:r>
              <a:rPr lang="en-US" sz="1200" kern="0" dirty="0" smtClean="0"/>
              <a:t>TX1+TX2, RX+RX, RX1+RX2 </a:t>
            </a:r>
          </a:p>
          <a:p>
            <a:pPr marL="855663" lvl="2">
              <a:buFont typeface="Arial" panose="020B0604020202020204" pitchFamily="34" charset="0"/>
              <a:buChar char="•"/>
            </a:pPr>
            <a:r>
              <a:rPr lang="en-US" sz="1200" kern="0" dirty="0" smtClean="0"/>
              <a:t>i.e. non-AP STAs can TX or RX on both bands simultaneously</a:t>
            </a:r>
            <a:endParaRPr lang="en-US" sz="1200" kern="0" dirty="0"/>
          </a:p>
        </p:txBody>
      </p:sp>
      <p:grpSp>
        <p:nvGrpSpPr>
          <p:cNvPr id="42" name="Group 41"/>
          <p:cNvGrpSpPr/>
          <p:nvPr/>
        </p:nvGrpSpPr>
        <p:grpSpPr>
          <a:xfrm>
            <a:off x="5187950" y="4724400"/>
            <a:ext cx="3607723" cy="1422622"/>
            <a:chOff x="5187950" y="4724400"/>
            <a:chExt cx="3607723" cy="847282"/>
          </a:xfrm>
        </p:grpSpPr>
        <p:sp>
          <p:nvSpPr>
            <p:cNvPr id="25" name="Rectangle 24"/>
            <p:cNvSpPr/>
            <p:nvPr/>
          </p:nvSpPr>
          <p:spPr bwMode="auto">
            <a:xfrm>
              <a:off x="7603623" y="4724400"/>
              <a:ext cx="1192050" cy="8472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 at 5/6 GHz with independent contention at 5/6 GHz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187950" y="4724400"/>
              <a:ext cx="1198876" cy="84728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Standalone BSS at </a:t>
              </a:r>
              <a:b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</a:b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2.4 GHz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6399200" y="4724400"/>
              <a:ext cx="1192050" cy="8472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 </a:t>
              </a:r>
              <a:r>
                <a:rPr lang="en-US" sz="1600" dirty="0"/>
                <a:t>at </a:t>
              </a:r>
              <a:r>
                <a:rPr lang="en-US" sz="1600" dirty="0" smtClean="0"/>
                <a:t>5/6 GHz with independent contention at 5/6 GHz</a:t>
              </a:r>
              <a:endParaRPr lang="en-US" sz="1600" dirty="0"/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6394450" y="1449573"/>
            <a:ext cx="1196800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599188" y="1447800"/>
            <a:ext cx="1186179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181600" y="1447800"/>
            <a:ext cx="1198777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94449" y="2542802"/>
            <a:ext cx="2389329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Double Headed HD 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181600" y="2541029"/>
            <a:ext cx="1198777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400800" y="4573773"/>
            <a:ext cx="2382979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 smtClean="0"/>
              <a:t>Non-contiguous HD + FD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189538" y="4572000"/>
            <a:ext cx="1198777" cy="181616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HD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30621" y="5029557"/>
            <a:ext cx="4920810" cy="1523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/>
              <a:t>Optional: Same as Double Headed HD AP but now the AP and some STAs support </a:t>
            </a:r>
            <a:r>
              <a:rPr lang="en-US" sz="1600" kern="0" dirty="0" smtClean="0"/>
              <a:t>frequency-division duplex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 smtClean="0"/>
              <a:t>O: </a:t>
            </a:r>
            <a:r>
              <a:rPr lang="en-US" sz="1200" kern="0" dirty="0"/>
              <a:t>FDD: </a:t>
            </a:r>
            <a:r>
              <a:rPr lang="en-US" sz="1200" kern="0" dirty="0" smtClean="0"/>
              <a:t>TX1+RX2, RX1+TX2</a:t>
            </a:r>
            <a:endParaRPr lang="en-US" sz="12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For lower </a:t>
            </a:r>
            <a:r>
              <a:rPr lang="en-US" sz="1600" kern="0" dirty="0"/>
              <a:t>latency </a:t>
            </a:r>
            <a:r>
              <a:rPr lang="en-US" sz="1600" kern="0" dirty="0" smtClean="0"/>
              <a:t>communications</a:t>
            </a:r>
            <a:endParaRPr lang="en-US" sz="1600" kern="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101482" y="5103513"/>
            <a:ext cx="4879718" cy="45719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6200" y="2011681"/>
            <a:ext cx="4846320" cy="45719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Cloud Callout 47"/>
          <p:cNvSpPr/>
          <p:nvPr/>
        </p:nvSpPr>
        <p:spPr bwMode="auto">
          <a:xfrm>
            <a:off x="5357818" y="6323302"/>
            <a:ext cx="3048000" cy="476604"/>
          </a:xfrm>
          <a:prstGeom prst="cloudCallout">
            <a:avLst>
              <a:gd name="adj1" fmla="val -26652"/>
              <a:gd name="adj2" fmla="val -76622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Natural extension to 2.4GHz but secondary importance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 rot="3949820">
            <a:off x="4757434" y="2286000"/>
            <a:ext cx="5486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17186563">
            <a:off x="4779207" y="4810641"/>
            <a:ext cx="5486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20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Clean-sheet 6 GHz Design (1/2)</a:t>
            </a:r>
            <a:r>
              <a:rPr lang="en-US" baseline="30000" dirty="0" smtClean="0"/>
              <a:t>[5-7]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625" y="5454563"/>
            <a:ext cx="1770877" cy="304800"/>
          </a:xfrm>
        </p:spPr>
        <p:txBody>
          <a:bodyPr/>
          <a:lstStyle/>
          <a:p>
            <a:pPr marL="0" indent="0"/>
            <a:r>
              <a:rPr lang="en-US" sz="1200" dirty="0" smtClean="0"/>
              <a:t>E.g. 10% of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499213" y="6178463"/>
            <a:ext cx="2374412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Broadcast Probe </a:t>
            </a:r>
            <a:r>
              <a:rPr lang="en-US" sz="1200" dirty="0"/>
              <a:t>response </a:t>
            </a:r>
            <a:r>
              <a:rPr lang="en-US" sz="1200" dirty="0" smtClean="0"/>
              <a:t>(</a:t>
            </a:r>
            <a:r>
              <a:rPr lang="en-US" sz="1200" dirty="0"/>
              <a:t>P20=5)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499212" y="5949863"/>
            <a:ext cx="2374414" cy="2323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99213" y="5721263"/>
            <a:ext cx="2374412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Broadcast Probe </a:t>
            </a:r>
            <a:r>
              <a:rPr lang="en-US" sz="1200" dirty="0"/>
              <a:t>response </a:t>
            </a:r>
            <a:r>
              <a:rPr lang="en-US" sz="1200" dirty="0" smtClean="0"/>
              <a:t>(</a:t>
            </a:r>
            <a:r>
              <a:rPr lang="en-US" sz="1200" dirty="0"/>
              <a:t>P20=5)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499213" y="5486400"/>
            <a:ext cx="2374412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Broadcast Probe response (P20=5)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838200" y="1679576"/>
            <a:ext cx="7770813" cy="3197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First issue: 11ax is permitting 6 GHz usage already: at 11ax we propose to encourage 11ax towards: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Preclude HT/VHT PHY formats at 6 GHz, no active scanning at 6GHz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An 11ax AP at 6GHz must vacate </a:t>
            </a:r>
            <a:r>
              <a:rPr lang="en-US" sz="1400" dirty="0"/>
              <a:t>a channel upon </a:t>
            </a:r>
            <a:r>
              <a:rPr lang="en-US" sz="1400" dirty="0" smtClean="0"/>
              <a:t>request by a </a:t>
            </a:r>
            <a:r>
              <a:rPr lang="en-US" sz="1400" dirty="0" err="1" smtClean="0"/>
              <a:t>cochannel</a:t>
            </a:r>
            <a:r>
              <a:rPr lang="en-US" sz="1400" dirty="0" smtClean="0"/>
              <a:t> neighboring EHT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Otherwise EHT has no ability to make a clean-sheet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Actively probing when there are 59 channels is suboptimal. Hurts QoS and burdensome for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a) Mandate every 6 GHz AP has a </a:t>
            </a:r>
            <a:r>
              <a:rPr lang="en-US" sz="1400" dirty="0" err="1" smtClean="0"/>
              <a:t>colocated</a:t>
            </a:r>
            <a:r>
              <a:rPr lang="en-US" sz="1400" dirty="0" smtClean="0"/>
              <a:t> or nearby companion 2.4/5 GHz AP or an application-specific discovery mechanism, b) mandate neighbor reports with TSF offset across bands to help with discovery, c) prohibit active scanning at 6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Also, more frequent mini-Beacons and “Multi-channel Beacons” to help with passive scanning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Multichannel Beacon = FDM of 20 MHz PPDUs, with Beacon sent on P20 and “Broadcast Probe Response” that includes the channel number of P20 sent on the other 20MHz </a:t>
            </a:r>
            <a:r>
              <a:rPr lang="en-US" sz="1400" dirty="0" err="1" smtClean="0"/>
              <a:t>subchannels</a:t>
            </a:r>
            <a:r>
              <a:rPr lang="en-US" sz="1400" dirty="0" smtClean="0"/>
              <a:t>; with power allocation to minimize range loss of the Beacon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873625" y="5693775"/>
            <a:ext cx="177087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200" kern="0" dirty="0" smtClean="0"/>
              <a:t>E.g. 10% of power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873625" y="5932987"/>
            <a:ext cx="177087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200" kern="0" dirty="0" smtClean="0"/>
              <a:t>E.g. </a:t>
            </a:r>
            <a:r>
              <a:rPr lang="en-US" sz="1200" kern="0" dirty="0"/>
              <a:t>7</a:t>
            </a:r>
            <a:r>
              <a:rPr lang="en-US" sz="1200" kern="0" dirty="0" smtClean="0"/>
              <a:t>0% of power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4873625" y="6172200"/>
            <a:ext cx="177087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200" kern="0" dirty="0" smtClean="0"/>
              <a:t>E.g. 10% of power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1978025" y="5486400"/>
            <a:ext cx="533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200" kern="0" dirty="0" smtClean="0"/>
              <a:t>ch13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1978025" y="5725612"/>
            <a:ext cx="533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200" kern="0" dirty="0" smtClean="0"/>
              <a:t>ch9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978025" y="5964824"/>
            <a:ext cx="533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200" kern="0" dirty="0" smtClean="0"/>
              <a:t>ch5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 bwMode="auto">
          <a:xfrm>
            <a:off x="1978025" y="6204037"/>
            <a:ext cx="533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200" kern="0" dirty="0" smtClean="0"/>
              <a:t>ch1</a:t>
            </a:r>
          </a:p>
        </p:txBody>
      </p:sp>
    </p:spTree>
    <p:extLst>
      <p:ext uri="{BB962C8B-B14F-4D97-AF65-F5344CB8AC3E}">
        <p14:creationId xmlns:p14="http://schemas.microsoft.com/office/powerpoint/2010/main" val="353640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Clean-sheet 6 GHz Design</a:t>
            </a:r>
            <a:r>
              <a:rPr lang="en-US" dirty="0"/>
              <a:t> 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838200" y="1905000"/>
            <a:ext cx="7770813" cy="3197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Should we disallow 20 MHz channels?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Some loss of Beacon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Some loss with nearby Primary spectrum services, since we lose spectrum in 40 MHz chunks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Should we redefine a TU to be 1000us at 6 GHz, to assist with coexistence with other technologies?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 lean against – too awkward for 802.11, but the question bears raising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Should we prevent contention by non-AP STAs?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Exclusively use random access RUs, TWT, BSR polling, MU/TB PPDUs instead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Should we add </a:t>
            </a:r>
            <a:r>
              <a:rPr lang="en-US" sz="1800" dirty="0"/>
              <a:t>EVM in </a:t>
            </a:r>
            <a:r>
              <a:rPr lang="en-US" sz="1800" dirty="0" smtClean="0"/>
              <a:t>every CTS/</a:t>
            </a:r>
            <a:r>
              <a:rPr lang="en-US" sz="1800" dirty="0" err="1" smtClean="0"/>
              <a:t>Ack</a:t>
            </a:r>
            <a:r>
              <a:rPr lang="en-US" sz="1800" dirty="0" smtClean="0"/>
              <a:t>/BA frame </a:t>
            </a:r>
            <a:r>
              <a:rPr lang="en-US" sz="1800" dirty="0"/>
              <a:t>/ </a:t>
            </a:r>
            <a:r>
              <a:rPr lang="en-US" sz="1800" dirty="0" smtClean="0"/>
              <a:t>PPDU?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Built-in rather than a Control Wrapper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Should we replace 11a format by a “Low Throughput” PHY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Next 2 slides …</a:t>
            </a:r>
          </a:p>
        </p:txBody>
      </p:sp>
    </p:spTree>
    <p:extLst>
      <p:ext uri="{BB962C8B-B14F-4D97-AF65-F5344CB8AC3E}">
        <p14:creationId xmlns:p14="http://schemas.microsoft.com/office/powerpoint/2010/main" val="3609922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11a in 6 GHz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838200" y="1905000"/>
            <a:ext cx="7770813" cy="3197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Bandwidth indication is a kludge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Doesn’t easily extend to 320MHz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Never addressed non-contiguous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Doesn’t support higher MCSs, wider bandwidths or 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Duplication at end of TXOP to avoid EIFS is inefficient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future proofing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no ability to insert an EVM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But EHT at 6 GHz still needs something for control frames and short data frames</a:t>
            </a:r>
          </a:p>
        </p:txBody>
      </p:sp>
    </p:spTree>
    <p:extLst>
      <p:ext uri="{BB962C8B-B14F-4D97-AF65-F5344CB8AC3E}">
        <p14:creationId xmlns:p14="http://schemas.microsoft.com/office/powerpoint/2010/main" val="150750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861"/>
          </a:xfrm>
        </p:spPr>
        <p:txBody>
          <a:bodyPr/>
          <a:lstStyle/>
          <a:p>
            <a:r>
              <a:rPr lang="en-US" dirty="0" smtClean="0"/>
              <a:t>Low Throughput (LT) PHY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609600" y="2592387"/>
            <a:ext cx="8149431" cy="3884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dirty="0" smtClean="0"/>
              <a:t>Summary: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Synthesis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11a: </a:t>
            </a:r>
            <a:r>
              <a:rPr lang="en-US" sz="1200" dirty="0" smtClean="0"/>
              <a:t>limited </a:t>
            </a:r>
            <a:r>
              <a:rPr lang="en-US" sz="1200" dirty="0"/>
              <a:t>to 1SS </a:t>
            </a:r>
            <a:r>
              <a:rPr lang="en-US" sz="1200" dirty="0" smtClean="0"/>
              <a:t>max, no </a:t>
            </a:r>
            <a:r>
              <a:rPr lang="en-US" sz="1200" dirty="0" err="1" smtClean="0"/>
              <a:t>xSTF</a:t>
            </a:r>
            <a:r>
              <a:rPr lang="en-US" sz="1200" dirty="0" smtClean="0"/>
              <a:t>, </a:t>
            </a:r>
            <a:r>
              <a:rPr lang="en-US" sz="1200" dirty="0" err="1" smtClean="0"/>
              <a:t>xLTF</a:t>
            </a:r>
            <a:r>
              <a:rPr lang="en-US" sz="1200" dirty="0" smtClean="0"/>
              <a:t> nor SIGB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HTGF: 90deg rot at LTSIG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HE: extra training around LTSIG (deferred from LLTF so preamble processing common for 20M and &gt;20M)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Mandatory in 6GHz, replaces 11a PHY; prohibited in 2.4/5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48-56 LTSIG bits via 2 OFDM symbols </a:t>
            </a:r>
            <a:r>
              <a:rPr lang="en-US" sz="1600" dirty="0"/>
              <a:t>or 40MHz raster (TBD)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8b CRC in LTSIG, 14-18b reserved bits available for future growth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Fixed XOR mask in place of scrambler due to high count of reserved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MCS predefined up to 64KQAM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BW predefined up to 2560 MHz; could indicate non-contiguous too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Data field can be duplicated (RTS/CTS) or not (</a:t>
            </a:r>
            <a:r>
              <a:rPr lang="en-US" sz="1600" dirty="0" err="1" smtClean="0"/>
              <a:t>Ack</a:t>
            </a:r>
            <a:r>
              <a:rPr lang="en-US" sz="1600" dirty="0" smtClean="0"/>
              <a:t>/BA/short data/short mgmt.).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Add a LTSIG bit “Last PPDU in TXOP” in lieu of duplicated-20MHz </a:t>
            </a:r>
            <a:r>
              <a:rPr lang="en-US" sz="1200" dirty="0" err="1" smtClean="0"/>
              <a:t>Ack</a:t>
            </a:r>
            <a:r>
              <a:rPr lang="en-US" sz="1200" dirty="0" smtClean="0"/>
              <a:t>/BA to avoid EIFS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169198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LSTF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04800" y="1437791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LSTF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66800" y="169198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LLTF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066800" y="1437791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LLTF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28800" y="169198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LTSIG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828800" y="1437791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LTSIG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2212778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LSTF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04800" y="1958701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LSTF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2212778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LLTF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066800" y="1958701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LLTF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828800" y="2212778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LTSIG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828800" y="1958701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LTSIG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571734" y="1691980"/>
            <a:ext cx="1847865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Dup Data field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571734" y="1437791"/>
            <a:ext cx="1847865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Dup Data 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71734" y="2212778"/>
            <a:ext cx="1847865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Dup Data field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71734" y="1958701"/>
            <a:ext cx="1847865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Dup Data 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624567" y="171931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LSTF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4624567" y="1449765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LSTF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86567" y="171931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LLTF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386567" y="1449765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LLTF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148567" y="1719310"/>
            <a:ext cx="762000" cy="232347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LTSIG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6148567" y="1449765"/>
            <a:ext cx="762000" cy="23860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LTSIG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624567" y="2252710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LSTF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624567" y="1983165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LSTF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86567" y="2252710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LLTF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86567" y="1983165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LLTF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48567" y="2252710"/>
            <a:ext cx="762000" cy="232347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LTSIG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6148567" y="1983165"/>
            <a:ext cx="762000" cy="238609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LTSIG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148567" y="1680809"/>
            <a:ext cx="762000" cy="5329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148567" y="1941955"/>
            <a:ext cx="762000" cy="5329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148567" y="2203101"/>
            <a:ext cx="762000" cy="5329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148567" y="2464247"/>
            <a:ext cx="762000" cy="5329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148567" y="1408555"/>
            <a:ext cx="762000" cy="5329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1501" y="1408555"/>
            <a:ext cx="1847865" cy="11089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/>
              <a:t>Data 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00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</a:t>
            </a:r>
            <a:r>
              <a:rPr lang="en-US" baseline="30000" dirty="0" smtClean="0"/>
              <a:t>[2,5,6]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Promising direction for </a:t>
            </a:r>
            <a:r>
              <a:rPr lang="en-US" sz="1800" dirty="0" smtClean="0"/>
              <a:t>802.11, targeted directly at increased reliability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Unlicensed noise model is collision-dominated, with </a:t>
            </a:r>
            <a:r>
              <a:rPr lang="en-US" sz="1800" i="1" dirty="0"/>
              <a:t>uncontrolled</a:t>
            </a:r>
            <a:r>
              <a:rPr lang="en-US" sz="1800" dirty="0"/>
              <a:t> and highly variable interference power per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 noise or </a:t>
            </a:r>
            <a:r>
              <a:rPr lang="en-US" sz="1600" i="1" dirty="0"/>
              <a:t>controlled</a:t>
            </a:r>
            <a:r>
              <a:rPr lang="en-US" sz="1600" dirty="0"/>
              <a:t> interference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Have to avoid averaging good + trashed soft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Often unclear when a PPDU is even directed to a 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Therefore we should limit HARQ to positively identified PPDUs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Recommend </a:t>
            </a:r>
            <a:r>
              <a:rPr lang="en-US" sz="1800" dirty="0"/>
              <a:t>that HARQ only be allowed </a:t>
            </a:r>
            <a:r>
              <a:rPr lang="en-US" sz="1800" dirty="0" smtClean="0"/>
              <a:t>when the TA is predictable: </a:t>
            </a:r>
            <a:br>
              <a:rPr lang="en-US" sz="1800" dirty="0" smtClean="0"/>
            </a:br>
            <a:r>
              <a:rPr lang="en-US" sz="1800" dirty="0" smtClean="0"/>
              <a:t>i.e. MU/TB </a:t>
            </a:r>
            <a:r>
              <a:rPr lang="en-US" sz="1800" dirty="0"/>
              <a:t>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Then AP </a:t>
            </a:r>
            <a:r>
              <a:rPr lang="en-US" sz="1600" dirty="0"/>
              <a:t>knows own limitations, </a:t>
            </a:r>
            <a:r>
              <a:rPr lang="en-US" sz="1600" dirty="0" smtClean="0"/>
              <a:t>so only non-AP STAs negotiate </a:t>
            </a:r>
            <a:r>
              <a:rPr lang="en-US" sz="1600" dirty="0"/>
              <a:t>buffer depth,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marL="0" indent="0"/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1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always see demand for the following, which should be permitted by the PAR: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Client power saving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Coexistence / regulatory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3806" y="1872951"/>
            <a:ext cx="2743994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Mandatory	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1872951"/>
            <a:ext cx="28194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Optional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1872951"/>
            <a:ext cx="15240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513806" y="2296365"/>
            <a:ext cx="2743994" cy="259978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6 GHz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Multiband 80+80 MHz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4SS AP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smtClean="0">
                <a:solidFill>
                  <a:schemeClr val="tx1"/>
                </a:solidFill>
              </a:rPr>
              <a:t>UL-MU-MIMO</a:t>
            </a:r>
          </a:p>
          <a:p>
            <a:pPr marL="800100" indent="-800100"/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Non-AP: </a:t>
            </a:r>
            <a:r>
              <a:rPr lang="en-US" sz="1600" dirty="0">
                <a:solidFill>
                  <a:schemeClr val="tx1"/>
                </a:solidFill>
              </a:rPr>
              <a:t>UL/DL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Simul MU-MIMO + OFDMA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160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HARQ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Explicit sounding to 16SS Implicit sounding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Low throughput </a:t>
            </a:r>
            <a:r>
              <a:rPr lang="en-US" sz="1600" dirty="0" smtClean="0">
                <a:solidFill>
                  <a:schemeClr val="tx1"/>
                </a:solidFill>
              </a:rPr>
              <a:t>PHY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600" dirty="0" smtClean="0"/>
          </a:p>
        </p:txBody>
      </p:sp>
      <p:sp>
        <p:nvSpPr>
          <p:cNvPr id="24" name="Rectangle 23"/>
          <p:cNvSpPr/>
          <p:nvPr/>
        </p:nvSpPr>
        <p:spPr bwMode="auto">
          <a:xfrm>
            <a:off x="5334000" y="2296365"/>
            <a:ext cx="2819400" cy="259978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3-16SS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320 MHz,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80+160 MHz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256QAM, 1024QAM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914400" y="2296365"/>
            <a:ext cx="1524000" cy="259978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EHT</a:t>
            </a:r>
          </a:p>
        </p:txBody>
      </p:sp>
    </p:spTree>
    <p:extLst>
      <p:ext uri="{BB962C8B-B14F-4D97-AF65-F5344CB8AC3E}">
        <p14:creationId xmlns:p14="http://schemas.microsoft.com/office/powerpoint/2010/main" val="2213804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400" dirty="0"/>
              <a:t>[1] </a:t>
            </a:r>
            <a:r>
              <a:rPr lang="en-US" sz="1400" dirty="0" smtClean="0"/>
              <a:t>11-18-0789-10-0wng-extreme-throughput-802-11</a:t>
            </a:r>
          </a:p>
          <a:p>
            <a:pPr marL="0" indent="0"/>
            <a:r>
              <a:rPr lang="en-US" sz="1400" dirty="0" smtClean="0"/>
              <a:t>[</a:t>
            </a:r>
            <a:r>
              <a:rPr lang="en-US" sz="1400" dirty="0"/>
              <a:t>2] 11-18-1116-00-0eht-multi-ap-harq-for-eht (1</a:t>
            </a:r>
            <a:r>
              <a:rPr lang="en-US" sz="1400" dirty="0" smtClean="0"/>
              <a:t>)</a:t>
            </a:r>
          </a:p>
          <a:p>
            <a:pPr marL="0" indent="0"/>
            <a:r>
              <a:rPr lang="en-US" sz="1400" dirty="0" smtClean="0"/>
              <a:t>[</a:t>
            </a:r>
            <a:r>
              <a:rPr lang="en-US" sz="1400" dirty="0"/>
              <a:t>3] </a:t>
            </a:r>
            <a:r>
              <a:rPr lang="en-US" sz="1400" dirty="0" smtClean="0"/>
              <a:t>11-18-1155-01-0eht-multi-ap-enhancement-and-multi-band-operations</a:t>
            </a:r>
          </a:p>
          <a:p>
            <a:pPr marL="0" indent="0"/>
            <a:r>
              <a:rPr lang="en-US" sz="1400" dirty="0" smtClean="0"/>
              <a:t>[</a:t>
            </a:r>
            <a:r>
              <a:rPr lang="en-US" sz="1400" dirty="0"/>
              <a:t>4] </a:t>
            </a:r>
            <a:r>
              <a:rPr lang="en-US" sz="1400" dirty="0" smtClean="0"/>
              <a:t>11-18-1161-00-0eht-eht-technology-candidate-discussions</a:t>
            </a:r>
          </a:p>
          <a:p>
            <a:pPr marL="0" indent="0"/>
            <a:r>
              <a:rPr lang="en-US" sz="1600" dirty="0" smtClean="0"/>
              <a:t>[5] 11-18-1171-00-0eht-view-on-eht-objectives-and-technologies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6] </a:t>
            </a:r>
            <a:r>
              <a:rPr lang="en-US" sz="1600" dirty="0" smtClean="0"/>
              <a:t>11-18-1180-00-0eht-discussion-on-eht-study-group-formation</a:t>
            </a:r>
          </a:p>
          <a:p>
            <a:pPr marL="0" indent="0"/>
            <a:r>
              <a:rPr lang="en-US" sz="1600" dirty="0"/>
              <a:t>[7] 11-18-1184-01-0eht-eht-discussions-on-throughput-enhancement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8] 11-18-1190-01-0eht-discussion-on-eht-timeline-and-scope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9] 11-18-1191-00-0eht-mu-sounding-improvements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10] 11-18-1263-03-0eht-eht-subgroup-formation-motion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11] 11-18-1271-00-0eht-eht-802-11-study-group-creation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12] </a:t>
            </a:r>
            <a:r>
              <a:rPr lang="en-US" sz="1600" dirty="0" smtClean="0"/>
              <a:t>11-18-1316-02-0eht-eht-802-11-way-forward</a:t>
            </a:r>
            <a:endParaRPr lang="en-US" sz="12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;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94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802.11 (+WFA) has a remarkable history of standardizing valuable technologies 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3806" y="1668462"/>
            <a:ext cx="2743994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Mandatory	 Headline Feature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1668462"/>
            <a:ext cx="28194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/>
              <a:t>Optional Headline Feature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1668462"/>
            <a:ext cx="15240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13806" y="2057400"/>
            <a:ext cx="2743994" cy="81915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AP: 2SS 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AMPDU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334000" y="2057400"/>
            <a:ext cx="2819400" cy="81915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5 GHz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3-4SS</a:t>
            </a:r>
          </a:p>
          <a:p>
            <a:r>
              <a:rPr lang="en-US" sz="1600" dirty="0"/>
              <a:t>40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14400" y="2057400"/>
            <a:ext cx="1524000" cy="81915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11n (HT)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13806" y="2938462"/>
            <a:ext cx="2743994" cy="1066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5 GHz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40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</a:rPr>
              <a:t>80 MHz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34000" y="2938462"/>
            <a:ext cx="2819400" cy="1066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3-8SS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DL-MU-MIMO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160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256QAM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14400" y="2938462"/>
            <a:ext cx="1524000" cy="1066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11ac (VHT)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513806" y="4067174"/>
            <a:ext cx="2743994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4SS AP: DL-MU-MIMO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UL/DL-OFDMA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</a:rPr>
              <a:t>MU-EDCA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4067174"/>
            <a:ext cx="2819400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3-8SS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UL-MU-MIMO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160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256 &amp; 1024QAM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4067174"/>
            <a:ext cx="1524000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11ax (HE)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3200400" y="2209800"/>
            <a:ext cx="2157418" cy="89455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724400" y="3376600"/>
            <a:ext cx="638376" cy="801301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Left Arrow 39"/>
          <p:cNvSpPr/>
          <p:nvPr/>
        </p:nvSpPr>
        <p:spPr bwMode="auto">
          <a:xfrm rot="16200000">
            <a:off x="7077075" y="3209925"/>
            <a:ext cx="3124200" cy="81915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Cumulative*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7549368" y="5614446"/>
            <a:ext cx="1590083" cy="80753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*With some minor exceptions: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</a:p>
          <a:p>
            <a:pPr marL="171450" marR="0" indent="-1714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5GHz not mandatory in 11ax but eco-system direction now well-established </a:t>
            </a:r>
          </a:p>
          <a:p>
            <a:pPr marL="171450" marR="0" indent="-1714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800" baseline="0" dirty="0" smtClean="0"/>
              <a:t>Exception for </a:t>
            </a:r>
            <a:r>
              <a:rPr lang="en-US" sz="800" baseline="0" dirty="0" err="1" smtClean="0"/>
              <a:t>IoT</a:t>
            </a:r>
            <a:r>
              <a:rPr lang="en-US" sz="800" baseline="0" dirty="0" smtClean="0"/>
              <a:t>-class 20MHz-only HE STAs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3352800" y="2743200"/>
            <a:ext cx="1981200" cy="63340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Cloud Callout 23"/>
          <p:cNvSpPr/>
          <p:nvPr/>
        </p:nvSpPr>
        <p:spPr bwMode="auto">
          <a:xfrm>
            <a:off x="1676400" y="5398485"/>
            <a:ext cx="4495800" cy="972698"/>
          </a:xfrm>
          <a:prstGeom prst="cloudCallout">
            <a:avLst>
              <a:gd name="adj1" fmla="val 9696"/>
              <a:gd name="adj2" fmla="val -140688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Some novel features jump straight to </a:t>
            </a:r>
            <a:r>
              <a:rPr lang="en-US" sz="1400" b="1" dirty="0" smtClean="0">
                <a:solidFill>
                  <a:schemeClr val="tx1"/>
                </a:solidFill>
              </a:rPr>
              <a:t>mandatory</a:t>
            </a:r>
            <a:r>
              <a:rPr lang="en-US" sz="1400" dirty="0" smtClean="0"/>
              <a:t>, and some evolve from optional to mandatory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5858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EHT Should Follow that Successful Path, with the Following Headline Features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3806" y="1872951"/>
            <a:ext cx="2743994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Mandatory	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1872951"/>
            <a:ext cx="28194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Optional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1872951"/>
            <a:ext cx="1524000" cy="3127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513806" y="2261889"/>
            <a:ext cx="2743994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4SS AP: DL-MU-MIMO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UL/DL-OFDMA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b="1" dirty="0" smtClean="0">
                <a:solidFill>
                  <a:schemeClr val="tx1"/>
                </a:solidFill>
              </a:rPr>
              <a:t>MU-EDCA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2261889"/>
            <a:ext cx="2819400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3-8SS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UL-MU-MIMO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160 MHz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256 &amp; 1024QAM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2261889"/>
            <a:ext cx="1524000" cy="11144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11ax (HE)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513806" y="3438622"/>
            <a:ext cx="2743994" cy="258117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6 GHz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Multiband 80+80 MHz</a:t>
            </a:r>
          </a:p>
          <a:p>
            <a:r>
              <a:rPr lang="en-US" sz="1600" dirty="0"/>
              <a:t>4SS AP: UL-MU-MIMO</a:t>
            </a:r>
          </a:p>
          <a:p>
            <a:pPr marL="800100" indent="-800100"/>
            <a:r>
              <a:rPr lang="en-US" sz="1600" dirty="0"/>
              <a:t>Non-AP: UL/DL Simul MU-MIMO + OFDMA</a:t>
            </a:r>
          </a:p>
          <a:p>
            <a:r>
              <a:rPr lang="en-US" sz="1600" dirty="0"/>
              <a:t>160 MHz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HARQ</a:t>
            </a:r>
          </a:p>
          <a:p>
            <a:r>
              <a:rPr lang="en-US" sz="1600" dirty="0"/>
              <a:t>Explicit sounding to 16SS </a:t>
            </a:r>
            <a:r>
              <a:rPr lang="en-US" sz="1600" b="1" dirty="0">
                <a:solidFill>
                  <a:schemeClr val="tx1"/>
                </a:solidFill>
              </a:rPr>
              <a:t>Implicit sounding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Low throughput PHY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334000" y="3438622"/>
            <a:ext cx="2819400" cy="258117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3-16SS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</a:rPr>
              <a:t>320 MHz,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lang="en-US" sz="1600" dirty="0" smtClean="0"/>
              <a:t>80+160 MHz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256QAM, 1024QAM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914400" y="3438622"/>
            <a:ext cx="1524000" cy="258117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EHT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4724400" y="2701216"/>
            <a:ext cx="638376" cy="136089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3505200" y="4846320"/>
            <a:ext cx="1554480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5029200" y="2919114"/>
            <a:ext cx="331044" cy="192024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Left Arrow 28"/>
          <p:cNvSpPr/>
          <p:nvPr/>
        </p:nvSpPr>
        <p:spPr bwMode="auto">
          <a:xfrm rot="16200000">
            <a:off x="6760219" y="3731269"/>
            <a:ext cx="3757911" cy="81915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Cumulative*</a:t>
            </a:r>
          </a:p>
        </p:txBody>
      </p:sp>
      <p:sp>
        <p:nvSpPr>
          <p:cNvPr id="31" name="Cloud Callout 30"/>
          <p:cNvSpPr/>
          <p:nvPr/>
        </p:nvSpPr>
        <p:spPr bwMode="auto">
          <a:xfrm>
            <a:off x="285353" y="4495800"/>
            <a:ext cx="2152253" cy="1948459"/>
          </a:xfrm>
          <a:prstGeom prst="cloudCallout">
            <a:avLst>
              <a:gd name="adj1" fmla="val 49499"/>
              <a:gd name="adj2" fmla="val -64751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Why these features?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See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91074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685800"/>
            <a:ext cx="8762998" cy="1065213"/>
          </a:xfrm>
        </p:spPr>
        <p:txBody>
          <a:bodyPr/>
          <a:lstStyle/>
          <a:p>
            <a:r>
              <a:rPr lang="en-US" sz="2800" dirty="0" smtClean="0"/>
              <a:t>9.6 Channels Per Band is the Right Number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Considering 320 MHz As a Mandatory Headline Feature</a:t>
            </a:r>
            <a:r>
              <a:rPr lang="en-US" sz="2000" baseline="30000" dirty="0" smtClean="0"/>
              <a:t>[1-3,5,7,8,10]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830388"/>
            <a:ext cx="8686797" cy="42640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Some enterprise customers share their WLAN </a:t>
            </a:r>
            <a:r>
              <a:rPr lang="en-US" sz="2000" dirty="0" err="1" smtClean="0"/>
              <a:t>configs</a:t>
            </a:r>
            <a:r>
              <a:rPr lang="en-US" sz="2000" dirty="0" smtClean="0"/>
              <a:t> with their vendor for help on optimizing / troubleshooting their deployments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Anonymous data from one vendor database of &gt;30k </a:t>
            </a:r>
            <a:r>
              <a:rPr lang="en-US" sz="2000" dirty="0" err="1" smtClean="0"/>
              <a:t>configs</a:t>
            </a:r>
            <a:r>
              <a:rPr lang="en-US" sz="2000" dirty="0" smtClean="0"/>
              <a:t> and &gt;900k 160MHz capable </a:t>
            </a:r>
            <a:br>
              <a:rPr lang="en-US" sz="2000" dirty="0" smtClean="0"/>
            </a:br>
            <a:r>
              <a:rPr lang="en-US" sz="2000" dirty="0" smtClean="0"/>
              <a:t>APs across 6 </a:t>
            </a:r>
            <a:br>
              <a:rPr lang="en-US" sz="2000" dirty="0" smtClean="0"/>
            </a:br>
            <a:r>
              <a:rPr lang="en-US" sz="2000" dirty="0" smtClean="0"/>
              <a:t>countries indicates: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Take-</a:t>
            </a:r>
            <a:r>
              <a:rPr lang="en-US" sz="2000" dirty="0" err="1" smtClean="0"/>
              <a:t>aways</a:t>
            </a:r>
            <a:r>
              <a:rPr lang="en-US" sz="2000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Highest data rates enabled by widest bandwidths are not the driving factor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2-3 channels is certainly too few channels; 3-5 channels is little favored too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mean of the preferred number of channels per deployment is 9.6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801317" y="3048000"/>
            <a:ext cx="980483" cy="61709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160MHz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(1-2ch@160 + </a:t>
            </a:r>
            <a:b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1ch@80M)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27750" y="3048000"/>
            <a:ext cx="963450" cy="6170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80MHz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(3-5ch)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2129" y="3048000"/>
            <a:ext cx="906553" cy="617095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40MHz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(6-12ch)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25575" y="3048000"/>
            <a:ext cx="902697" cy="6170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20MHz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(13-25ch)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706317" y="3761709"/>
            <a:ext cx="1209083" cy="70300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Auto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1317" y="4087945"/>
            <a:ext cx="980483" cy="37677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0.02%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827750" y="4087945"/>
            <a:ext cx="963450" cy="3767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11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932129" y="4087945"/>
            <a:ext cx="906553" cy="376772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64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025575" y="4087945"/>
            <a:ext cx="902697" cy="37677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25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801317" y="4625632"/>
            <a:ext cx="980483" cy="37677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0.02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827750" y="4625632"/>
            <a:ext cx="963450" cy="3767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17%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932129" y="4625632"/>
            <a:ext cx="906553" cy="376772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59%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025575" y="4625632"/>
            <a:ext cx="902697" cy="37677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23%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" y="4083716"/>
            <a:ext cx="3027246" cy="888906"/>
            <a:chOff x="-866158" y="5169877"/>
            <a:chExt cx="3345568" cy="888906"/>
          </a:xfrm>
        </p:grpSpPr>
        <p:sp>
          <p:nvSpPr>
            <p:cNvPr id="41" name="Content Placeholder 2"/>
            <p:cNvSpPr txBox="1">
              <a:spLocks/>
            </p:cNvSpPr>
            <p:nvPr/>
          </p:nvSpPr>
          <p:spPr bwMode="auto">
            <a:xfrm>
              <a:off x="-276672" y="5169877"/>
              <a:ext cx="2715074" cy="3358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algn="r"/>
              <a:r>
                <a:rPr lang="en-US" sz="1600" kern="0" dirty="0" smtClean="0"/>
                <a:t>Human Expert selection</a:t>
              </a:r>
              <a:endParaRPr lang="en-US" sz="1400" kern="0" dirty="0" smtClean="0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-866158" y="5707565"/>
              <a:ext cx="3345568" cy="3512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algn="r"/>
              <a:r>
                <a:rPr lang="en-US" sz="1600" kern="0" dirty="0" smtClean="0"/>
                <a:t>Human + SW Expert selection</a:t>
              </a:r>
              <a:endParaRPr lang="en-US" sz="1400" kern="0" dirty="0"/>
            </a:p>
          </p:txBody>
        </p:sp>
      </p:grpSp>
      <p:sp>
        <p:nvSpPr>
          <p:cNvPr id="45" name="Freeform 44"/>
          <p:cNvSpPr/>
          <p:nvPr/>
        </p:nvSpPr>
        <p:spPr bwMode="auto">
          <a:xfrm>
            <a:off x="3025574" y="4495800"/>
            <a:ext cx="5889825" cy="125604"/>
          </a:xfrm>
          <a:custGeom>
            <a:avLst/>
            <a:gdLst>
              <a:gd name="connsiteX0" fmla="*/ 0 w 6044083"/>
              <a:gd name="connsiteY0" fmla="*/ 95460 h 120581"/>
              <a:gd name="connsiteX1" fmla="*/ 4858378 w 6044083"/>
              <a:gd name="connsiteY1" fmla="*/ 5025 h 120581"/>
              <a:gd name="connsiteX2" fmla="*/ 6044083 w 6044083"/>
              <a:gd name="connsiteY2" fmla="*/ 0 h 120581"/>
              <a:gd name="connsiteX3" fmla="*/ 4838281 w 6044083"/>
              <a:gd name="connsiteY3" fmla="*/ 120581 h 120581"/>
              <a:gd name="connsiteX4" fmla="*/ 0 w 6044083"/>
              <a:gd name="connsiteY4" fmla="*/ 95460 h 120581"/>
              <a:gd name="connsiteX0" fmla="*/ 0 w 6023987"/>
              <a:gd name="connsiteY0" fmla="*/ 135653 h 135653"/>
              <a:gd name="connsiteX1" fmla="*/ 4838282 w 6023987"/>
              <a:gd name="connsiteY1" fmla="*/ 5025 h 135653"/>
              <a:gd name="connsiteX2" fmla="*/ 6023987 w 6023987"/>
              <a:gd name="connsiteY2" fmla="*/ 0 h 135653"/>
              <a:gd name="connsiteX3" fmla="*/ 4818185 w 6023987"/>
              <a:gd name="connsiteY3" fmla="*/ 120581 h 135653"/>
              <a:gd name="connsiteX4" fmla="*/ 0 w 6023987"/>
              <a:gd name="connsiteY4" fmla="*/ 135653 h 135653"/>
              <a:gd name="connsiteX0" fmla="*/ 0 w 6023987"/>
              <a:gd name="connsiteY0" fmla="*/ 135653 h 140677"/>
              <a:gd name="connsiteX1" fmla="*/ 4838282 w 6023987"/>
              <a:gd name="connsiteY1" fmla="*/ 5025 h 140677"/>
              <a:gd name="connsiteX2" fmla="*/ 6023987 w 6023987"/>
              <a:gd name="connsiteY2" fmla="*/ 0 h 140677"/>
              <a:gd name="connsiteX3" fmla="*/ 4803112 w 6023987"/>
              <a:gd name="connsiteY3" fmla="*/ 140677 h 140677"/>
              <a:gd name="connsiteX4" fmla="*/ 0 w 6023987"/>
              <a:gd name="connsiteY4" fmla="*/ 135653 h 140677"/>
              <a:gd name="connsiteX0" fmla="*/ 0 w 6023987"/>
              <a:gd name="connsiteY0" fmla="*/ 130628 h 135652"/>
              <a:gd name="connsiteX1" fmla="*/ 4838282 w 6023987"/>
              <a:gd name="connsiteY1" fmla="*/ 0 h 135652"/>
              <a:gd name="connsiteX2" fmla="*/ 6023987 w 6023987"/>
              <a:gd name="connsiteY2" fmla="*/ 30144 h 135652"/>
              <a:gd name="connsiteX3" fmla="*/ 4803112 w 6023987"/>
              <a:gd name="connsiteY3" fmla="*/ 135652 h 135652"/>
              <a:gd name="connsiteX4" fmla="*/ 0 w 6023987"/>
              <a:gd name="connsiteY4" fmla="*/ 130628 h 135652"/>
              <a:gd name="connsiteX0" fmla="*/ 0 w 6029012"/>
              <a:gd name="connsiteY0" fmla="*/ 130628 h 135652"/>
              <a:gd name="connsiteX1" fmla="*/ 4838282 w 6029012"/>
              <a:gd name="connsiteY1" fmla="*/ 0 h 135652"/>
              <a:gd name="connsiteX2" fmla="*/ 6029012 w 6029012"/>
              <a:gd name="connsiteY2" fmla="*/ 15072 h 135652"/>
              <a:gd name="connsiteX3" fmla="*/ 4803112 w 6029012"/>
              <a:gd name="connsiteY3" fmla="*/ 135652 h 135652"/>
              <a:gd name="connsiteX4" fmla="*/ 0 w 6029012"/>
              <a:gd name="connsiteY4" fmla="*/ 130628 h 135652"/>
              <a:gd name="connsiteX0" fmla="*/ 0 w 6029012"/>
              <a:gd name="connsiteY0" fmla="*/ 120580 h 125604"/>
              <a:gd name="connsiteX1" fmla="*/ 4838282 w 6029012"/>
              <a:gd name="connsiteY1" fmla="*/ 0 h 125604"/>
              <a:gd name="connsiteX2" fmla="*/ 6029012 w 6029012"/>
              <a:gd name="connsiteY2" fmla="*/ 5024 h 125604"/>
              <a:gd name="connsiteX3" fmla="*/ 4803112 w 6029012"/>
              <a:gd name="connsiteY3" fmla="*/ 125604 h 125604"/>
              <a:gd name="connsiteX4" fmla="*/ 0 w 6029012"/>
              <a:gd name="connsiteY4" fmla="*/ 120580 h 125604"/>
              <a:gd name="connsiteX0" fmla="*/ 0 w 6018964"/>
              <a:gd name="connsiteY0" fmla="*/ 120580 h 125604"/>
              <a:gd name="connsiteX1" fmla="*/ 4838282 w 6018964"/>
              <a:gd name="connsiteY1" fmla="*/ 0 h 125604"/>
              <a:gd name="connsiteX2" fmla="*/ 6018964 w 6018964"/>
              <a:gd name="connsiteY2" fmla="*/ 0 h 125604"/>
              <a:gd name="connsiteX3" fmla="*/ 4803112 w 6018964"/>
              <a:gd name="connsiteY3" fmla="*/ 125604 h 125604"/>
              <a:gd name="connsiteX4" fmla="*/ 0 w 6018964"/>
              <a:gd name="connsiteY4" fmla="*/ 120580 h 125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8964" h="125604">
                <a:moveTo>
                  <a:pt x="0" y="120580"/>
                </a:moveTo>
                <a:lnTo>
                  <a:pt x="4838282" y="0"/>
                </a:lnTo>
                <a:lnTo>
                  <a:pt x="6018964" y="0"/>
                </a:lnTo>
                <a:lnTo>
                  <a:pt x="4803112" y="125604"/>
                </a:lnTo>
                <a:lnTo>
                  <a:pt x="0" y="120580"/>
                </a:ln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025575" y="3756369"/>
            <a:ext cx="4729792" cy="32734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Manual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91917" y="3048000"/>
            <a:ext cx="963450" cy="617095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2GHz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(11ad, 3-4ch)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791917" y="4087945"/>
            <a:ext cx="963450" cy="376772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/>
              <a:t>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791917" y="4625632"/>
            <a:ext cx="963450" cy="376772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/>
              <a:t>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%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7400040" y="4996975"/>
            <a:ext cx="1743959" cy="1399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600" kern="0" dirty="0" smtClean="0"/>
              <a:t>Geometric mean of #</a:t>
            </a:r>
            <a:r>
              <a:rPr lang="en-US" sz="1600" kern="0" dirty="0" err="1" smtClean="0"/>
              <a:t>ch</a:t>
            </a:r>
            <a:r>
              <a:rPr lang="en-US" sz="1600" kern="0" dirty="0" smtClean="0"/>
              <a:t> ranges from 5.6 to 13 with 9.6ch as the mean</a:t>
            </a:r>
            <a:endParaRPr lang="en-US" sz="14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3047999" y="4352560"/>
            <a:ext cx="4707367" cy="3358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 smtClean="0"/>
              <a:t>      + 	      +		       +	       +		+</a:t>
            </a:r>
            <a:endParaRPr lang="en-US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93442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685800"/>
            <a:ext cx="8762998" cy="1065213"/>
          </a:xfrm>
        </p:spPr>
        <p:txBody>
          <a:bodyPr/>
          <a:lstStyle/>
          <a:p>
            <a:r>
              <a:rPr lang="en-US" sz="2800" dirty="0" smtClean="0"/>
              <a:t>… so 320 </a:t>
            </a:r>
            <a:r>
              <a:rPr lang="en-US" sz="2800" dirty="0"/>
              <a:t>MHz </a:t>
            </a:r>
            <a:r>
              <a:rPr lang="en-US" sz="2800" dirty="0" smtClean="0"/>
              <a:t>Doesn’t Make Sense As </a:t>
            </a:r>
            <a:r>
              <a:rPr lang="en-US" sz="2800" dirty="0"/>
              <a:t>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Mandatory </a:t>
            </a:r>
            <a:r>
              <a:rPr lang="en-US" sz="2800" dirty="0"/>
              <a:t>Headline </a:t>
            </a:r>
            <a:r>
              <a:rPr lang="en-US" sz="2800" dirty="0" smtClean="0"/>
              <a:t>Feature, but 160 MHz Could Be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828800"/>
            <a:ext cx="868679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When 11ac added 160 MHz, it needed new spectrum to make sense: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11ac anticipated access to 5.35-5.47 GHz </a:t>
            </a:r>
            <a:r>
              <a:rPr lang="en-US" sz="1600" dirty="0"/>
              <a:t>and </a:t>
            </a:r>
            <a:r>
              <a:rPr lang="en-US" sz="1600" dirty="0" smtClean="0"/>
              <a:t>5.875-5.925 GHz, yielding 775 MHz of contiguous spectrum, and 3ch@160 + 3ch@80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That spectrum didn’t eventuate, and 2ch@160 + 1-2ch@80M isn’t viable [slide-1]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There is much 11a/n/ac/ax legacy that supports 5 GHz but not 6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Then 6 GHz cannot be considered “more 5 GHz channels”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Instead 6 GHz is a third band, and must either be aggregated with 5 GHz or have sufficient channels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6-7.125 GHz opens 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7 new 160 MHz channels, which is close to the industry sweet spot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3ch@320M + 1ch@160M, which is much below the industry sweet spot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 smtClean="0"/>
              <a:t>Strongly points to 320 MHz being a little used feature, and then optional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Also 320MHz </a:t>
            </a:r>
            <a:r>
              <a:rPr lang="en-US" sz="1200" dirty="0"/>
              <a:t>on an AP will severely impact power and </a:t>
            </a:r>
            <a:r>
              <a:rPr lang="en-US" sz="1200" dirty="0" smtClean="0"/>
              <a:t>size until </a:t>
            </a:r>
            <a:r>
              <a:rPr lang="en-US" sz="1200" dirty="0"/>
              <a:t>a major process node </a:t>
            </a:r>
            <a:r>
              <a:rPr lang="en-US" sz="1200" dirty="0" smtClean="0"/>
              <a:t>shrink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 smtClean="0"/>
              <a:t>But 160 MHz makes enough sense for it to be mandatory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 smtClean="0"/>
              <a:t>And also non-contiguous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20/</a:t>
            </a:r>
            <a:r>
              <a:rPr lang="en-US" sz="1400" b="1" dirty="0" smtClean="0"/>
              <a:t>40/80M@5GHz +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20/40/80/</a:t>
            </a:r>
            <a:r>
              <a:rPr lang="en-US" sz="1400" b="1" dirty="0" smtClean="0"/>
              <a:t>160M@6GHz is very interesting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 bwMode="auto">
          <a:xfrm>
            <a:off x="7162800" y="4343400"/>
            <a:ext cx="1676400" cy="854500"/>
          </a:xfrm>
          <a:prstGeom prst="cloudCallout">
            <a:avLst>
              <a:gd name="adj1" fmla="val -76006"/>
              <a:gd name="adj2" fmla="val 24082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Open up 2.3 GHz, and let’s talk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2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 bwMode="auto">
          <a:xfrm>
            <a:off x="838202" y="4069320"/>
            <a:ext cx="7964327" cy="58604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600" dirty="0" smtClean="0"/>
              <a:t>Mobile hotspot (1-2),</a:t>
            </a:r>
          </a:p>
          <a:p>
            <a:pPr algn="r"/>
            <a:r>
              <a:rPr lang="en-US" sz="1600" dirty="0" smtClean="0"/>
              <a:t>Lo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end client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38201" y="3432990"/>
            <a:ext cx="7964327" cy="5860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600" dirty="0"/>
              <a:t>Lo end </a:t>
            </a:r>
            <a:r>
              <a:rPr lang="en-US" sz="1600" dirty="0" smtClean="0"/>
              <a:t>AP, </a:t>
            </a:r>
            <a:br>
              <a:rPr lang="en-US" sz="1600" dirty="0" smtClean="0"/>
            </a:br>
            <a:r>
              <a:rPr lang="en-US" sz="1600" dirty="0" smtClean="0"/>
              <a:t>hi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end client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38200" y="2796660"/>
            <a:ext cx="7964327" cy="58604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Hi end AP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38199" y="2160330"/>
            <a:ext cx="7964327" cy="58604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Very hi end AP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838198" y="1524000"/>
            <a:ext cx="7964327" cy="586042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Ultra hi end 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457200"/>
            <a:ext cx="8762998" cy="1065213"/>
          </a:xfrm>
        </p:spPr>
        <p:txBody>
          <a:bodyPr/>
          <a:lstStyle/>
          <a:p>
            <a:r>
              <a:rPr lang="en-US" sz="2800" dirty="0" smtClean="0"/>
              <a:t>16SS will Only Affect a Subset of Customers</a:t>
            </a:r>
            <a:br>
              <a:rPr lang="en-US" sz="2800" dirty="0" smtClean="0"/>
            </a:br>
            <a:r>
              <a:rPr lang="en-US" sz="2000" dirty="0" smtClean="0"/>
              <a:t>Considering 16SS As a Mandatory Headline Feature</a:t>
            </a:r>
            <a:r>
              <a:rPr lang="en-US" sz="2000" baseline="30000" dirty="0"/>
              <a:t>[1-3,5,7-10]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8382000" cy="10638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Vendors progressively add antennas to APs, at a regular cadence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Which is highly dependent on process node (and, closely related, power consumption and cost)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There continues to be a range of products, and the highest number of antennas are only found on the premium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Based on historical patterns, 16SS is a 2024 technology</a:t>
            </a:r>
            <a:endParaRPr lang="en-US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33" name="Oval 32"/>
          <p:cNvSpPr/>
          <p:nvPr/>
        </p:nvSpPr>
        <p:spPr bwMode="auto">
          <a:xfrm>
            <a:off x="1048255" y="4171841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2343655" y="4171841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639055" y="4171841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934455" y="4171841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229855" y="4171841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2343655" y="3533158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2-3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639055" y="3533158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2-3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934455" y="3533158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2-3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6229855" y="3533158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2-3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3635880" y="2894475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931280" y="2894475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</a:p>
        </p:txBody>
      </p:sp>
      <p:sp>
        <p:nvSpPr>
          <p:cNvPr id="62" name="Oval 61"/>
          <p:cNvSpPr/>
          <p:nvPr/>
        </p:nvSpPr>
        <p:spPr bwMode="auto">
          <a:xfrm>
            <a:off x="6226680" y="2894475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4928105" y="2255792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8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6223505" y="2255792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6220330" y="1617109"/>
            <a:ext cx="6096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16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" name="Straight Arrow Connector 13"/>
          <p:cNvCxnSpPr>
            <a:stCxn id="33" idx="6"/>
            <a:endCxn id="54" idx="2"/>
          </p:cNvCxnSpPr>
          <p:nvPr/>
        </p:nvCxnSpPr>
        <p:spPr bwMode="auto">
          <a:xfrm flipV="1">
            <a:off x="1657855" y="3723658"/>
            <a:ext cx="685800" cy="638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>
            <a:stCxn id="33" idx="6"/>
            <a:endCxn id="46" idx="2"/>
          </p:cNvCxnSpPr>
          <p:nvPr/>
        </p:nvCxnSpPr>
        <p:spPr bwMode="auto">
          <a:xfrm>
            <a:off x="1657855" y="436234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2950080" y="436234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4242305" y="436234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5534530" y="436234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>
            <a:off x="2950080" y="3739635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4242305" y="374169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5534530" y="3743747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4248655" y="3102985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5540880" y="3105041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V="1">
            <a:off x="2945318" y="3092964"/>
            <a:ext cx="685800" cy="638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flipV="1">
            <a:off x="4232781" y="2462270"/>
            <a:ext cx="685800" cy="638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5520244" y="1831576"/>
            <a:ext cx="685800" cy="638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5540880" y="2470259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ounded Rectangle 17"/>
          <p:cNvSpPr/>
          <p:nvPr/>
        </p:nvSpPr>
        <p:spPr bwMode="auto">
          <a:xfrm>
            <a:off x="856325" y="4725198"/>
            <a:ext cx="914400" cy="28713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2000+</a:t>
            </a:r>
          </a:p>
        </p:txBody>
      </p:sp>
      <p:sp>
        <p:nvSpPr>
          <p:cNvPr id="96" name="Rounded Rectangle 95"/>
          <p:cNvSpPr/>
          <p:nvPr/>
        </p:nvSpPr>
        <p:spPr bwMode="auto">
          <a:xfrm>
            <a:off x="2191255" y="4724799"/>
            <a:ext cx="914400" cy="28713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2007</a:t>
            </a:r>
          </a:p>
        </p:txBody>
      </p:sp>
      <p:sp>
        <p:nvSpPr>
          <p:cNvPr id="97" name="Rounded Rectangle 96"/>
          <p:cNvSpPr/>
          <p:nvPr/>
        </p:nvSpPr>
        <p:spPr bwMode="auto">
          <a:xfrm>
            <a:off x="3526185" y="4724400"/>
            <a:ext cx="914400" cy="28713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4859370" y="4731341"/>
            <a:ext cx="914400" cy="28713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2019?</a:t>
            </a: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6192555" y="4738282"/>
            <a:ext cx="914400" cy="28713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2024?</a:t>
            </a:r>
          </a:p>
        </p:txBody>
      </p:sp>
      <p:sp>
        <p:nvSpPr>
          <p:cNvPr id="104" name="Oval 103"/>
          <p:cNvSpPr/>
          <p:nvPr/>
        </p:nvSpPr>
        <p:spPr bwMode="auto">
          <a:xfrm>
            <a:off x="1048674" y="1671687"/>
            <a:ext cx="1313526" cy="7425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Key</a:t>
            </a:r>
            <a:r>
              <a:rPr lang="en-US" sz="1200" dirty="0" smtClean="0">
                <a:solidFill>
                  <a:schemeClr val="tx1"/>
                </a:solidFill>
              </a:rPr>
              <a:t>: 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Max </a:t>
            </a:r>
            <a:r>
              <a:rPr lang="en-US" sz="1200" dirty="0">
                <a:solidFill>
                  <a:schemeClr val="tx1"/>
                </a:solidFill>
              </a:rPr>
              <a:t>spatial </a:t>
            </a:r>
            <a:r>
              <a:rPr lang="en-US" sz="1200" dirty="0" smtClean="0">
                <a:solidFill>
                  <a:schemeClr val="tx1"/>
                </a:solidFill>
              </a:rPr>
              <a:t>streams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830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… so </a:t>
            </a:r>
            <a:r>
              <a:rPr lang="en-US" sz="2400" dirty="0" smtClean="0"/>
              <a:t>16SS MHz </a:t>
            </a:r>
            <a:r>
              <a:rPr lang="en-US" sz="2400" dirty="0"/>
              <a:t>Doesn’t Make Sense As a </a:t>
            </a:r>
            <a:br>
              <a:rPr lang="en-US" sz="2400" dirty="0"/>
            </a:br>
            <a:r>
              <a:rPr lang="en-US" sz="2400" dirty="0"/>
              <a:t>Mandatory Headline Feature, but </a:t>
            </a:r>
            <a:r>
              <a:rPr lang="en-US" sz="2400" dirty="0" smtClean="0"/>
              <a:t>Should Be Optional; </a:t>
            </a:r>
            <a:br>
              <a:rPr lang="en-US" sz="2400" dirty="0" smtClean="0"/>
            </a:br>
            <a:r>
              <a:rPr lang="en-US" sz="2400" dirty="0" smtClean="0"/>
              <a:t>And Needs Complementary Features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106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Since there are negligible 4+SS clients, this </a:t>
            </a:r>
            <a:r>
              <a:rPr lang="en-US" sz="2000" dirty="0"/>
              <a:t>mandates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UL+DL </a:t>
            </a:r>
            <a:r>
              <a:rPr lang="en-US" sz="1600" dirty="0"/>
              <a:t>MU-MIMO STA support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And practically </a:t>
            </a:r>
            <a:r>
              <a:rPr lang="en-US" sz="1600" dirty="0" err="1" smtClean="0"/>
              <a:t>simul</a:t>
            </a:r>
            <a:r>
              <a:rPr lang="en-US" sz="1600" dirty="0" smtClean="0"/>
              <a:t> OFDMA+MU-MIMO too, given likely adoption of 160 MHz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Sounding overheads increase 2x </a:t>
            </a:r>
            <a:r>
              <a:rPr lang="en-US" sz="2000" dirty="0" err="1" smtClean="0"/>
              <a:t>wrt</a:t>
            </a:r>
            <a:r>
              <a:rPr lang="en-US" sz="2000" dirty="0" smtClean="0"/>
              <a:t> 8SS: we need to bound the sounding overhead in order to achieve real gains: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Continue explicit sounding but also add implicit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Let’s assume that the AP performs self calibration (avoid the 11n complexity)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can compel non-AP STAs to transmit efficient implicit sounding on demand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Requested via a field in the Trigger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The STA shall add Extension LTFs / </a:t>
            </a:r>
            <a:r>
              <a:rPr lang="en-US" sz="1600" dirty="0" err="1" smtClean="0"/>
              <a:t>midamble</a:t>
            </a:r>
            <a:r>
              <a:rPr lang="en-US" sz="1600" dirty="0" smtClean="0"/>
              <a:t> / </a:t>
            </a:r>
            <a:r>
              <a:rPr lang="en-US" sz="1600" dirty="0" err="1" smtClean="0"/>
              <a:t>postamble</a:t>
            </a:r>
            <a:r>
              <a:rPr lang="en-US" sz="1600" dirty="0" smtClean="0"/>
              <a:t> / other that sounds all TX antennas, at the triggered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If a STA has RX antennas not associated with a </a:t>
            </a:r>
            <a:r>
              <a:rPr lang="en-US" sz="1600" dirty="0" err="1" smtClean="0"/>
              <a:t>soundable</a:t>
            </a:r>
            <a:r>
              <a:rPr lang="en-US" sz="1600" dirty="0" smtClean="0"/>
              <a:t> TX antenna, then the STA shall be able to detect and tolerate MU interference on the unsounded RX antennas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919820" y="2275837"/>
            <a:ext cx="125362" cy="31229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MDPU</a:t>
            </a:r>
            <a:endParaRPr kumimoji="0" lang="en-US" sz="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514871" y="2275837"/>
            <a:ext cx="404949" cy="3122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847850" y="2275837"/>
            <a:ext cx="506553" cy="312295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941297" y="2275837"/>
            <a:ext cx="759323" cy="3122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MU-RTS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045182" y="2275837"/>
            <a:ext cx="179438" cy="312295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404278" y="2275837"/>
            <a:ext cx="511122" cy="3122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BAs</a:t>
            </a:r>
          </a:p>
        </p:txBody>
      </p:sp>
      <p:sp>
        <p:nvSpPr>
          <p:cNvPr id="14" name="Cloud Callout 13"/>
          <p:cNvSpPr/>
          <p:nvPr/>
        </p:nvSpPr>
        <p:spPr bwMode="auto">
          <a:xfrm>
            <a:off x="7514870" y="1447800"/>
            <a:ext cx="1400529" cy="579650"/>
          </a:xfrm>
          <a:prstGeom prst="cloudCallout">
            <a:avLst>
              <a:gd name="adj1" fmla="val -15258"/>
              <a:gd name="adj2" fmla="val 84439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Aggressive MU needed for efficiency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24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0813" cy="5103813"/>
          </a:xfrm>
        </p:spPr>
        <p:txBody>
          <a:bodyPr/>
          <a:lstStyle/>
          <a:p>
            <a:pPr marL="0" indent="0" algn="ctr"/>
            <a:r>
              <a:rPr lang="en-US" sz="1800" dirty="0" smtClean="0"/>
              <a:t>But this style of thinking is a bit of a trap, because the overarching datum is</a:t>
            </a:r>
          </a:p>
          <a:p>
            <a:pPr marL="0" indent="0" algn="ctr"/>
            <a:r>
              <a:rPr lang="en-US" sz="4800" dirty="0" smtClean="0"/>
              <a:t>Customers </a:t>
            </a:r>
            <a:br>
              <a:rPr lang="en-US" sz="4800" dirty="0" smtClean="0"/>
            </a:br>
            <a:r>
              <a:rPr lang="en-US" sz="4800" dirty="0" smtClean="0"/>
              <a:t>want reliability and more client devices/AP</a:t>
            </a:r>
          </a:p>
          <a:p>
            <a:pPr marL="0" indent="0" algn="ctr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Higher speeds </a:t>
            </a:r>
            <a:br>
              <a:rPr lang="en-US" sz="4800" dirty="0" smtClean="0"/>
            </a:br>
            <a:r>
              <a:rPr lang="en-US" sz="4800" dirty="0" smtClean="0"/>
              <a:t>are secondary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91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to Higher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962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ISM users (microwave ovens, hoppers,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Contention and collisions from 802.11 STAs,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Active scanning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Pre-11ax non-AP STAs that cannot be 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11ax </a:t>
            </a:r>
            <a:r>
              <a:rPr lang="en-US" sz="1600" dirty="0"/>
              <a:t>STAs transmitting SU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Mitigated via MU EDCA parameters, BSR polling, and random access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Contention between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Less impactful, and more feasible to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(partially) clean-sheet design for 6 </a:t>
            </a:r>
            <a:r>
              <a:rPr lang="en-US" sz="2000" smtClean="0"/>
              <a:t>GHz avoids some </a:t>
            </a:r>
            <a:r>
              <a:rPr lang="en-US" sz="2000" dirty="0" smtClean="0"/>
              <a:t>of this and can significantly mitigate the 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Recall, unlicensed </a:t>
            </a:r>
            <a:r>
              <a:rPr lang="en-US" sz="1600" dirty="0"/>
              <a:t>spectrum means we’re stuck with original choices for 20 years.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should revisit our implicit and explicit design choices to decide if they’re right for </a:t>
            </a:r>
            <a:r>
              <a:rPr lang="en-US" sz="1600" dirty="0" smtClean="0"/>
              <a:t>6 GHz for the </a:t>
            </a:r>
            <a:r>
              <a:rPr lang="en-US" sz="1600" dirty="0"/>
              <a:t>next 20 years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82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83002</TotalTime>
  <Words>2297</Words>
  <Application>Microsoft Office PowerPoint</Application>
  <PresentationFormat>On-screen Show (4:3)</PresentationFormat>
  <Paragraphs>418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MS Gothic</vt:lpstr>
      <vt:lpstr>Arial</vt:lpstr>
      <vt:lpstr>Arial Unicode MS</vt:lpstr>
      <vt:lpstr>Times New Roman</vt:lpstr>
      <vt:lpstr>Office Theme</vt:lpstr>
      <vt:lpstr>Document</vt:lpstr>
      <vt:lpstr>Recommended Direction for EHT</vt:lpstr>
      <vt:lpstr>802.11 (+WFA) has a remarkable history of standardizing valuable technologies …</vt:lpstr>
      <vt:lpstr>EHT Should Follow that Successful Path, with the Following Headline Features</vt:lpstr>
      <vt:lpstr>9.6 Channels Per Band is the Right Number Considering 320 MHz As a Mandatory Headline Feature[1-3,5,7,8,10]</vt:lpstr>
      <vt:lpstr>… so 320 MHz Doesn’t Make Sense As a  Mandatory Headline Feature, but 160 MHz Could Be</vt:lpstr>
      <vt:lpstr>16SS will Only Affect a Subset of Customers Considering 16SS As a Mandatory Headline Feature[1-3,5,7-10]</vt:lpstr>
      <vt:lpstr>… so 16SS MHz Doesn’t Make Sense As a  Mandatory Headline Feature, but Should Be Optional;  And Needs Complementary Features</vt:lpstr>
      <vt:lpstr>PowerPoint Presentation</vt:lpstr>
      <vt:lpstr>Obstacles to Higher Reliability</vt:lpstr>
      <vt:lpstr>Moreover, We’re Missing a Mandatory Headline Feature … Mandatory 6 GHz will be Most Impactful</vt:lpstr>
      <vt:lpstr>Multi-band Integrates 6 GHz into Existing Networks With Options for Reliability or Peak Data Rate[3-5,7,11]</vt:lpstr>
      <vt:lpstr>Clean-sheet 6 GHz Design (1/2)[5-7]</vt:lpstr>
      <vt:lpstr>Clean-sheet 6 GHz Design (2/2)</vt:lpstr>
      <vt:lpstr>Issues with 11a in 6 GHz</vt:lpstr>
      <vt:lpstr>Low Throughput (LT) PHY Design</vt:lpstr>
      <vt:lpstr>HARQ[2,5,6]</vt:lpstr>
      <vt:lpstr>Misc</vt:lpstr>
      <vt:lpstr>Summary</vt:lpstr>
      <vt:lpstr>References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EHT Technologies</dc:title>
  <dc:creator>Brian Hart</dc:creator>
  <cp:lastModifiedBy>Brian Hart (brianh)</cp:lastModifiedBy>
  <cp:revision>971</cp:revision>
  <cp:lastPrinted>1601-01-01T00:00:00Z</cp:lastPrinted>
  <dcterms:created xsi:type="dcterms:W3CDTF">2015-10-31T00:33:08Z</dcterms:created>
  <dcterms:modified xsi:type="dcterms:W3CDTF">2018-09-07T22:22:04Z</dcterms:modified>
</cp:coreProperties>
</file>