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2" r:id="rId4"/>
    <p:sldId id="262" r:id="rId5"/>
    <p:sldId id="265" r:id="rId6"/>
    <p:sldId id="266" r:id="rId7"/>
    <p:sldId id="268" r:id="rId8"/>
    <p:sldId id="270" r:id="rId9"/>
    <p:sldId id="269" r:id="rId10"/>
    <p:sldId id="273" r:id="rId11"/>
    <p:sldId id="263"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hanasios Stavridis" initials="AS" lastIdx="1" clrIdx="0">
    <p:extLst>
      <p:ext uri="{19B8F6BF-5375-455C-9EA6-DF929625EA0E}">
        <p15:presenceInfo xmlns:p15="http://schemas.microsoft.com/office/powerpoint/2012/main" userId="S-1-5-21-1538607324-3213881460-940295383-13787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092" autoAdjust="0"/>
    <p:restoredTop sz="94660"/>
  </p:normalViewPr>
  <p:slideViewPr>
    <p:cSldViewPr>
      <p:cViewPr varScale="1">
        <p:scale>
          <a:sx n="72" d="100"/>
          <a:sy n="72" d="100"/>
        </p:scale>
        <p:origin x="816"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19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3338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60251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70343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9651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6082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73817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9922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Athanasios Stavridis,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Athanasios Stavridis,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dirty="0"/>
          </a:p>
        </p:txBody>
      </p:sp>
      <p:sp>
        <p:nvSpPr>
          <p:cNvPr id="6" name="Footer Placeholder 5"/>
          <p:cNvSpPr>
            <a:spLocks noGrp="1"/>
          </p:cNvSpPr>
          <p:nvPr>
            <p:ph type="ftr" idx="11"/>
          </p:nvPr>
        </p:nvSpPr>
        <p:spPr/>
        <p:txBody>
          <a:bodyPr/>
          <a:lstStyle>
            <a:lvl1pPr>
              <a:defRPr/>
            </a:lvl1pPr>
          </a:lstStyle>
          <a:p>
            <a:r>
              <a:rPr lang="en-GB"/>
              <a:t>Athanasios Stavridis,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Athanasios Stavridis,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dirty="0"/>
          </a:p>
        </p:txBody>
      </p:sp>
      <p:sp>
        <p:nvSpPr>
          <p:cNvPr id="4" name="Footer Placeholder 3"/>
          <p:cNvSpPr>
            <a:spLocks noGrp="1"/>
          </p:cNvSpPr>
          <p:nvPr>
            <p:ph type="ftr" idx="11"/>
          </p:nvPr>
        </p:nvSpPr>
        <p:spPr/>
        <p:txBody>
          <a:bodyPr/>
          <a:lstStyle>
            <a:lvl1pPr>
              <a:defRPr/>
            </a:lvl1pPr>
          </a:lstStyle>
          <a:p>
            <a:r>
              <a:rPr lang="en-GB"/>
              <a:t>Athanasios Stavridis,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dirty="0"/>
          </a:p>
        </p:txBody>
      </p:sp>
      <p:sp>
        <p:nvSpPr>
          <p:cNvPr id="3" name="Footer Placeholder 2"/>
          <p:cNvSpPr>
            <a:spLocks noGrp="1"/>
          </p:cNvSpPr>
          <p:nvPr>
            <p:ph type="ftr" idx="11"/>
          </p:nvPr>
        </p:nvSpPr>
        <p:spPr/>
        <p:txBody>
          <a:bodyPr/>
          <a:lstStyle>
            <a:lvl1pPr>
              <a:defRPr/>
            </a:lvl1pPr>
          </a:lstStyle>
          <a:p>
            <a:r>
              <a:rPr lang="en-GB"/>
              <a:t>Athanasios Stavridis,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Athanasios Stavridis,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802.11-18/1546r3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Athanasios Stavridis,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786231"/>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the Cooperation of 802.11bb with the Family of  802.11 Standards</a:t>
            </a:r>
          </a:p>
        </p:txBody>
      </p:sp>
      <p:sp>
        <p:nvSpPr>
          <p:cNvPr id="3074" name="Rectangle 2"/>
          <p:cNvSpPr>
            <a:spLocks noGrp="1" noChangeArrowheads="1"/>
          </p:cNvSpPr>
          <p:nvPr>
            <p:ph type="body" idx="1"/>
          </p:nvPr>
        </p:nvSpPr>
        <p:spPr>
          <a:xfrm>
            <a:off x="702699" y="2060848"/>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graphicFrame>
        <p:nvGraphicFramePr>
          <p:cNvPr id="3075" name="Object 3"/>
          <p:cNvGraphicFramePr>
            <a:graphicFrameLocks noChangeAspect="1"/>
          </p:cNvGraphicFramePr>
          <p:nvPr>
            <p:extLst>
              <p:ext uri="{D42A27DB-BD31-4B8C-83A1-F6EECF244321}">
                <p14:modId xmlns:p14="http://schemas.microsoft.com/office/powerpoint/2010/main" val="2821051860"/>
              </p:ext>
            </p:extLst>
          </p:nvPr>
        </p:nvGraphicFramePr>
        <p:xfrm>
          <a:off x="409575" y="2780928"/>
          <a:ext cx="8120063" cy="2563813"/>
        </p:xfrm>
        <a:graphic>
          <a:graphicData uri="http://schemas.openxmlformats.org/presentationml/2006/ole">
            <mc:AlternateContent xmlns:mc="http://schemas.openxmlformats.org/markup-compatibility/2006">
              <mc:Choice xmlns:v="urn:schemas-microsoft-com:vml" Requires="v">
                <p:oleObj spid="_x0000_s3211" name="Document" r:id="rId4" imgW="8356419" imgH="2641030" progId="Word.Document.8">
                  <p:embed/>
                </p:oleObj>
              </mc:Choice>
              <mc:Fallback>
                <p:oleObj name="Document" r:id="rId4" imgW="8356419" imgH="2641030" progId="Word.Document.8">
                  <p:embed/>
                  <p:pic>
                    <p:nvPicPr>
                      <p:cNvPr id="0" name="Picture 3"/>
                      <p:cNvPicPr>
                        <a:picLocks noChangeAspect="1" noChangeArrowheads="1"/>
                      </p:cNvPicPr>
                      <p:nvPr/>
                    </p:nvPicPr>
                    <p:blipFill>
                      <a:blip r:embed="rId5"/>
                      <a:srcRect/>
                      <a:stretch>
                        <a:fillRect/>
                      </a:stretch>
                    </p:blipFill>
                    <p:spPr bwMode="auto">
                      <a:xfrm>
                        <a:off x="409575" y="2780928"/>
                        <a:ext cx="8120063" cy="2563813"/>
                      </a:xfrm>
                      <a:prstGeom prst="rect">
                        <a:avLst/>
                      </a:prstGeom>
                      <a:noFill/>
                      <a:extLst/>
                    </p:spPr>
                  </p:pic>
                </p:oleObj>
              </mc:Fallback>
            </mc:AlternateContent>
          </a:graphicData>
        </a:graphic>
      </p:graphicFrame>
      <p:sp>
        <p:nvSpPr>
          <p:cNvPr id="3076" name="Rectangle 4"/>
          <p:cNvSpPr>
            <a:spLocks noChangeArrowheads="1"/>
          </p:cNvSpPr>
          <p:nvPr/>
        </p:nvSpPr>
        <p:spPr bwMode="auto">
          <a:xfrm>
            <a:off x="412750" y="237766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714348" y="291283"/>
            <a:ext cx="7772400" cy="1160462"/>
          </a:xfrm>
          <a:ln/>
        </p:spPr>
        <p:txBody>
          <a:bodyPr lIns="90000" tIns="46800" rIns="90000" bIns="46800"/>
          <a:lstStyle/>
          <a:p>
            <a:r>
              <a:rPr lang="en-US" dirty="0"/>
              <a:t>Conclusions</a:t>
            </a:r>
          </a:p>
        </p:txBody>
      </p:sp>
      <p:sp>
        <p:nvSpPr>
          <p:cNvPr id="9218" name="Rectangle 2"/>
          <p:cNvSpPr>
            <a:spLocks noGrp="1" noChangeArrowheads="1"/>
          </p:cNvSpPr>
          <p:nvPr>
            <p:ph type="body" idx="1"/>
          </p:nvPr>
        </p:nvSpPr>
        <p:spPr>
          <a:xfrm>
            <a:off x="458788" y="980728"/>
            <a:ext cx="7772400" cy="5364802"/>
          </a:xfrm>
          <a:ln/>
        </p:spPr>
        <p:txBody>
          <a:bodyPr/>
          <a:lstStyle/>
          <a:p>
            <a:pPr lvl="1" algn="just">
              <a:buFont typeface="Times New Roman" pitchFamily="16" charset="0"/>
              <a:buChar char="•"/>
            </a:pPr>
            <a:r>
              <a:rPr lang="en-GB" dirty="0"/>
              <a:t>Most of the considered usage models of [1,2] are susceptible to optical signal blockages and poor performance in unfavourable geometric setups of the involved transceivers.</a:t>
            </a:r>
          </a:p>
          <a:p>
            <a:pPr lvl="1" algn="just">
              <a:buFont typeface="Times New Roman" pitchFamily="16" charset="0"/>
              <a:buChar char="•"/>
            </a:pPr>
            <a:endParaRPr lang="en-GB" dirty="0"/>
          </a:p>
          <a:p>
            <a:pPr lvl="1" algn="just">
              <a:buFont typeface="Times New Roman" pitchFamily="16" charset="0"/>
              <a:buChar char="•"/>
            </a:pPr>
            <a:r>
              <a:rPr lang="en-GB" dirty="0"/>
              <a:t>An optical solution might increase the system interference, requires additional backhauling, and it might not adaptable.</a:t>
            </a:r>
          </a:p>
          <a:p>
            <a:pPr lvl="1" algn="just">
              <a:buFont typeface="Times New Roman" pitchFamily="16" charset="0"/>
              <a:buChar char="•"/>
            </a:pPr>
            <a:endParaRPr lang="en-GB" dirty="0"/>
          </a:p>
          <a:p>
            <a:pPr lvl="1" algn="just">
              <a:buFont typeface="Times New Roman" pitchFamily="16" charset="0"/>
              <a:buChar char="•"/>
            </a:pPr>
            <a:r>
              <a:rPr lang="en-GB" dirty="0"/>
              <a:t>An alternative solution can be approached by enabling the cooperation of IEEE 802.11bb with the rest of the IEEE 802.11 standards.  </a:t>
            </a:r>
          </a:p>
          <a:p>
            <a:pPr lvl="1" algn="just">
              <a:buFont typeface="Times New Roman" pitchFamily="16" charset="0"/>
              <a:buChar char="•"/>
            </a:pPr>
            <a:endParaRPr lang="en-GB" dirty="0"/>
          </a:p>
          <a:p>
            <a:pPr lvl="1" algn="just">
              <a:buFont typeface="Times New Roman" pitchFamily="16" charset="0"/>
              <a:buChar char="•"/>
            </a:pPr>
            <a:r>
              <a:rPr lang="en-GB" dirty="0"/>
              <a:t>This can be achieved using the FST mechanism of IEEE STD 802.11-2016 [3] with  marginal standards modification.</a:t>
            </a:r>
          </a:p>
          <a:p>
            <a:pPr lvl="1" algn="just">
              <a:buFont typeface="Times New Roman" pitchFamily="16" charset="0"/>
              <a:buChar char="•"/>
            </a:pPr>
            <a:endParaRPr lang="en-GB" dirty="0"/>
          </a:p>
          <a:p>
            <a:pPr lvl="1" algn="just">
              <a:buFont typeface="Times New Roman" pitchFamily="16" charset="0"/>
              <a:buChar char="•"/>
            </a:pPr>
            <a:r>
              <a:rPr lang="en-GB" b="1" dirty="0"/>
              <a:t>The discussed solution could accelerate the spread of IEEE 802.11bb in the general ecosystem of IEEE 802.11</a:t>
            </a:r>
          </a:p>
        </p:txBody>
      </p:sp>
    </p:spTree>
    <p:extLst>
      <p:ext uri="{BB962C8B-B14F-4D97-AF65-F5344CB8AC3E}">
        <p14:creationId xmlns:p14="http://schemas.microsoft.com/office/powerpoint/2010/main" val="8478917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Polls</a:t>
            </a:r>
          </a:p>
        </p:txBody>
      </p:sp>
      <p:sp>
        <p:nvSpPr>
          <p:cNvPr id="10242" name="Rectangle 2"/>
          <p:cNvSpPr>
            <a:spLocks noGrp="1" noChangeArrowheads="1"/>
          </p:cNvSpPr>
          <p:nvPr>
            <p:ph type="body" idx="1"/>
          </p:nvPr>
        </p:nvSpPr>
        <p:spPr>
          <a:xfrm>
            <a:off x="685800" y="1556792"/>
            <a:ext cx="7772400" cy="4208463"/>
          </a:xfrm>
          <a:ln/>
        </p:spPr>
        <p:txBody>
          <a:bodyPr/>
          <a:lstStyle/>
          <a:p>
            <a:pPr algn="just">
              <a:buFont typeface="Arial" panose="020B0604020202020204" pitchFamily="34" charset="0"/>
              <a:buChar char="•"/>
            </a:pPr>
            <a:r>
              <a:rPr lang="en-US" sz="2000" dirty="0"/>
              <a:t>Do you believe that  the effective cooperation of IEEE 802.11bb with the rest of the IEEE 802.11 family of standard is beneficial for IEEE 802.11bb?</a:t>
            </a:r>
          </a:p>
          <a:p>
            <a:pPr marL="0" indent="0"/>
            <a:endParaRPr lang="en-GB" sz="2000" dirty="0"/>
          </a:p>
          <a:p>
            <a:pPr marL="0" indent="0"/>
            <a:r>
              <a:rPr lang="en-GB" sz="2000" dirty="0"/>
              <a:t>Y/N/A</a:t>
            </a:r>
            <a:r>
              <a:rPr lang="en-GB" sz="2000"/>
              <a:t>: 13/0/1</a:t>
            </a:r>
            <a:endParaRPr lang="en-GB" sz="2000" dirty="0"/>
          </a:p>
          <a:p>
            <a:pPr marL="0" indent="0"/>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57252" y="275109"/>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179512" y="996907"/>
            <a:ext cx="8712968" cy="4704879"/>
          </a:xfrm>
          <a:ln/>
        </p:spPr>
        <p:txBody>
          <a:bodyPr/>
          <a:lstStyle/>
          <a:p>
            <a:pPr algn="just"/>
            <a:r>
              <a:rPr lang="en-US" sz="2000" b="0" dirty="0"/>
              <a:t>[1] </a:t>
            </a:r>
            <a:r>
              <a:rPr lang="en-GB" sz="2000" b="0" dirty="0"/>
              <a:t>11-18/1109r5, “LC Usage Model Document”, </a:t>
            </a:r>
            <a:r>
              <a:rPr lang="en-US" sz="2000" b="0" dirty="0"/>
              <a:t>Oliver </a:t>
            </a:r>
            <a:r>
              <a:rPr lang="en-US" sz="2000" b="0" dirty="0" err="1"/>
              <a:t>Pengfei</a:t>
            </a:r>
            <a:r>
              <a:rPr lang="en-US" sz="2000" b="0" dirty="0"/>
              <a:t> Luo, et al.</a:t>
            </a:r>
          </a:p>
          <a:p>
            <a:pPr algn="just"/>
            <a:r>
              <a:rPr lang="en-US" sz="2000" b="0" dirty="0"/>
              <a:t>[2]</a:t>
            </a:r>
            <a:r>
              <a:rPr lang="en-GB" sz="2000" kern="1200" dirty="0">
                <a:latin typeface="Times New Roman" pitchFamily="16" charset="0"/>
                <a:ea typeface="MS Gothic" charset="-128"/>
                <a:cs typeface="Arial Unicode MS" charset="0"/>
              </a:rPr>
              <a:t> </a:t>
            </a:r>
            <a:r>
              <a:rPr lang="en-GB" sz="2000" b="0" dirty="0"/>
              <a:t>802.11-18/1109r2, “LC Usage Model Document”, </a:t>
            </a:r>
            <a:r>
              <a:rPr lang="en-US" sz="2000" b="0" dirty="0"/>
              <a:t>Oliver </a:t>
            </a:r>
            <a:r>
              <a:rPr lang="en-US" sz="2000" b="0" dirty="0" err="1"/>
              <a:t>Pengfei</a:t>
            </a:r>
            <a:r>
              <a:rPr lang="en-US" sz="2000" b="0" dirty="0"/>
              <a:t> Luo, et al.</a:t>
            </a:r>
          </a:p>
          <a:p>
            <a:pPr algn="just"/>
            <a:r>
              <a:rPr lang="en-US" sz="2000" b="0" dirty="0"/>
              <a:t>[3]	IEEE Standard for Information technology--Telecommunications and information exchange between systems Local and metropolitan area networks--Specific requirements - Part 11: Wireless LAN Medium Access Control (MAC) and Physical Layer (PHY) Specifications," in IEEE Std 802.11-2016 (Revision of IEEE Std 802.11-2012) , vol., no., pp.1-3534, 14 Dec. 2016</a:t>
            </a:r>
          </a:p>
          <a:p>
            <a:pPr algn="just"/>
            <a:r>
              <a:rPr lang="en-US" sz="2000" b="0" dirty="0"/>
              <a:t>[4] J. M. Kahn and J. R. Barry, "Wireless infrared communications," in Proceedings of the IEEE, vol. 85, no. 2, pp. 265-298, Feb. 1997.</a:t>
            </a:r>
          </a:p>
          <a:p>
            <a:pPr algn="just"/>
            <a:r>
              <a:rPr lang="en-US" sz="2000" b="0" dirty="0"/>
              <a:t>[5] A. Stavridis and H. Haas, "Performance evaluation of space modulation techniques in VLC systems," 2015 IEEE International Conference on Communication Workshop (ICCW), London, 2015, pp. 1356-1361.</a:t>
            </a:r>
          </a:p>
          <a:p>
            <a:pPr algn="just"/>
            <a:r>
              <a:rPr lang="en-US" sz="2000" b="0" dirty="0"/>
              <a:t>[6] M. </a:t>
            </a:r>
            <a:r>
              <a:rPr lang="en-US" sz="2000" b="0" dirty="0" err="1"/>
              <a:t>Uysal</a:t>
            </a:r>
            <a:r>
              <a:rPr lang="en-US" sz="2000" b="0" dirty="0"/>
              <a:t>, F. </a:t>
            </a:r>
            <a:r>
              <a:rPr lang="en-US" sz="2000" b="0" dirty="0" err="1"/>
              <a:t>Miramirkhani</a:t>
            </a:r>
            <a:r>
              <a:rPr lang="en-US" sz="2000" b="0" dirty="0"/>
              <a:t>, O. </a:t>
            </a:r>
            <a:r>
              <a:rPr lang="en-US" sz="2000" b="0" dirty="0" err="1"/>
              <a:t>Narmanlioglu</a:t>
            </a:r>
            <a:r>
              <a:rPr lang="en-US" sz="2000" b="0" dirty="0"/>
              <a:t>, T. </a:t>
            </a:r>
            <a:r>
              <a:rPr lang="en-US" sz="2000" b="0" dirty="0" err="1"/>
              <a:t>Baykas</a:t>
            </a:r>
            <a:r>
              <a:rPr lang="en-US" sz="2000" b="0" dirty="0"/>
              <a:t> and E. </a:t>
            </a:r>
            <a:r>
              <a:rPr lang="en-US" sz="2000" b="0" dirty="0" err="1"/>
              <a:t>Panayirci</a:t>
            </a:r>
            <a:r>
              <a:rPr lang="en-US" sz="2000" b="0" dirty="0"/>
              <a:t>, "IEEE 802.15.7r1 Reference Channel Models for Visible Light Communications," in IEEE Communications Magazine, vol. 55, no. 1, pp. 212-217, January 2017.</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333375"/>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395536" y="1052736"/>
            <a:ext cx="8062664" cy="504056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Most of the usage models of [1,2] face outage problems when a physical optical signal blockage occurs or the geometric setup of the transceiver is unfavourable. </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discusses ways to address this problem by using the  Fast Session Transfer (FST) mechanism of IEEE STD 802.11-2016 [3] and rely on the already available IEEE 802.11 family of standards for RF communication. </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The cooperation </a:t>
            </a:r>
            <a:r>
              <a:rPr lang="en-GB" sz="2000" dirty="0"/>
              <a:t>of IEEE 802.11bb with the rest of the family of standards of IEEE 802.11 has the potential to accelerate the penetration of LC in the general market of IEEE 802.11.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357166"/>
            <a:ext cx="7772400" cy="1160462"/>
          </a:xfrm>
          <a:ln/>
        </p:spPr>
        <p:txBody>
          <a:bodyPr lIns="90000" tIns="46800" rIns="90000" bIns="46800"/>
          <a:lstStyle/>
          <a:p>
            <a:r>
              <a:rPr lang="en-US" dirty="0"/>
              <a:t>Outline</a:t>
            </a:r>
          </a:p>
        </p:txBody>
      </p:sp>
      <p:sp>
        <p:nvSpPr>
          <p:cNvPr id="9218" name="Rectangle 2"/>
          <p:cNvSpPr>
            <a:spLocks noGrp="1" noChangeArrowheads="1"/>
          </p:cNvSpPr>
          <p:nvPr>
            <p:ph type="body" idx="1"/>
          </p:nvPr>
        </p:nvSpPr>
        <p:spPr>
          <a:xfrm>
            <a:off x="685800" y="1268760"/>
            <a:ext cx="7772400" cy="4467200"/>
          </a:xfrm>
          <a:ln/>
        </p:spPr>
        <p:txBody>
          <a:bodyPr/>
          <a:lstStyle/>
          <a:p>
            <a:pPr algn="just">
              <a:buFont typeface="Times New Roman" pitchFamily="16" charset="0"/>
              <a:buChar char="•"/>
            </a:pPr>
            <a:r>
              <a:rPr lang="en-GB" sz="2000" b="0" dirty="0"/>
              <a:t>Recap of the usage models of IEEE 802.11bb</a:t>
            </a:r>
          </a:p>
          <a:p>
            <a:pPr algn="just">
              <a:buFont typeface="Times New Roman" pitchFamily="16" charset="0"/>
              <a:buChar char="•"/>
            </a:pPr>
            <a:endParaRPr lang="en-GB" sz="2000" b="0" dirty="0"/>
          </a:p>
          <a:p>
            <a:pPr algn="just">
              <a:buFont typeface="Times New Roman" pitchFamily="16" charset="0"/>
              <a:buChar char="•"/>
            </a:pPr>
            <a:r>
              <a:rPr lang="en-GB" sz="2000" b="0" dirty="0"/>
              <a:t>Possible difficulties encountered by LC systems</a:t>
            </a:r>
          </a:p>
          <a:p>
            <a:pPr algn="just">
              <a:buFont typeface="Times New Roman" pitchFamily="16" charset="0"/>
              <a:buChar char="•"/>
            </a:pPr>
            <a:endParaRPr lang="en-GB" sz="2000" b="0" dirty="0"/>
          </a:p>
          <a:p>
            <a:pPr algn="just">
              <a:buFont typeface="Times New Roman" pitchFamily="16" charset="0"/>
              <a:buChar char="•"/>
            </a:pPr>
            <a:r>
              <a:rPr lang="en-GB" sz="2000" b="0" dirty="0"/>
              <a:t>Possible countermeasures and solutions</a:t>
            </a:r>
          </a:p>
          <a:p>
            <a:pPr algn="just">
              <a:buFont typeface="Times New Roman" pitchFamily="16" charset="0"/>
              <a:buChar char="•"/>
            </a:pPr>
            <a:endParaRPr lang="en-GB" sz="2000" b="0" dirty="0"/>
          </a:p>
          <a:p>
            <a:pPr algn="just">
              <a:buFont typeface="Times New Roman" pitchFamily="16" charset="0"/>
              <a:buChar char="•"/>
            </a:pPr>
            <a:r>
              <a:rPr lang="en-US" sz="2000" b="0" dirty="0"/>
              <a:t>Multi-band Operation and the Fast Session Transfer Mechanism (FST) as a way forward</a:t>
            </a:r>
            <a:endParaRPr lang="en-GB" sz="2000" b="0" dirty="0"/>
          </a:p>
          <a:p>
            <a:pPr algn="just">
              <a:buFont typeface="Times New Roman" pitchFamily="16" charset="0"/>
              <a:buChar char="•"/>
            </a:pPr>
            <a:endParaRPr lang="en-US" sz="2000" b="0" dirty="0"/>
          </a:p>
          <a:p>
            <a:pPr algn="just">
              <a:buFont typeface="Times New Roman" pitchFamily="16" charset="0"/>
              <a:buChar char="•"/>
            </a:pPr>
            <a:r>
              <a:rPr lang="en-US" sz="2000" b="0" dirty="0"/>
              <a:t>Advantages of the cooperation of 802.11bb with the rest of the 802.11 standards</a:t>
            </a:r>
          </a:p>
          <a:p>
            <a:pPr marL="0" indent="0" algn="just"/>
            <a:endParaRPr lang="en-US" sz="2000" b="0" dirty="0"/>
          </a:p>
          <a:p>
            <a:pPr algn="just">
              <a:buFont typeface="Times New Roman" pitchFamily="16" charset="0"/>
              <a:buChar char="•"/>
            </a:pPr>
            <a:r>
              <a:rPr lang="en-US" sz="2000" b="0" dirty="0"/>
              <a:t>Conclusion </a:t>
            </a:r>
            <a:endParaRPr lang="en-GB" sz="2000" b="0" dirty="0"/>
          </a:p>
        </p:txBody>
      </p:sp>
    </p:spTree>
    <p:extLst>
      <p:ext uri="{BB962C8B-B14F-4D97-AF65-F5344CB8AC3E}">
        <p14:creationId xmlns:p14="http://schemas.microsoft.com/office/powerpoint/2010/main" val="3450424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3391" y="549277"/>
            <a:ext cx="7772400" cy="1160462"/>
          </a:xfrm>
          <a:ln/>
        </p:spPr>
        <p:txBody>
          <a:bodyPr lIns="90000" tIns="46800" rIns="90000" bIns="46800"/>
          <a:lstStyle/>
          <a:p>
            <a:r>
              <a:rPr lang="en-US" dirty="0"/>
              <a:t>Recap of the Usage Models of IEEE 802.11bb</a:t>
            </a:r>
          </a:p>
        </p:txBody>
      </p:sp>
      <p:sp>
        <p:nvSpPr>
          <p:cNvPr id="9218" name="Rectangle 2"/>
          <p:cNvSpPr>
            <a:spLocks noGrp="1" noChangeArrowheads="1"/>
          </p:cNvSpPr>
          <p:nvPr>
            <p:ph type="body" idx="1"/>
          </p:nvPr>
        </p:nvSpPr>
        <p:spPr>
          <a:xfrm>
            <a:off x="199070" y="1841523"/>
            <a:ext cx="8820472" cy="4467200"/>
          </a:xfrm>
          <a:ln/>
        </p:spPr>
        <p:txBody>
          <a:bodyPr/>
          <a:lstStyle/>
          <a:p>
            <a:pPr>
              <a:buFont typeface="Times New Roman" pitchFamily="16" charset="0"/>
              <a:buChar char="•"/>
            </a:pPr>
            <a:r>
              <a:rPr lang="en-GB" sz="2000" b="0" dirty="0"/>
              <a:t>In IEEE 802.11bb, the following usage models are considered [1]:</a:t>
            </a:r>
          </a:p>
          <a:p>
            <a:pPr lvl="1">
              <a:buFont typeface="Times New Roman" pitchFamily="16" charset="0"/>
              <a:buChar char="•"/>
            </a:pPr>
            <a:r>
              <a:rPr lang="en-GB" dirty="0"/>
              <a:t>Industrial wireless (10 Mbps-1 Gbps; latency &lt;1 </a:t>
            </a:r>
            <a:r>
              <a:rPr lang="en-GB" dirty="0" err="1"/>
              <a:t>ms</a:t>
            </a:r>
            <a:r>
              <a:rPr lang="en-GB" dirty="0"/>
              <a:t>; 99.9 % reliability)</a:t>
            </a:r>
          </a:p>
          <a:p>
            <a:pPr lvl="1">
              <a:buFont typeface="Times New Roman" pitchFamily="16" charset="0"/>
              <a:buChar char="•"/>
            </a:pPr>
            <a:r>
              <a:rPr lang="en-GB" dirty="0"/>
              <a:t>Wireless access in medical environments (10 Mbps-3 Gbps, latency&lt;1 </a:t>
            </a:r>
            <a:r>
              <a:rPr lang="en-GB" dirty="0" err="1"/>
              <a:t>ms</a:t>
            </a:r>
            <a:r>
              <a:rPr lang="en-GB" dirty="0"/>
              <a:t>)</a:t>
            </a:r>
          </a:p>
          <a:p>
            <a:pPr lvl="1">
              <a:buFont typeface="Times New Roman" pitchFamily="16" charset="0"/>
              <a:buChar char="•"/>
            </a:pPr>
            <a:r>
              <a:rPr lang="en-GB" dirty="0"/>
              <a:t>Enterprise networks wireless (10 Mbps-1 Gbps; latency &lt;1 </a:t>
            </a:r>
            <a:r>
              <a:rPr lang="en-GB" dirty="0" err="1"/>
              <a:t>ms</a:t>
            </a:r>
            <a:r>
              <a:rPr lang="en-GB" dirty="0"/>
              <a:t>)</a:t>
            </a:r>
          </a:p>
          <a:p>
            <a:pPr lvl="1">
              <a:buFont typeface="Times New Roman" pitchFamily="16" charset="0"/>
              <a:buChar char="•"/>
            </a:pPr>
            <a:r>
              <a:rPr lang="en-GB" dirty="0"/>
              <a:t>Home networks wireless (10 Mbps-5Gbps; latency&lt;1 </a:t>
            </a:r>
            <a:r>
              <a:rPr lang="en-GB" dirty="0" err="1"/>
              <a:t>ms</a:t>
            </a:r>
            <a:r>
              <a:rPr lang="en-GB" dirty="0"/>
              <a:t>)</a:t>
            </a:r>
          </a:p>
          <a:p>
            <a:pPr lvl="1">
              <a:buFont typeface="Times New Roman" pitchFamily="16" charset="0"/>
              <a:buChar char="•"/>
            </a:pPr>
            <a:endParaRPr lang="en-GB" dirty="0"/>
          </a:p>
          <a:p>
            <a:pPr>
              <a:buFont typeface="Times New Roman" pitchFamily="16" charset="0"/>
              <a:buChar char="•"/>
            </a:pPr>
            <a:r>
              <a:rPr lang="en-GB" sz="2000" b="0" dirty="0"/>
              <a:t>Also, the following secondary usage models are considered [2]:</a:t>
            </a:r>
          </a:p>
          <a:p>
            <a:pPr lvl="1">
              <a:buFont typeface="Times New Roman" pitchFamily="16" charset="0"/>
              <a:buChar char="•"/>
            </a:pPr>
            <a:r>
              <a:rPr lang="en-GB" dirty="0"/>
              <a:t>Backhaul</a:t>
            </a:r>
          </a:p>
          <a:p>
            <a:pPr lvl="1">
              <a:buFont typeface="Times New Roman" pitchFamily="16" charset="0"/>
              <a:buChar char="•"/>
            </a:pPr>
            <a:r>
              <a:rPr lang="en-GB" dirty="0"/>
              <a:t>V2V, V2I, and I2V communication</a:t>
            </a:r>
          </a:p>
          <a:p>
            <a:pPr lvl="1">
              <a:buFont typeface="Times New Roman" pitchFamily="16" charset="0"/>
              <a:buChar char="•"/>
            </a:pPr>
            <a:r>
              <a:rPr lang="en-GB" dirty="0"/>
              <a:t>Underwater communication</a:t>
            </a:r>
          </a:p>
          <a:p>
            <a:pPr lvl="1">
              <a:buFont typeface="Times New Roman" pitchFamily="16" charset="0"/>
              <a:buChar char="•"/>
            </a:pPr>
            <a:r>
              <a:rPr lang="en-GB" dirty="0"/>
              <a:t>Gas Pipeline communication</a:t>
            </a:r>
          </a:p>
          <a:p>
            <a:pPr marL="0" indent="0"/>
            <a:r>
              <a:rPr lang="en-GB"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Possible Difficulties Encountered by LC Systems</a:t>
            </a:r>
          </a:p>
        </p:txBody>
      </p:sp>
      <p:sp>
        <p:nvSpPr>
          <p:cNvPr id="9218" name="Rectangle 2"/>
          <p:cNvSpPr>
            <a:spLocks noGrp="1" noChangeArrowheads="1"/>
          </p:cNvSpPr>
          <p:nvPr>
            <p:ph type="body" idx="1"/>
          </p:nvPr>
        </p:nvSpPr>
        <p:spPr>
          <a:xfrm>
            <a:off x="685800" y="1772816"/>
            <a:ext cx="7772400" cy="4685477"/>
          </a:xfrm>
          <a:ln/>
        </p:spPr>
        <p:txBody>
          <a:bodyPr/>
          <a:lstStyle/>
          <a:p>
            <a:pPr algn="just">
              <a:buFont typeface="Times New Roman" pitchFamily="16" charset="0"/>
              <a:buChar char="•"/>
            </a:pPr>
            <a:endParaRPr lang="en-GB" dirty="0"/>
          </a:p>
          <a:p>
            <a:pPr algn="just">
              <a:buFont typeface="Times New Roman" pitchFamily="16" charset="0"/>
              <a:buChar char="•"/>
            </a:pPr>
            <a:r>
              <a:rPr lang="en-GB" sz="2000" b="0" dirty="0"/>
              <a:t>In LC and especially in the visible light spectrum:</a:t>
            </a:r>
          </a:p>
          <a:p>
            <a:pPr lvl="1" algn="just">
              <a:buFont typeface="Times New Roman" pitchFamily="16" charset="0"/>
              <a:buChar char="•"/>
            </a:pPr>
            <a:r>
              <a:rPr lang="en-GB" dirty="0"/>
              <a:t>The optical wireless channel is highly dependent on the geometric setup of the (MIMO) transceiver [4,5,6]. This means that an inconvenient geometric setup results in the rapid decrease of the receive optical SINR</a:t>
            </a:r>
          </a:p>
          <a:p>
            <a:pPr lvl="1" algn="just">
              <a:buFont typeface="Times New Roman" pitchFamily="16" charset="0"/>
              <a:buChar char="•"/>
            </a:pPr>
            <a:r>
              <a:rPr lang="en-GB" dirty="0"/>
              <a:t>Physical signal blockage causes connectivity problems</a:t>
            </a:r>
          </a:p>
          <a:p>
            <a:pPr algn="just">
              <a:buFont typeface="Times New Roman" pitchFamily="16" charset="0"/>
              <a:buChar char="•"/>
            </a:pPr>
            <a:endParaRPr lang="en-GB" sz="2000" b="0" dirty="0"/>
          </a:p>
          <a:p>
            <a:pPr algn="just">
              <a:buFont typeface="Times New Roman" pitchFamily="16" charset="0"/>
              <a:buChar char="•"/>
            </a:pPr>
            <a:r>
              <a:rPr lang="en-GB" sz="2000" b="0" dirty="0"/>
              <a:t>In particular, almost all considered usage models of IEEE 802.11bb are susceptible to the previous events</a:t>
            </a:r>
          </a:p>
          <a:p>
            <a:pPr lvl="1">
              <a:buFont typeface="Times New Roman" pitchFamily="16" charset="0"/>
              <a:buChar char="•"/>
            </a:pPr>
            <a:endParaRPr lang="en-GB" dirty="0"/>
          </a:p>
        </p:txBody>
      </p:sp>
    </p:spTree>
    <p:extLst>
      <p:ext uri="{BB962C8B-B14F-4D97-AF65-F5344CB8AC3E}">
        <p14:creationId xmlns:p14="http://schemas.microsoft.com/office/powerpoint/2010/main" val="34314354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90305" y="308113"/>
            <a:ext cx="7772400" cy="1160462"/>
          </a:xfrm>
          <a:ln/>
        </p:spPr>
        <p:txBody>
          <a:bodyPr lIns="90000" tIns="46800" rIns="90000" bIns="46800"/>
          <a:lstStyle/>
          <a:p>
            <a:r>
              <a:rPr lang="en-US" dirty="0"/>
              <a:t>An Optical Solutions (1)</a:t>
            </a:r>
          </a:p>
        </p:txBody>
      </p:sp>
      <p:sp>
        <p:nvSpPr>
          <p:cNvPr id="9218" name="Rectangle 2"/>
          <p:cNvSpPr>
            <a:spLocks noGrp="1" noChangeArrowheads="1"/>
          </p:cNvSpPr>
          <p:nvPr>
            <p:ph type="body" idx="1"/>
          </p:nvPr>
        </p:nvSpPr>
        <p:spPr>
          <a:xfrm>
            <a:off x="685800" y="1468575"/>
            <a:ext cx="7772400" cy="4829493"/>
          </a:xfrm>
          <a:ln/>
        </p:spPr>
        <p:txBody>
          <a:bodyPr/>
          <a:lstStyle/>
          <a:p>
            <a:pPr algn="just">
              <a:buFont typeface="Times New Roman" pitchFamily="16" charset="0"/>
              <a:buChar char="•"/>
            </a:pPr>
            <a:r>
              <a:rPr lang="en-GB" sz="2000" b="0" dirty="0"/>
              <a:t>A solely optical solution requires the careful deployment of multiple optical transmitters, in different spatial positions and with different orientations, and multiple photo-detectors in the receiver with different orientations. Ideally, the multiple photo-detectors have also different spatial positions. </a:t>
            </a:r>
          </a:p>
          <a:p>
            <a:pPr lvl="1" algn="just">
              <a:buFont typeface="Times New Roman" pitchFamily="16" charset="0"/>
              <a:buChar char="•"/>
            </a:pPr>
            <a:endParaRPr lang="en-GB" dirty="0"/>
          </a:p>
          <a:p>
            <a:pPr lvl="1" algn="just">
              <a:buFont typeface="Times New Roman" pitchFamily="16" charset="0"/>
              <a:buChar char="•"/>
            </a:pPr>
            <a:r>
              <a:rPr lang="en-GB" dirty="0"/>
              <a:t>Problems:</a:t>
            </a:r>
          </a:p>
          <a:p>
            <a:pPr lvl="2" algn="just">
              <a:buFont typeface="Times New Roman" pitchFamily="16" charset="0"/>
              <a:buChar char="•"/>
            </a:pPr>
            <a:r>
              <a:rPr lang="en-GB" sz="2000" dirty="0"/>
              <a:t>The densification of the optical transmitter might cause undesired optical interference.</a:t>
            </a:r>
          </a:p>
          <a:p>
            <a:pPr lvl="2" algn="just">
              <a:buFont typeface="Times New Roman" pitchFamily="16" charset="0"/>
              <a:buChar char="•"/>
            </a:pPr>
            <a:r>
              <a:rPr lang="en-GB" sz="2000" dirty="0"/>
              <a:t>Additional backhauling is required.</a:t>
            </a:r>
          </a:p>
          <a:p>
            <a:pPr lvl="2" algn="just">
              <a:buFont typeface="Times New Roman" pitchFamily="16" charset="0"/>
              <a:buChar char="•"/>
            </a:pPr>
            <a:r>
              <a:rPr lang="en-US" sz="2000" dirty="0"/>
              <a:t>On-the-fly system adaption is difficult.</a:t>
            </a:r>
          </a:p>
          <a:p>
            <a:pPr lvl="2">
              <a:buFont typeface="Times New Roman" pitchFamily="16" charset="0"/>
              <a:buChar char="•"/>
            </a:pPr>
            <a:endParaRPr lang="en-GB" dirty="0"/>
          </a:p>
        </p:txBody>
      </p:sp>
    </p:spTree>
    <p:extLst>
      <p:ext uri="{BB962C8B-B14F-4D97-AF65-F5344CB8AC3E}">
        <p14:creationId xmlns:p14="http://schemas.microsoft.com/office/powerpoint/2010/main" val="42244780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90305" y="308113"/>
            <a:ext cx="7772400" cy="1160462"/>
          </a:xfrm>
          <a:ln/>
        </p:spPr>
        <p:txBody>
          <a:bodyPr lIns="90000" tIns="46800" rIns="90000" bIns="46800"/>
          <a:lstStyle/>
          <a:p>
            <a:r>
              <a:rPr lang="en-US" dirty="0"/>
              <a:t>An Alternative Solutions (2)</a:t>
            </a:r>
          </a:p>
        </p:txBody>
      </p:sp>
      <p:sp>
        <p:nvSpPr>
          <p:cNvPr id="9218" name="Rectangle 2"/>
          <p:cNvSpPr>
            <a:spLocks noGrp="1" noChangeArrowheads="1"/>
          </p:cNvSpPr>
          <p:nvPr>
            <p:ph type="body" idx="1"/>
          </p:nvPr>
        </p:nvSpPr>
        <p:spPr>
          <a:xfrm>
            <a:off x="685800" y="1478622"/>
            <a:ext cx="7772400" cy="4829493"/>
          </a:xfrm>
          <a:ln/>
        </p:spPr>
        <p:txBody>
          <a:bodyPr/>
          <a:lstStyle/>
          <a:p>
            <a:pPr algn="just">
              <a:buFont typeface="Times New Roman" pitchFamily="16" charset="0"/>
              <a:buChar char="•"/>
            </a:pPr>
            <a:r>
              <a:rPr lang="en-GB" sz="2000" b="0" dirty="0"/>
              <a:t>An alternative solution can be based on the cooperation of LC and RF communication systems.</a:t>
            </a:r>
          </a:p>
          <a:p>
            <a:pPr lvl="1" algn="just">
              <a:buFont typeface="Times New Roman" pitchFamily="16" charset="0"/>
              <a:buChar char="•"/>
            </a:pPr>
            <a:endParaRPr lang="en-GB" dirty="0"/>
          </a:p>
          <a:p>
            <a:pPr lvl="1" algn="just">
              <a:buFont typeface="Times New Roman" pitchFamily="16" charset="0"/>
              <a:buChar char="•"/>
            </a:pPr>
            <a:r>
              <a:rPr lang="en-GB" dirty="0"/>
              <a:t>Operating principle:</a:t>
            </a:r>
          </a:p>
          <a:p>
            <a:pPr lvl="2" algn="just">
              <a:buFont typeface="Times New Roman" pitchFamily="16" charset="0"/>
              <a:buChar char="•"/>
            </a:pPr>
            <a:r>
              <a:rPr lang="en-GB" sz="2000" dirty="0"/>
              <a:t>In the event of blockage or low values of receive SINR, LC is terminated and data transmission is direct to the existing RF wireless network. Once LC is possible, data transmission is redirected to the existing LC wireless network.</a:t>
            </a:r>
          </a:p>
          <a:p>
            <a:pPr lvl="1">
              <a:buFont typeface="Times New Roman" pitchFamily="16" charset="0"/>
              <a:buChar char="•"/>
            </a:pPr>
            <a:endParaRPr lang="en-GB" dirty="0"/>
          </a:p>
          <a:p>
            <a:pPr lvl="1">
              <a:buFont typeface="Times New Roman" pitchFamily="16" charset="0"/>
              <a:buChar char="•"/>
            </a:pPr>
            <a:r>
              <a:rPr lang="en-GB" dirty="0"/>
              <a:t>Main advantage:</a:t>
            </a:r>
          </a:p>
          <a:p>
            <a:pPr lvl="2" algn="just">
              <a:buFont typeface="Times New Roman" pitchFamily="16" charset="0"/>
              <a:buChar char="•"/>
            </a:pPr>
            <a:r>
              <a:rPr lang="en-GB" sz="2000" dirty="0"/>
              <a:t>As 802.11bb is part of the 802.11, its cooperation with the rest of the 802.11 standards can be done efficiently using already existing mechanisms and with almost negligible standard modification.</a:t>
            </a:r>
          </a:p>
          <a:p>
            <a:pPr lvl="1">
              <a:buFont typeface="Times New Roman" pitchFamily="16" charset="0"/>
              <a:buChar char="•"/>
            </a:pPr>
            <a:endParaRPr lang="en-GB" dirty="0"/>
          </a:p>
        </p:txBody>
      </p:sp>
    </p:spTree>
    <p:extLst>
      <p:ext uri="{BB962C8B-B14F-4D97-AF65-F5344CB8AC3E}">
        <p14:creationId xmlns:p14="http://schemas.microsoft.com/office/powerpoint/2010/main" val="1777858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535228" y="643607"/>
            <a:ext cx="8073543" cy="1160462"/>
          </a:xfrm>
          <a:ln/>
        </p:spPr>
        <p:txBody>
          <a:bodyPr lIns="90000" tIns="46800" rIns="90000" bIns="46800"/>
          <a:lstStyle/>
          <a:p>
            <a:r>
              <a:rPr lang="en-US" dirty="0"/>
              <a:t>Multi-band Operation and the Fast Session Transfer Mechanism (FST) as Way Forward</a:t>
            </a:r>
          </a:p>
        </p:txBody>
      </p:sp>
      <p:sp>
        <p:nvSpPr>
          <p:cNvPr id="9218" name="Rectangle 2"/>
          <p:cNvSpPr>
            <a:spLocks noGrp="1" noChangeArrowheads="1"/>
          </p:cNvSpPr>
          <p:nvPr>
            <p:ph type="body" idx="1"/>
          </p:nvPr>
        </p:nvSpPr>
        <p:spPr>
          <a:xfrm>
            <a:off x="458788" y="1804069"/>
            <a:ext cx="7772400" cy="4829493"/>
          </a:xfrm>
          <a:ln/>
        </p:spPr>
        <p:txBody>
          <a:bodyPr/>
          <a:lstStyle/>
          <a:p>
            <a:pPr lvl="1" algn="just">
              <a:buFont typeface="Times New Roman" pitchFamily="16" charset="0"/>
              <a:buChar char="•"/>
            </a:pPr>
            <a:r>
              <a:rPr lang="en-GB" dirty="0"/>
              <a:t>Based on IEEE STD 802.11-2016 [3], a multiband capable device is able to:</a:t>
            </a:r>
          </a:p>
          <a:p>
            <a:pPr lvl="2" algn="just">
              <a:buFont typeface="Times New Roman" pitchFamily="16" charset="0"/>
              <a:buChar char="•"/>
            </a:pPr>
            <a:r>
              <a:rPr lang="en-GB" sz="2000" dirty="0"/>
              <a:t>manage operations in more than one band/channel  in a simultaneous manner or not.</a:t>
            </a:r>
          </a:p>
          <a:p>
            <a:pPr lvl="2" algn="just">
              <a:buFont typeface="Times New Roman" pitchFamily="16" charset="0"/>
              <a:buChar char="•"/>
            </a:pPr>
            <a:r>
              <a:rPr lang="en-GB" sz="2000" dirty="0"/>
              <a:t>support multiple MAC sublayers.</a:t>
            </a:r>
          </a:p>
          <a:p>
            <a:pPr lvl="1" algn="just">
              <a:buFont typeface="Times New Roman" pitchFamily="16" charset="0"/>
              <a:buChar char="•"/>
            </a:pPr>
            <a:r>
              <a:rPr lang="en-GB" dirty="0"/>
              <a:t>In IEEE 802.11, the FST mechanism presented in IEEE STD 802.11-2016 [3], is the mechanism which enables multiband operations.</a:t>
            </a:r>
          </a:p>
          <a:p>
            <a:pPr lvl="1" algn="just">
              <a:buFont typeface="Times New Roman" pitchFamily="16" charset="0"/>
              <a:buChar char="•"/>
            </a:pPr>
            <a:r>
              <a:rPr lang="en-GB" dirty="0"/>
              <a:t>A FST mechanism from IEEE STD 802.11-2016 [3] could be also be used by IEEE 802.11bb for enabling its cooperation with rest of the RF IEEE 802.11 standards.</a:t>
            </a:r>
          </a:p>
          <a:p>
            <a:pPr lvl="1" algn="just">
              <a:buFont typeface="Times New Roman" pitchFamily="16" charset="0"/>
              <a:buChar char="•"/>
            </a:pPr>
            <a:r>
              <a:rPr lang="en-GB" b="1" dirty="0"/>
              <a:t>Result: faster and smoother penetration of LC in the wide market of IEEE 802.11</a:t>
            </a:r>
          </a:p>
        </p:txBody>
      </p:sp>
    </p:spTree>
    <p:extLst>
      <p:ext uri="{BB962C8B-B14F-4D97-AF65-F5344CB8AC3E}">
        <p14:creationId xmlns:p14="http://schemas.microsoft.com/office/powerpoint/2010/main" val="19134858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759931" y="773088"/>
            <a:ext cx="7772400" cy="1160462"/>
          </a:xfrm>
          <a:ln/>
        </p:spPr>
        <p:txBody>
          <a:bodyPr lIns="90000" tIns="46800" rIns="90000" bIns="46800"/>
          <a:lstStyle/>
          <a:p>
            <a:r>
              <a:rPr lang="en-US" dirty="0"/>
              <a:t>Advantages of the cooperation of 802.11bb  with the rest of the 802.11 standards</a:t>
            </a:r>
          </a:p>
        </p:txBody>
      </p:sp>
      <p:sp>
        <p:nvSpPr>
          <p:cNvPr id="9218" name="Rectangle 2"/>
          <p:cNvSpPr>
            <a:spLocks noGrp="1" noChangeArrowheads="1"/>
          </p:cNvSpPr>
          <p:nvPr>
            <p:ph type="body" idx="1"/>
          </p:nvPr>
        </p:nvSpPr>
        <p:spPr>
          <a:xfrm>
            <a:off x="458788" y="1844824"/>
            <a:ext cx="7772400" cy="4829493"/>
          </a:xfrm>
          <a:ln/>
        </p:spPr>
        <p:txBody>
          <a:bodyPr/>
          <a:lstStyle/>
          <a:p>
            <a:pPr lvl="1" algn="just">
              <a:buFont typeface="Times New Roman" pitchFamily="16" charset="0"/>
              <a:buChar char="•"/>
            </a:pPr>
            <a:r>
              <a:rPr lang="en-GB" dirty="0"/>
              <a:t>On-the-fly increased connectivity and communication robustness for: </a:t>
            </a:r>
            <a:r>
              <a:rPr lang="en-GB" i="1" dirty="0" err="1"/>
              <a:t>i</a:t>
            </a:r>
            <a:r>
              <a:rPr lang="en-GB" dirty="0"/>
              <a:t>) </a:t>
            </a:r>
            <a:r>
              <a:rPr lang="en-US" dirty="0"/>
              <a:t>industrial wireless;</a:t>
            </a:r>
            <a:r>
              <a:rPr lang="en-US" i="1" dirty="0"/>
              <a:t> ii</a:t>
            </a:r>
            <a:r>
              <a:rPr lang="en-US" dirty="0"/>
              <a:t>) enterprise and home networks; and </a:t>
            </a:r>
            <a:r>
              <a:rPr lang="en-US" i="1" dirty="0"/>
              <a:t>iii</a:t>
            </a:r>
            <a:r>
              <a:rPr lang="en-US" dirty="0"/>
              <a:t>) V2V, V2I, and I2V communication</a:t>
            </a:r>
            <a:r>
              <a:rPr lang="en-GB" dirty="0"/>
              <a:t>.</a:t>
            </a:r>
          </a:p>
          <a:p>
            <a:pPr lvl="1" algn="just">
              <a:buFont typeface="Times New Roman" pitchFamily="16" charset="0"/>
              <a:buChar char="•"/>
            </a:pPr>
            <a:r>
              <a:rPr lang="en-GB" dirty="0"/>
              <a:t>Indirect support of high mobility in: </a:t>
            </a:r>
            <a:r>
              <a:rPr lang="en-GB" i="1" dirty="0" err="1"/>
              <a:t>i</a:t>
            </a:r>
            <a:r>
              <a:rPr lang="en-GB" dirty="0"/>
              <a:t>) </a:t>
            </a:r>
            <a:r>
              <a:rPr lang="en-US" dirty="0"/>
              <a:t>industrial wireless; enterprise and home networks; and </a:t>
            </a:r>
            <a:r>
              <a:rPr lang="en-GB" i="1" dirty="0"/>
              <a:t>ii</a:t>
            </a:r>
            <a:r>
              <a:rPr lang="en-GB" dirty="0"/>
              <a:t>)</a:t>
            </a:r>
            <a:r>
              <a:rPr lang="en-US" dirty="0"/>
              <a:t> V2V, V2I, and I2V communication.</a:t>
            </a:r>
            <a:endParaRPr lang="en-GB" dirty="0"/>
          </a:p>
          <a:p>
            <a:pPr lvl="1" algn="just">
              <a:buFont typeface="Times New Roman" pitchFamily="16" charset="0"/>
              <a:buChar char="•"/>
            </a:pPr>
            <a:r>
              <a:rPr lang="en-GB" dirty="0"/>
              <a:t>Coverage extension in: </a:t>
            </a:r>
            <a:r>
              <a:rPr lang="en-GB" i="1" dirty="0" err="1"/>
              <a:t>i</a:t>
            </a:r>
            <a:r>
              <a:rPr lang="en-GB" dirty="0"/>
              <a:t>) </a:t>
            </a:r>
            <a:r>
              <a:rPr lang="en-US" dirty="0"/>
              <a:t>industrial wireless; </a:t>
            </a:r>
            <a:r>
              <a:rPr lang="en-US" i="1" dirty="0" err="1"/>
              <a:t>i</a:t>
            </a:r>
            <a:r>
              <a:rPr lang="en-GB" i="1" dirty="0" err="1"/>
              <a:t>i</a:t>
            </a:r>
            <a:r>
              <a:rPr lang="en-GB" dirty="0"/>
              <a:t>) </a:t>
            </a:r>
            <a:r>
              <a:rPr lang="en-US" dirty="0"/>
              <a:t>enterprise and home networks; and </a:t>
            </a:r>
            <a:r>
              <a:rPr lang="en-GB" i="1" dirty="0"/>
              <a:t>iii</a:t>
            </a:r>
            <a:r>
              <a:rPr lang="en-GB" dirty="0"/>
              <a:t>) </a:t>
            </a:r>
            <a:r>
              <a:rPr lang="en-US" dirty="0"/>
              <a:t>V2V, V2I, and I2V communication</a:t>
            </a:r>
            <a:r>
              <a:rPr lang="en-GB" dirty="0"/>
              <a:t>.</a:t>
            </a:r>
          </a:p>
          <a:p>
            <a:pPr lvl="1" algn="just">
              <a:buFont typeface="Times New Roman" pitchFamily="16" charset="0"/>
              <a:buChar char="•"/>
            </a:pPr>
            <a:r>
              <a:rPr lang="en-GB" dirty="0"/>
              <a:t>Cross-room connectivity in </a:t>
            </a:r>
            <a:r>
              <a:rPr lang="en-GB" i="1" dirty="0" err="1"/>
              <a:t>i</a:t>
            </a:r>
            <a:r>
              <a:rPr lang="en-GB" dirty="0"/>
              <a:t>) </a:t>
            </a:r>
            <a:r>
              <a:rPr lang="en-US" dirty="0"/>
              <a:t>industrial wireless; and </a:t>
            </a:r>
            <a:r>
              <a:rPr lang="en-GB" i="1" dirty="0"/>
              <a:t>ii</a:t>
            </a:r>
            <a:r>
              <a:rPr lang="en-GB" dirty="0"/>
              <a:t>) </a:t>
            </a:r>
            <a:r>
              <a:rPr lang="en-US" dirty="0"/>
              <a:t>enterprise and home networks</a:t>
            </a:r>
            <a:r>
              <a:rPr lang="en-GB" dirty="0"/>
              <a:t>.</a:t>
            </a:r>
          </a:p>
          <a:p>
            <a:pPr lvl="1" algn="just">
              <a:buFont typeface="Times New Roman" pitchFamily="16" charset="0"/>
              <a:buChar char="•"/>
            </a:pPr>
            <a:r>
              <a:rPr lang="en-GB" dirty="0"/>
              <a:t>Enable the formation of on-the-fly unstructured LC networks in: </a:t>
            </a:r>
            <a:r>
              <a:rPr lang="en-GB" i="1" dirty="0" err="1"/>
              <a:t>i</a:t>
            </a:r>
            <a:r>
              <a:rPr lang="en-GB" dirty="0"/>
              <a:t>) </a:t>
            </a:r>
            <a:r>
              <a:rPr lang="en-US" dirty="0"/>
              <a:t>industrial wireless; </a:t>
            </a:r>
            <a:r>
              <a:rPr lang="en-GB" i="1" dirty="0"/>
              <a:t>ii</a:t>
            </a:r>
            <a:r>
              <a:rPr lang="en-GB" dirty="0"/>
              <a:t>) </a:t>
            </a:r>
            <a:r>
              <a:rPr lang="en-US" dirty="0"/>
              <a:t>enterprise and home networks; and </a:t>
            </a:r>
            <a:r>
              <a:rPr lang="en-GB" i="1" dirty="0"/>
              <a:t>iii</a:t>
            </a:r>
            <a:r>
              <a:rPr lang="en-GB" dirty="0"/>
              <a:t>) </a:t>
            </a:r>
            <a:r>
              <a:rPr lang="en-US" dirty="0"/>
              <a:t>V2V, V2I, and I2V communication</a:t>
            </a:r>
            <a:r>
              <a:rPr lang="en-GB" dirty="0"/>
              <a:t>.</a:t>
            </a:r>
          </a:p>
          <a:p>
            <a:pPr lvl="1" algn="just">
              <a:buFont typeface="Times New Roman" pitchFamily="16" charset="0"/>
              <a:buChar char="•"/>
            </a:pPr>
            <a:endParaRPr lang="en-GB" dirty="0"/>
          </a:p>
          <a:p>
            <a:pPr lvl="1" algn="just">
              <a:buFont typeface="Times New Roman" pitchFamily="16" charset="0"/>
              <a:buChar char="•"/>
            </a:pPr>
            <a:endParaRPr lang="en-GB" dirty="0"/>
          </a:p>
          <a:p>
            <a:pPr lvl="1" algn="just">
              <a:buFont typeface="Times New Roman" pitchFamily="16" charset="0"/>
              <a:buChar char="•"/>
            </a:pPr>
            <a:endParaRPr lang="en-GB" dirty="0"/>
          </a:p>
        </p:txBody>
      </p:sp>
    </p:spTree>
    <p:extLst>
      <p:ext uri="{BB962C8B-B14F-4D97-AF65-F5344CB8AC3E}">
        <p14:creationId xmlns:p14="http://schemas.microsoft.com/office/powerpoint/2010/main" val="31860096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1314</TotalTime>
  <Words>1251</Words>
  <Application>Microsoft Office PowerPoint</Application>
  <PresentationFormat>On-screen Show (4:3)</PresentationFormat>
  <Paragraphs>176</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Discussion on the Cooperation of 802.11bb with the Family of  802.11 Standards</vt:lpstr>
      <vt:lpstr>Abstract</vt:lpstr>
      <vt:lpstr>Outline</vt:lpstr>
      <vt:lpstr>Recap of the Usage Models of IEEE 802.11bb</vt:lpstr>
      <vt:lpstr>Possible Difficulties Encountered by LC Systems</vt:lpstr>
      <vt:lpstr>An Optical Solutions (1)</vt:lpstr>
      <vt:lpstr>An Alternative Solutions (2)</vt:lpstr>
      <vt:lpstr>Multi-band Operation and the Fast Session Transfer Mechanism (FST) as Way Forward</vt:lpstr>
      <vt:lpstr>Advantages of the cooperation of 802.11bb  with the rest of the 802.11 standards</vt:lpstr>
      <vt:lpstr>Conclusions</vt:lpstr>
      <vt:lpstr>Straw Polls</vt:lpstr>
      <vt:lpstr>References</vt:lpstr>
    </vt:vector>
  </TitlesOfParts>
  <Company>Ericsson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the Co-Existence of 802.11bb with the Family of  802.11 Standards</dc:title>
  <dc:creator>athanasios.stavridis@ericsson.com;leif.r.wilhelmsson@ericsson.com;guido.hiertz@ericsson.com</dc:creator>
  <cp:lastModifiedBy>Athanasios Stavridis</cp:lastModifiedBy>
  <cp:revision>316</cp:revision>
  <cp:lastPrinted>1601-01-01T00:00:00Z</cp:lastPrinted>
  <dcterms:created xsi:type="dcterms:W3CDTF">2018-09-03T10:40:09Z</dcterms:created>
  <dcterms:modified xsi:type="dcterms:W3CDTF">2018-09-12T15:13:51Z</dcterms:modified>
</cp:coreProperties>
</file>