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53" r:id="rId3"/>
    <p:sldId id="357" r:id="rId4"/>
    <p:sldId id="359" r:id="rId5"/>
    <p:sldId id="355" r:id="rId6"/>
    <p:sldId id="360" r:id="rId7"/>
    <p:sldId id="264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08" autoAdjust="0"/>
    <p:restoredTop sz="94660"/>
  </p:normalViewPr>
  <p:slideViewPr>
    <p:cSldViewPr>
      <p:cViewPr varScale="1">
        <p:scale>
          <a:sx n="66" d="100"/>
          <a:sy n="66" d="100"/>
        </p:scale>
        <p:origin x="1086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104"/>
    </p:cViewPr>
  </p:sorterViewPr>
  <p:notesViewPr>
    <p:cSldViewPr>
      <p:cViewPr varScale="1">
        <p:scale>
          <a:sx n="54" d="100"/>
          <a:sy n="54" d="100"/>
        </p:scale>
        <p:origin x="2034" y="31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802.11-y18/r0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802.11-y18/r0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802.11-y18/r0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86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6408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Leif Wilhelmsson, Ericsson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September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September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738" y="2857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September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September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September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September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802.11-18/1545r0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sv-SE"/>
              <a:t>September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TX Requirement – Spectral flatness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0495" y="194270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2018-08-16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2694065"/>
              </p:ext>
            </p:extLst>
          </p:nvPr>
        </p:nvGraphicFramePr>
        <p:xfrm>
          <a:off x="668338" y="2873375"/>
          <a:ext cx="7908925" cy="242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Document" r:id="rId4" imgW="8252039" imgH="2534496" progId="Word.Document.8">
                  <p:embed/>
                </p:oleObj>
              </mc:Choice>
              <mc:Fallback>
                <p:oleObj name="Document" r:id="rId4" imgW="8252039" imgH="253449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338" y="2873375"/>
                        <a:ext cx="7908925" cy="2424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70495" y="252968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38495-0C8E-4C36-A385-8A920E261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Spectral flatness/bandwidth - 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E0750-6C99-4642-943F-013749468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spectral flatness in 802.11-16 is a test of the transmitter HW. The test is done using a BPSK signal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11ba, because the signal waveform is not defined in the spec., the test is rather concerned with the signal properties in the frequency domain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1223F7-D360-444F-8D85-7B61CDF792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6DE789-4451-458B-9D32-F110B428FB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A745BB0-8722-437A-B087-06D592876FA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2907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F3F3F-B110-4642-8BAF-84A2CB480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D2D723-C749-48FE-8278-250F1FC57A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lot of work has been done related making the TX spectrum flat in order to allow for as high total TX  power as possible if PSD limited [1]-[4]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problem of being allowed to send with high TX power when PSD limited is very similar to requiring a flat spectrum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=&gt; A certain flatness can be ensured by requiring a that a minimum TX power can be used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694CC4-1BEA-4EBA-AF18-00A5FBE4DB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8CFC6B-9385-4E12-8CE5-574770A4EFC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F39778-360A-4F71-ACFC-D7819863E8C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972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F3F3F-B110-4642-8BAF-84A2CB480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D2D723-C749-48FE-8278-250F1FC57A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[1] it is shown that for the three provided examples for LDR and HDR, the allowed TX powers under a 10 dBm/MHz requirement are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LDR: 15.6,14.5, and 15.7 dBm, respectively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HDR:15.5, 14.4, and 15.5 dBm, respectively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idea is therefore to test the flatness by requiring that a minimum TX power can be used under the constraint of 10 dBm/MHz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idea is also to do this in a way similar to how the 10 dBm/MHz is tested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  <a:p>
            <a:pPr marL="457200" lvl="1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694CC4-1BEA-4EBA-AF18-00A5FBE4DB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8CFC6B-9385-4E12-8CE5-574770A4EFC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F39778-360A-4F71-ACFC-D7819863E8C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7255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3727E-A193-468D-A5DE-A0BF5D02A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Suggestion for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23AA1-8F8E-44F3-A537-BE622C5418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899" y="1556792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Perform the test using the same methodology as is used in [5] 5.4.3.2 &amp; 4.3.2.3 to test maximum PSD by searching over 1 MHz segments, the core steps illustrated below </a:t>
            </a:r>
          </a:p>
          <a:p>
            <a:r>
              <a:rPr lang="sv-SE" sz="1200" dirty="0"/>
              <a:t>Step 5:</a:t>
            </a:r>
          </a:p>
          <a:p>
            <a:r>
              <a:rPr lang="en-US" sz="1200" b="0" dirty="0"/>
              <a:t>Starting from the first sample </a:t>
            </a:r>
            <a:r>
              <a:rPr lang="en-US" sz="1200" b="0" i="1" dirty="0" err="1"/>
              <a:t>PSamplecorr</a:t>
            </a:r>
            <a:r>
              <a:rPr lang="en-US" sz="1200" b="0" i="1" dirty="0"/>
              <a:t>(n) </a:t>
            </a:r>
            <a:r>
              <a:rPr lang="en-US" sz="1200" b="0" dirty="0"/>
              <a:t>(lowest frequency), add up the power (in </a:t>
            </a:r>
            <a:r>
              <a:rPr lang="en-US" sz="1200" b="0" dirty="0" err="1"/>
              <a:t>mW</a:t>
            </a:r>
            <a:r>
              <a:rPr lang="en-US" sz="1200" b="0" dirty="0"/>
              <a:t>) of the following samples</a:t>
            </a:r>
          </a:p>
          <a:p>
            <a:r>
              <a:rPr lang="en-US" sz="1200" b="0" dirty="0"/>
              <a:t>representing a 1 MHz segment and record the results for power and position (i.e. sample #1 to sample #100). This is the</a:t>
            </a:r>
          </a:p>
          <a:p>
            <a:r>
              <a:rPr lang="en-US" sz="1200" b="0" dirty="0"/>
              <a:t>Power Spectral Density (</a:t>
            </a:r>
            <a:r>
              <a:rPr lang="en-US" sz="1200" b="0" dirty="0" err="1"/>
              <a:t>e.i.r.p</a:t>
            </a:r>
            <a:r>
              <a:rPr lang="en-US" sz="1200" b="0" dirty="0"/>
              <a:t>.) for the first 1 MHz segment which shall be recorded.</a:t>
            </a:r>
          </a:p>
          <a:p>
            <a:r>
              <a:rPr lang="sv-SE" sz="1200" dirty="0"/>
              <a:t>Step 6:</a:t>
            </a:r>
          </a:p>
          <a:p>
            <a:r>
              <a:rPr lang="en-US" sz="1200" b="0" dirty="0"/>
              <a:t>Shift the start point of the samples added up in step 5 by one sample and repeat the procedure in step 5 (i.e. sample #2 to</a:t>
            </a:r>
          </a:p>
          <a:p>
            <a:r>
              <a:rPr lang="sv-SE" sz="1200" b="0" dirty="0" err="1"/>
              <a:t>sample</a:t>
            </a:r>
            <a:r>
              <a:rPr lang="sv-SE" sz="1200" b="0" dirty="0"/>
              <a:t> #101).</a:t>
            </a:r>
          </a:p>
          <a:p>
            <a:r>
              <a:rPr lang="sv-SE" sz="1200" dirty="0"/>
              <a:t>Step 7:</a:t>
            </a:r>
          </a:p>
          <a:p>
            <a:r>
              <a:rPr lang="en-US" sz="1200" b="0" dirty="0"/>
              <a:t>Repeat step 6 until the end of the data set and record the Power Spectral Density values for each of the 1 MHz</a:t>
            </a:r>
          </a:p>
          <a:p>
            <a:r>
              <a:rPr lang="sv-SE" sz="1200" b="0" dirty="0"/>
              <a:t>segments.</a:t>
            </a:r>
          </a:p>
          <a:p>
            <a:r>
              <a:rPr lang="en-US" sz="1200" b="0" dirty="0"/>
              <a:t>From all the recorded results, the highest value is the maximum Power Spectral Density (PSD) for the UUT. This value,</a:t>
            </a:r>
          </a:p>
          <a:p>
            <a:r>
              <a:rPr lang="en-US" sz="1200" b="0" dirty="0"/>
              <a:t>which shall comply with the limit given in clause 4.3.2.3.3, shall be recorded in the test report.</a:t>
            </a: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A99EF3-48DE-4E06-BD36-F21AB63CAE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1AB7A4-8332-4761-BF2E-654E9F6F59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AFCF0DD-4D03-4F38-ADB8-D042CD20162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2220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3727E-A193-468D-A5DE-A0BF5D02A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Suggestion for test,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23AA1-8F8E-44F3-A537-BE622C5418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899" y="1736882"/>
            <a:ext cx="7770813" cy="4113213"/>
          </a:xfrm>
        </p:spPr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sv-SE" sz="1800" b="0" dirty="0" err="1"/>
              <a:t>Identify</a:t>
            </a:r>
            <a:r>
              <a:rPr lang="sv-SE" sz="1800" b="0" dirty="0"/>
              <a:t> the </a:t>
            </a:r>
            <a:r>
              <a:rPr lang="sv-SE" sz="1800" b="0" dirty="0" err="1"/>
              <a:t>sample</a:t>
            </a:r>
            <a:r>
              <a:rPr lang="sv-SE" sz="1800" b="0" dirty="0"/>
              <a:t> </a:t>
            </a:r>
            <a:r>
              <a:rPr lang="sv-SE" sz="1800" b="0" dirty="0" err="1"/>
              <a:t>correpsonding</a:t>
            </a:r>
            <a:r>
              <a:rPr lang="sv-SE" sz="1800" b="0" dirty="0"/>
              <a:t> to the </a:t>
            </a:r>
            <a:r>
              <a:rPr lang="sv-SE" sz="1800" b="0" dirty="0" err="1"/>
              <a:t>lowest</a:t>
            </a:r>
            <a:r>
              <a:rPr lang="sv-SE" sz="1800" b="0" dirty="0"/>
              <a:t> </a:t>
            </a:r>
            <a:r>
              <a:rPr lang="sv-SE" sz="1800" b="0" dirty="0" err="1"/>
              <a:t>frequency</a:t>
            </a:r>
            <a:r>
              <a:rPr lang="sv-SE" sz="1800" b="0" dirty="0"/>
              <a:t> and the </a:t>
            </a:r>
            <a:r>
              <a:rPr lang="sv-SE" sz="1800" b="0" dirty="0" err="1"/>
              <a:t>highest</a:t>
            </a:r>
            <a:r>
              <a:rPr lang="sv-SE" sz="1800" b="0" dirty="0"/>
              <a:t> </a:t>
            </a:r>
            <a:r>
              <a:rPr lang="sv-SE" sz="1800" b="0" dirty="0" err="1"/>
              <a:t>frequency</a:t>
            </a:r>
            <a:r>
              <a:rPr lang="sv-SE" sz="1800" b="0" dirty="0"/>
              <a:t>. </a:t>
            </a:r>
            <a:r>
              <a:rPr lang="sv-SE" sz="1800" b="0" dirty="0" err="1"/>
              <a:t>These</a:t>
            </a:r>
            <a:r>
              <a:rPr lang="sv-SE" sz="1800" b="0" dirty="0"/>
              <a:t> </a:t>
            </a:r>
            <a:r>
              <a:rPr lang="sv-SE" sz="1800" b="0" dirty="0" err="1"/>
              <a:t>will</a:t>
            </a:r>
            <a:r>
              <a:rPr lang="sv-SE" sz="1800" b="0" dirty="0"/>
              <a:t> be </a:t>
            </a:r>
            <a:r>
              <a:rPr lang="sv-SE" sz="1800" b="0" dirty="0" err="1"/>
              <a:t>denoted</a:t>
            </a:r>
            <a:r>
              <a:rPr lang="sv-SE" sz="1800" b="0" dirty="0"/>
              <a:t> </a:t>
            </a:r>
            <a:r>
              <a:rPr lang="sv-SE" sz="1800" b="0" dirty="0" err="1"/>
              <a:t>sample</a:t>
            </a:r>
            <a:r>
              <a:rPr lang="sv-SE" sz="1800" b="0" dirty="0"/>
              <a:t>  #1 and #401, </a:t>
            </a:r>
            <a:r>
              <a:rPr lang="sv-SE" sz="1800" b="0" dirty="0" err="1"/>
              <a:t>respectively</a:t>
            </a:r>
            <a:r>
              <a:rPr lang="sv-SE" sz="1800" b="0" dirty="0"/>
              <a:t>. The </a:t>
            </a:r>
            <a:r>
              <a:rPr lang="sv-SE" sz="1800" b="0" dirty="0" err="1"/>
              <a:t>lowest</a:t>
            </a:r>
            <a:r>
              <a:rPr lang="sv-SE" sz="1800" b="0" dirty="0"/>
              <a:t> and </a:t>
            </a:r>
            <a:r>
              <a:rPr lang="sv-SE" sz="1800" b="0" dirty="0" err="1"/>
              <a:t>highest</a:t>
            </a:r>
            <a:r>
              <a:rPr lang="sv-SE" sz="1800" b="0" dirty="0"/>
              <a:t> </a:t>
            </a:r>
            <a:r>
              <a:rPr lang="sv-SE" sz="1800" b="0" dirty="0" err="1"/>
              <a:t>frequency</a:t>
            </a:r>
            <a:r>
              <a:rPr lang="sv-SE" sz="1800" b="0" dirty="0"/>
              <a:t> </a:t>
            </a:r>
            <a:r>
              <a:rPr lang="sv-SE" sz="1800" b="0" dirty="0" err="1"/>
              <a:t>are</a:t>
            </a:r>
            <a:r>
              <a:rPr lang="sv-SE" sz="1800" b="0" dirty="0"/>
              <a:t> </a:t>
            </a:r>
            <a:r>
              <a:rPr lang="sv-SE" sz="1800" b="0" dirty="0" err="1"/>
              <a:t>found</a:t>
            </a:r>
            <a:r>
              <a:rPr lang="sv-SE" sz="1800" b="0" dirty="0"/>
              <a:t> by </a:t>
            </a:r>
            <a:r>
              <a:rPr lang="sv-SE" sz="1800" b="0" dirty="0" err="1"/>
              <a:t>defining</a:t>
            </a:r>
            <a:r>
              <a:rPr lang="sv-SE" sz="1800" b="0" dirty="0"/>
              <a:t> #201 to </a:t>
            </a:r>
            <a:r>
              <a:rPr lang="sv-SE" sz="1800" b="0" dirty="0" err="1"/>
              <a:t>coinside</a:t>
            </a:r>
            <a:r>
              <a:rPr lang="sv-SE" sz="1800" b="0" dirty="0"/>
              <a:t> </a:t>
            </a:r>
            <a:r>
              <a:rPr lang="sv-SE" sz="1800" b="0" dirty="0" err="1"/>
              <a:t>with</a:t>
            </a:r>
            <a:r>
              <a:rPr lang="sv-SE" sz="1800" b="0" dirty="0"/>
              <a:t> the center </a:t>
            </a:r>
            <a:r>
              <a:rPr lang="sv-SE" sz="1800" b="0" dirty="0" err="1"/>
              <a:t>frequency</a:t>
            </a:r>
            <a:r>
              <a:rPr lang="sv-SE" sz="1800" b="0" dirty="0"/>
              <a:t> </a:t>
            </a:r>
            <a:r>
              <a:rPr lang="sv-SE" sz="1800" b="0" dirty="0" err="1"/>
              <a:t>of</a:t>
            </a:r>
            <a:r>
              <a:rPr lang="sv-SE" sz="1800" b="0" dirty="0"/>
              <a:t> the </a:t>
            </a:r>
            <a:r>
              <a:rPr lang="sv-SE" sz="1800" b="0" dirty="0" err="1"/>
              <a:t>channel</a:t>
            </a:r>
            <a:r>
              <a:rPr lang="sv-SE" sz="1800" b="0" dirty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800" b="0" dirty="0"/>
              <a:t>Starting from the first sample</a:t>
            </a:r>
            <a:r>
              <a:rPr lang="en-US" sz="1800" b="0" i="1" dirty="0"/>
              <a:t> </a:t>
            </a:r>
            <a:r>
              <a:rPr lang="en-US" sz="1800" b="0" dirty="0"/>
              <a:t>(lowest frequency), add up the power (in </a:t>
            </a:r>
            <a:r>
              <a:rPr lang="en-US" sz="1800" b="0" dirty="0" err="1"/>
              <a:t>mW</a:t>
            </a:r>
            <a:r>
              <a:rPr lang="en-US" sz="1800" b="0" dirty="0"/>
              <a:t>) of the following samples representing the 4.010 MHz segment and record the result for power  (i.e. sample #1 to sample #401). This is the total power for the  4 MHz channel.</a:t>
            </a:r>
          </a:p>
          <a:p>
            <a:pPr>
              <a:buFont typeface="+mj-lt"/>
              <a:buAutoNum type="arabicPeriod"/>
            </a:pPr>
            <a:r>
              <a:rPr lang="en-US" sz="1800" b="0" dirty="0"/>
              <a:t>Find the maximum PSD as described in 300.328, Section 5.4.3.2.1.</a:t>
            </a:r>
          </a:p>
          <a:p>
            <a:pPr>
              <a:buFont typeface="+mj-lt"/>
              <a:buAutoNum type="arabicPeriod"/>
            </a:pPr>
            <a:r>
              <a:rPr lang="en-US" sz="1800" b="0" dirty="0"/>
              <a:t>Calculate the difference in dBm between the total power found in 2 and the maximum PSD in 3. The difference shall be at least 3 dBm.</a:t>
            </a:r>
            <a:endParaRPr lang="en-US" sz="3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A99EF3-48DE-4E06-BD36-F21AB63CAE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1AB7A4-8332-4761-BF2E-654E9F6F59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AFCF0DD-4D03-4F38-ADB8-D042CD20162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8012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[1]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 Tuning Symbol Randomization, </a:t>
            </a:r>
            <a:r>
              <a:rPr lang="en-GB" dirty="0">
                <a:cs typeface="Calibri" panose="020F0502020204030204" pitchFamily="34" charset="0"/>
              </a:rPr>
              <a:t>IEEE 802.11-18/1529r0, M. López et al.</a:t>
            </a:r>
          </a:p>
          <a:p>
            <a:r>
              <a:rPr lang="en-GB" dirty="0">
                <a:cs typeface="Calibri" panose="020F0502020204030204" pitchFamily="34" charset="0"/>
              </a:rPr>
              <a:t>[2] 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Spectral line suppression for MC-OOK, </a:t>
            </a:r>
            <a:r>
              <a:rPr lang="en-GB" dirty="0">
                <a:cs typeface="Calibri" panose="020F0502020204030204" pitchFamily="34" charset="0"/>
              </a:rPr>
              <a:t>IEEE 802.11-18/1179r1, M. López et al.</a:t>
            </a:r>
            <a:endParaRPr lang="en-GB" dirty="0"/>
          </a:p>
          <a:p>
            <a:r>
              <a:rPr lang="en-GB" dirty="0"/>
              <a:t>[3] </a:t>
            </a:r>
            <a:r>
              <a:rPr lang="en-GB" dirty="0">
                <a:cs typeface="Calibri" panose="020F0502020204030204" pitchFamily="34" charset="0"/>
              </a:rPr>
              <a:t>WUR Power Spectral Density, IEEE 802.11-18/0824r1, S. </a:t>
            </a:r>
            <a:r>
              <a:rPr lang="en-GB" dirty="0" err="1">
                <a:cs typeface="Calibri" panose="020F0502020204030204" pitchFamily="34" charset="0"/>
              </a:rPr>
              <a:t>Shellhammer</a:t>
            </a:r>
            <a:r>
              <a:rPr lang="en-GB" dirty="0">
                <a:cs typeface="Calibri" panose="020F0502020204030204" pitchFamily="34" charset="0"/>
              </a:rPr>
              <a:t> et al.</a:t>
            </a:r>
          </a:p>
          <a:p>
            <a:r>
              <a:rPr lang="en-GB" dirty="0"/>
              <a:t>[4]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 WUR PSD Studies, </a:t>
            </a:r>
            <a:r>
              <a:rPr lang="en-GB" dirty="0">
                <a:cs typeface="Calibri" panose="020F0502020204030204" pitchFamily="34" charset="0"/>
              </a:rPr>
              <a:t>IEEE 802.11-18/1165r1, V. </a:t>
            </a:r>
            <a:r>
              <a:rPr lang="en-GB" dirty="0" err="1">
                <a:cs typeface="Calibri" panose="020F0502020204030204" pitchFamily="34" charset="0"/>
              </a:rPr>
              <a:t>Kristem</a:t>
            </a:r>
            <a:r>
              <a:rPr lang="en-GB" dirty="0">
                <a:cs typeface="Calibri" panose="020F0502020204030204" pitchFamily="34" charset="0"/>
              </a:rPr>
              <a:t> et al.</a:t>
            </a:r>
          </a:p>
          <a:p>
            <a:r>
              <a:rPr lang="en-GB" dirty="0">
                <a:cs typeface="Calibri" panose="020F0502020204030204" pitchFamily="34" charset="0"/>
              </a:rPr>
              <a:t>[5] </a:t>
            </a:r>
            <a:r>
              <a:rPr lang="en-GB">
                <a:cs typeface="Calibri" panose="020F0502020204030204" pitchFamily="34" charset="0"/>
              </a:rPr>
              <a:t>ETSI 300.328, V 2.1.1,</a:t>
            </a:r>
            <a:endParaRPr lang="en-GB" dirty="0"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6503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33859</TotalTime>
  <Words>774</Words>
  <Application>Microsoft Office PowerPoint</Application>
  <PresentationFormat>On-screen Show (4:3)</PresentationFormat>
  <Paragraphs>75</Paragraphs>
  <Slides>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굴림</vt:lpstr>
      <vt:lpstr>MS Gothic</vt:lpstr>
      <vt:lpstr>Arial</vt:lpstr>
      <vt:lpstr>Arial Unicode MS</vt:lpstr>
      <vt:lpstr>Calibri</vt:lpstr>
      <vt:lpstr>Times New Roman</vt:lpstr>
      <vt:lpstr>Office Theme</vt:lpstr>
      <vt:lpstr>Document</vt:lpstr>
      <vt:lpstr>TX Requirement – Spectral flatness </vt:lpstr>
      <vt:lpstr>Spectral flatness/bandwidth - Background</vt:lpstr>
      <vt:lpstr>Thoughts</vt:lpstr>
      <vt:lpstr>Thoughts, cont’d</vt:lpstr>
      <vt:lpstr>Suggestion for test</vt:lpstr>
      <vt:lpstr>Suggestion for test, cont’d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Leif Wilhelmsson</dc:creator>
  <cp:lastModifiedBy>Leif Wilhelmsson R</cp:lastModifiedBy>
  <cp:revision>253</cp:revision>
  <cp:lastPrinted>1601-01-01T00:00:00Z</cp:lastPrinted>
  <dcterms:created xsi:type="dcterms:W3CDTF">2017-12-15T14:15:07Z</dcterms:created>
  <dcterms:modified xsi:type="dcterms:W3CDTF">2018-09-10T16:06:04Z</dcterms:modified>
</cp:coreProperties>
</file>