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424" r:id="rId3"/>
    <p:sldId id="257" r:id="rId4"/>
    <p:sldId id="258" r:id="rId5"/>
    <p:sldId id="766" r:id="rId6"/>
    <p:sldId id="285" r:id="rId7"/>
    <p:sldId id="756" r:id="rId8"/>
    <p:sldId id="260" r:id="rId9"/>
    <p:sldId id="757" r:id="rId10"/>
    <p:sldId id="760" r:id="rId11"/>
    <p:sldId id="764" r:id="rId12"/>
    <p:sldId id="758" r:id="rId13"/>
    <p:sldId id="761" r:id="rId1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2" autoAdjust="0"/>
    <p:restoredTop sz="87049" autoAdjust="0"/>
  </p:normalViewPr>
  <p:slideViewPr>
    <p:cSldViewPr>
      <p:cViewPr varScale="1">
        <p:scale>
          <a:sx n="75" d="100"/>
          <a:sy n="75" d="100"/>
        </p:scale>
        <p:origin x="1272" y="5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2376" y="-979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124B18E-8D86-7A42-98FC-FDA86CE181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FAF4EF1-5C55-B345-B194-C443D7F7C7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04759" y="8982075"/>
            <a:ext cx="2213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Kate Meng (Tencent Technologies)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66C8AD0-7E1A-1D4E-8636-C393EBEED0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9589039-4309-794D-80C4-3BB5E0F92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1" name="Line 6">
            <a:extLst>
              <a:ext uri="{FF2B5EF4-FFF2-40B4-BE49-F238E27FC236}">
                <a16:creationId xmlns:a16="http://schemas.microsoft.com/office/drawing/2014/main" id="{DFC6EF41-C802-0A47-8419-E38D1202A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id="{EED69A80-2E0A-C340-9A40-5E33D91A6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14343" name="Line 8">
            <a:extLst>
              <a:ext uri="{FF2B5EF4-FFF2-40B4-BE49-F238E27FC236}">
                <a16:creationId xmlns:a16="http://schemas.microsoft.com/office/drawing/2014/main" id="{2028B4A8-EE6A-BD4C-8353-EAB3D14E3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78CAA7D-2123-1044-8C59-5F37BD71CE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802.11-1</a:t>
            </a:r>
            <a:r>
              <a:rPr lang="en-US" altLang="zh-CN" dirty="0"/>
              <a:t>8</a:t>
            </a:r>
            <a:r>
              <a:rPr lang="en-US" dirty="0"/>
              <a:t>/xxxxr0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1995184-9E76-AC4B-87AC-607222385D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15D62C8-0A2F-7F45-8059-F757D8DBAE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3B05810-D67F-974E-AC9A-0ACA914BCB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40427" y="8985250"/>
            <a:ext cx="17413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Kate Meng(Tencent)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AB36A6F-64B6-FE4D-9C66-D3E519C8A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F4C01CA-4A2B-214D-9127-5FD2199D3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9CB6AE30-0710-A142-9D72-102332DD1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28D89269-1083-9248-9D2E-E229AD093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B98F4787-A689-2A41-8376-06BC54660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3D023-C1CA-9C41-937C-1D154D439C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B158A-B3CC-3341-8E2F-7B4C1B6FE47E}" type="datetimeFigureOut">
              <a:rPr lang="en-US" smtClean="0"/>
              <a:t>9/13/2018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0A7EF3F-78DF-6748-AC21-E6D05C9F49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doc.: IEEE 802.11-15/0496r1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4EB7C01-F008-DD48-9898-BE7E8266B5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041400" cy="215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May 2015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3A94B3CD-F5DB-3948-A1E6-E3C80F94EB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/>
              <a:t>Edward Au (Marvell Semiconductor)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291906EB-6BC0-0549-BC06-4EE8DB2A3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1783938F-A205-C24D-B2DB-0409C8E0E87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19FD0C4D-0D73-874D-997D-2B6568EBD4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DDBC0C87-702B-CE4D-9300-E3E1A4742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07C084C-91F5-D746-985E-7BE771ACE3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98846BB-D0EE-154C-99CE-9B670E8B97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  <a:prstGeom prst="rect">
            <a:avLst/>
          </a:prstGeo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1E6AC8D6-7310-DB42-9BB4-6075AC277E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BD051E0B-0EE6-7F4D-8329-1E5112807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093DC8C3-A719-9B44-9B15-34A6C14E9E0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9E1F39A3-6C66-134D-A800-857BEE6887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D30E7CD6-F7B4-8747-928B-F0CCC1A6E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</a:t>
            </a:r>
            <a:r>
              <a:rPr lang="en-US" altLang="zh-CN"/>
              <a:t>8</a:t>
            </a:r>
            <a:r>
              <a:rPr lang="en-US"/>
              <a:t>/14</a:t>
            </a:r>
            <a:r>
              <a:rPr lang="en-US" altLang="zh-CN"/>
              <a:t>08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F4C01CA-4A2B-214D-9127-5FD2199D33F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</a:t>
            </a:r>
            <a:r>
              <a:rPr lang="en-US" altLang="zh-CN"/>
              <a:t>8</a:t>
            </a:r>
            <a:r>
              <a:rPr lang="en-US"/>
              <a:t>/xxxxr0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F4C01CA-4A2B-214D-9127-5FD2199D33F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2A008EF5-F488-654B-9510-78D64D40BF7D}" type="datetime1">
              <a:rPr lang="en-US" smtClean="0"/>
              <a:t>9/13/2018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6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</a:t>
            </a:r>
            <a:r>
              <a:rPr lang="en-US" altLang="zh-CN"/>
              <a:t>8</a:t>
            </a:r>
            <a:r>
              <a:rPr lang="en-US"/>
              <a:t>/xxxxr0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F4C01CA-4A2B-214D-9127-5FD2199D33F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2A008EF5-F488-654B-9510-78D64D40BF7D}" type="datetime1">
              <a:rPr lang="en-US" smtClean="0"/>
              <a:t>9/13/2018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8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</a:t>
            </a:r>
            <a:r>
              <a:rPr lang="en-US" altLang="zh-CN"/>
              <a:t>8</a:t>
            </a:r>
            <a:r>
              <a:rPr lang="en-US"/>
              <a:t>/xxxxr0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F4C01CA-4A2B-214D-9127-5FD2199D33F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87C55C66-FF57-9E44-A332-77E785158FD0}" type="datetime1">
              <a:rPr lang="en-US" smtClean="0"/>
              <a:t>9/13/2018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8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</a:t>
            </a:r>
            <a:r>
              <a:rPr lang="en-US" altLang="zh-CN"/>
              <a:t>8</a:t>
            </a:r>
            <a:r>
              <a:rPr lang="en-US"/>
              <a:t>/xxxxr0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F4C01CA-4A2B-214D-9127-5FD2199D33F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01EED91B-E860-724C-9FA5-4D423BA534B8}" type="datetime1">
              <a:rPr lang="en-US" smtClean="0"/>
              <a:t>9/13/2018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EF2376-520D-124B-995F-9A8138931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Kate Meng(Tencent)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6FC7FD-336D-604E-85A6-055C8385D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708963DE-5BB2-0749-B78C-15C1C21F4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51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821619-515D-DE44-A61E-71F9B0CB6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F62CD-1A14-E84D-8814-5FB630F4D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00C7FB3-D07C-A34F-AF06-892B0AC77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42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DE5D4A-2958-DC41-8EE0-63C17DDAE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AF25C8-C6F7-564A-9ED3-54C173522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F9BEEE2-17D3-4342-A841-5940BBE2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655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B4B8EE-C289-4B41-BC20-098AC3E69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BE0C7-FD62-864D-95D6-6E395137A5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FAC031D-A7DF-1848-BD61-075E81B79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00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6B7FD-6E00-894B-B780-804C62D87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5F161-7155-5949-B4A1-DD0408B90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E330415-0244-5648-936E-424FBD1AF7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8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4D552B-6500-4746-9830-518AAB52C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03FACA-8A47-E347-9F30-D96637E40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BFD5F5F-3601-8C4A-A1C8-10ADC7ED7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16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8A342E-FA2F-5D49-9371-4A2D6254E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6A903C-D392-064F-AEDF-1859C9C0F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4B26B4A-6B1D-C946-8ED6-6CE96D05C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9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E16F4-1240-264E-BA03-503739195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84D1D-8185-8B40-91B7-5AAD9CDFC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F9DB85C-D7B2-A444-A5C1-E08F63B85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6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D8DDF-CCD1-0844-8F79-39FCDA310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AAB17-B378-254B-BEBA-12A38F67A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F40EF3F-8516-E346-8213-BBC223B4E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4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0CC603-7024-644F-A75A-2CB5316B4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Kate Meng(Tencent)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DE6D26-DC5B-A848-8552-3150D3B89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DF7DEE6-02E0-B240-9395-234954593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33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8F1700-799A-5149-96A9-F312106F6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BA7184-A66A-8648-BA31-982820ED3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AB8C0C-F147-C244-99AD-9267566714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Kate Meng(Tencent)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6FB379-A70D-0749-B154-C1CA8AC537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FEF49079-DC07-424F-A1A0-BF88858B2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807DE77-9B4B-5949-87DB-879028C5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335" y="304026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IEEE 802.11-18/1</a:t>
            </a:r>
            <a:r>
              <a:rPr lang="en-US" altLang="zh-CN" sz="1800" b="1" dirty="0"/>
              <a:t>543</a:t>
            </a:r>
            <a:r>
              <a:rPr lang="en-US" altLang="en-US" sz="1800" b="1" dirty="0"/>
              <a:t>r4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3B2EEF1-9A5A-FF41-B130-D4765D289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F404E91-43F3-624B-BC6B-3B92C860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886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Contribution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988E7857-4468-3C46-A3DE-05C24436B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D9D9AEF-D81F-4639-AF0D-0936FBCB9037}"/>
              </a:ext>
            </a:extLst>
          </p:cNvPr>
          <p:cNvSpPr txBox="1"/>
          <p:nvPr userDrawn="1"/>
        </p:nvSpPr>
        <p:spPr>
          <a:xfrm>
            <a:off x="685800" y="280601"/>
            <a:ext cx="114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/>
              <a:t>Sep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26" r:id="rId1"/>
    <p:sldLayoutId id="2147493927" r:id="rId2"/>
    <p:sldLayoutId id="2147493928" r:id="rId3"/>
    <p:sldLayoutId id="2147493929" r:id="rId4"/>
    <p:sldLayoutId id="2147493930" r:id="rId5"/>
    <p:sldLayoutId id="2147493931" r:id="rId6"/>
    <p:sldLayoutId id="2147493933" r:id="rId7"/>
    <p:sldLayoutId id="2147493934" r:id="rId8"/>
    <p:sldLayoutId id="2147493935" r:id="rId9"/>
    <p:sldLayoutId id="2147493936" r:id="rId10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FE87B722-C7A5-8549-8B4A-A9C7D987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Kate Meng(Tencent)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1B97C06A-38E1-114E-8F1C-E3CD6A01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D6309B2-851B-5D47-B890-7117BCB5664D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943591D9-799B-6A4C-9898-5294B5C2E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dirty="0"/>
              <a:t>RTA Optimization proposal</a:t>
            </a:r>
            <a:br>
              <a:rPr lang="en-US" altLang="zh-CN" dirty="0"/>
            </a:br>
            <a:r>
              <a:rPr lang="en-US" altLang="zh-CN" dirty="0"/>
              <a:t>Sep </a:t>
            </a:r>
            <a:r>
              <a:rPr lang="en-US" altLang="en-US" dirty="0"/>
              <a:t>Kona Meeting 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921E3B6E-CD38-9E4E-8047-654EC0F79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2018-09-12</a:t>
            </a:r>
          </a:p>
        </p:txBody>
      </p:sp>
      <p:graphicFrame>
        <p:nvGraphicFramePr>
          <p:cNvPr id="15367" name="Object 11">
            <a:extLst>
              <a:ext uri="{FF2B5EF4-FFF2-40B4-BE49-F238E27FC236}">
                <a16:creationId xmlns:a16="http://schemas.microsoft.com/office/drawing/2014/main" id="{7C5F9FDD-A890-FA4E-82C5-BA106909B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517779"/>
              </p:ext>
            </p:extLst>
          </p:nvPr>
        </p:nvGraphicFramePr>
        <p:xfrm>
          <a:off x="539750" y="4032250"/>
          <a:ext cx="771366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Document" r:id="rId4" imgW="8231336" imgH="1003294" progId="Word.Document.8">
                  <p:embed/>
                </p:oleObj>
              </mc:Choice>
              <mc:Fallback>
                <p:oleObj name="Document" r:id="rId4" imgW="8231336" imgH="1003294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32250"/>
                        <a:ext cx="771366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>
            <a:extLst>
              <a:ext uri="{FF2B5EF4-FFF2-40B4-BE49-F238E27FC236}">
                <a16:creationId xmlns:a16="http://schemas.microsoft.com/office/drawing/2014/main" id="{26A84B84-583D-EE43-A30F-B37CD69C5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32" y="2743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 Author:</a:t>
            </a:r>
            <a:endParaRPr lang="en-US" altLang="en-US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AEF4-E5C1-534A-87B4-3D22785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196752"/>
            <a:ext cx="8276003" cy="727838"/>
          </a:xfrm>
        </p:spPr>
        <p:txBody>
          <a:bodyPr/>
          <a:lstStyle/>
          <a:p>
            <a:r>
              <a:rPr lang="en-US" dirty="0"/>
              <a:t>Optimization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59201-9753-FF48-BBC0-68C5D87E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99" y="2060848"/>
            <a:ext cx="8276003" cy="3744416"/>
          </a:xfrm>
        </p:spPr>
        <p:txBody>
          <a:bodyPr>
            <a:normAutofit/>
          </a:bodyPr>
          <a:lstStyle/>
          <a:p>
            <a:r>
              <a:rPr lang="en-US" dirty="0"/>
              <a:t>Concurrent dual link transmission</a:t>
            </a:r>
          </a:p>
          <a:p>
            <a:pPr lvl="1"/>
            <a:r>
              <a:rPr lang="en-US" dirty="0"/>
              <a:t>Most AP and STA support dual band</a:t>
            </a:r>
          </a:p>
          <a:p>
            <a:pPr lvl="1"/>
            <a:r>
              <a:rPr lang="en-US" dirty="0"/>
              <a:t>2.4GHz is congested, but it is used by most wi-fi users</a:t>
            </a:r>
          </a:p>
          <a:p>
            <a:pPr lvl="1"/>
            <a:r>
              <a:rPr lang="en-US" dirty="0"/>
              <a:t>5GHz is fast but have coverage issue</a:t>
            </a:r>
          </a:p>
          <a:p>
            <a:pPr lvl="1"/>
            <a:r>
              <a:rPr lang="en-US" dirty="0"/>
              <a:t>Random spike appear at both 2.4GHz and 5GHz, but less likely concurrently</a:t>
            </a:r>
          </a:p>
          <a:p>
            <a:pPr lvl="1"/>
            <a:r>
              <a:rPr lang="en-US" dirty="0"/>
              <a:t>Dual link transmissions are recommended for stability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12FC-C614-684B-A72D-7E04434D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E39-64A3-5343-A754-682E819B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09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AEF4-E5C1-534A-87B4-3D22785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192641"/>
            <a:ext cx="8276003" cy="727838"/>
          </a:xfrm>
        </p:spPr>
        <p:txBody>
          <a:bodyPr/>
          <a:lstStyle/>
          <a:p>
            <a:r>
              <a:rPr lang="en-US" dirty="0"/>
              <a:t>Traffic flow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12FC-C614-684B-A72D-7E04434D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E39-64A3-5343-A754-682E819B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4D6E1F-E1FA-084D-A3E1-F579541F1C90}"/>
              </a:ext>
            </a:extLst>
          </p:cNvPr>
          <p:cNvSpPr/>
          <p:nvPr/>
        </p:nvSpPr>
        <p:spPr bwMode="auto">
          <a:xfrm>
            <a:off x="248660" y="2518191"/>
            <a:ext cx="1656184" cy="224287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7EB6B1-9F79-8145-BC91-A104C3B68FD6}"/>
              </a:ext>
            </a:extLst>
          </p:cNvPr>
          <p:cNvSpPr/>
          <p:nvPr/>
        </p:nvSpPr>
        <p:spPr bwMode="auto">
          <a:xfrm>
            <a:off x="1053919" y="2535816"/>
            <a:ext cx="850925" cy="5152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2.4GHz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D63440-6450-FD49-9F4C-0D34D0DD2B22}"/>
              </a:ext>
            </a:extLst>
          </p:cNvPr>
          <p:cNvSpPr/>
          <p:nvPr/>
        </p:nvSpPr>
        <p:spPr bwMode="auto">
          <a:xfrm>
            <a:off x="1053918" y="4268249"/>
            <a:ext cx="850925" cy="49281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5GHz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1A1561-39E9-7847-977C-6E910E9DB0C6}"/>
              </a:ext>
            </a:extLst>
          </p:cNvPr>
          <p:cNvSpPr/>
          <p:nvPr/>
        </p:nvSpPr>
        <p:spPr bwMode="auto">
          <a:xfrm>
            <a:off x="248660" y="2535816"/>
            <a:ext cx="805258" cy="2225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6620A2-8151-4843-ABA5-FCBA2108C6BE}"/>
              </a:ext>
            </a:extLst>
          </p:cNvPr>
          <p:cNvSpPr/>
          <p:nvPr/>
        </p:nvSpPr>
        <p:spPr bwMode="auto">
          <a:xfrm>
            <a:off x="1053918" y="3051114"/>
            <a:ext cx="850925" cy="121713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Management entity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5369ED-4704-A542-9E30-C2BE5A7E8EE7}"/>
              </a:ext>
            </a:extLst>
          </p:cNvPr>
          <p:cNvSpPr/>
          <p:nvPr/>
        </p:nvSpPr>
        <p:spPr bwMode="auto">
          <a:xfrm>
            <a:off x="6994162" y="2512332"/>
            <a:ext cx="1656184" cy="224287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4071DE-10E6-9348-94E0-AAB2F5147034}"/>
              </a:ext>
            </a:extLst>
          </p:cNvPr>
          <p:cNvSpPr/>
          <p:nvPr/>
        </p:nvSpPr>
        <p:spPr bwMode="auto">
          <a:xfrm>
            <a:off x="6994880" y="2503520"/>
            <a:ext cx="850925" cy="5152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2.4GHz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AF0C22-C9A6-3B42-8937-893292383E74}"/>
              </a:ext>
            </a:extLst>
          </p:cNvPr>
          <p:cNvSpPr/>
          <p:nvPr/>
        </p:nvSpPr>
        <p:spPr bwMode="auto">
          <a:xfrm>
            <a:off x="6994880" y="4271202"/>
            <a:ext cx="850925" cy="49281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5GHz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7816832-DA9C-0149-BE17-4F68B868E428}"/>
              </a:ext>
            </a:extLst>
          </p:cNvPr>
          <p:cNvSpPr/>
          <p:nvPr/>
        </p:nvSpPr>
        <p:spPr bwMode="auto">
          <a:xfrm>
            <a:off x="7834517" y="2529957"/>
            <a:ext cx="805258" cy="2225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MAC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AC5D8B-03EF-C74A-BEB8-463BB19EA355}"/>
              </a:ext>
            </a:extLst>
          </p:cNvPr>
          <p:cNvSpPr/>
          <p:nvPr/>
        </p:nvSpPr>
        <p:spPr bwMode="auto">
          <a:xfrm>
            <a:off x="6968777" y="3033979"/>
            <a:ext cx="855170" cy="121713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Management entity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8B05E8-5125-E041-909B-5195DA4F29F1}"/>
              </a:ext>
            </a:extLst>
          </p:cNvPr>
          <p:cNvSpPr txBox="1"/>
          <p:nvPr/>
        </p:nvSpPr>
        <p:spPr>
          <a:xfrm>
            <a:off x="248660" y="5091280"/>
            <a:ext cx="7923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Dual band connection</a:t>
            </a:r>
            <a:r>
              <a:rPr lang="en-US" altLang="zh-CN" sz="1600" dirty="0"/>
              <a:t>s</a:t>
            </a:r>
            <a:r>
              <a:rPr lang="en-US" sz="1600" dirty="0"/>
              <a:t> are simultaneously at both 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duplication is done before frame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sequence number is generated for duplication detection at peer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Frame at each band shall be sent out whenever the channel is 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Management entity will decide when and how duplication/de-duplication is done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1DA608-9DE6-5448-BC7D-B8EBED5DC5C4}"/>
              </a:ext>
            </a:extLst>
          </p:cNvPr>
          <p:cNvSpPr/>
          <p:nvPr/>
        </p:nvSpPr>
        <p:spPr bwMode="auto">
          <a:xfrm>
            <a:off x="2125952" y="2499728"/>
            <a:ext cx="969157" cy="2774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Duplication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6DDB2C-2C4E-F143-80CB-6457E2231A2E}"/>
              </a:ext>
            </a:extLst>
          </p:cNvPr>
          <p:cNvSpPr/>
          <p:nvPr/>
        </p:nvSpPr>
        <p:spPr bwMode="auto">
          <a:xfrm>
            <a:off x="2128174" y="2788242"/>
            <a:ext cx="964714" cy="518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Sequence generation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7CA19B3-04A9-E747-B870-F1CAF69A74CA}"/>
              </a:ext>
            </a:extLst>
          </p:cNvPr>
          <p:cNvSpPr/>
          <p:nvPr/>
        </p:nvSpPr>
        <p:spPr bwMode="auto">
          <a:xfrm>
            <a:off x="2119928" y="3938566"/>
            <a:ext cx="964714" cy="518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Sequence check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273125C-D652-D743-958E-2E6A047D35FA}"/>
              </a:ext>
            </a:extLst>
          </p:cNvPr>
          <p:cNvSpPr/>
          <p:nvPr/>
        </p:nvSpPr>
        <p:spPr bwMode="auto">
          <a:xfrm>
            <a:off x="2119927" y="4460696"/>
            <a:ext cx="969157" cy="4072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Duplication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Removal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2350F9F-FA79-9742-B377-D3B98E200901}"/>
              </a:ext>
            </a:extLst>
          </p:cNvPr>
          <p:cNvCxnSpPr/>
          <p:nvPr/>
        </p:nvCxnSpPr>
        <p:spPr bwMode="auto">
          <a:xfrm flipV="1">
            <a:off x="1920875" y="3018818"/>
            <a:ext cx="199052" cy="3381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49EC5ED-FCF2-1A4A-A1FB-385DEE83032B}"/>
              </a:ext>
            </a:extLst>
          </p:cNvPr>
          <p:cNvCxnSpPr/>
          <p:nvPr/>
        </p:nvCxnSpPr>
        <p:spPr bwMode="auto">
          <a:xfrm flipH="1" flipV="1">
            <a:off x="1920875" y="4077072"/>
            <a:ext cx="199052" cy="3802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B85387F9-3E68-D641-9F79-CA2FAE08CD56}"/>
              </a:ext>
            </a:extLst>
          </p:cNvPr>
          <p:cNvSpPr/>
          <p:nvPr/>
        </p:nvSpPr>
        <p:spPr bwMode="auto">
          <a:xfrm>
            <a:off x="5791200" y="2554434"/>
            <a:ext cx="964714" cy="518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Sequence check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162A68D-1B86-424A-A710-F8E9D1532BF6}"/>
              </a:ext>
            </a:extLst>
          </p:cNvPr>
          <p:cNvSpPr/>
          <p:nvPr/>
        </p:nvSpPr>
        <p:spPr bwMode="auto">
          <a:xfrm>
            <a:off x="5791200" y="3076564"/>
            <a:ext cx="962494" cy="4072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Duplication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Removal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6766F7D-2414-B849-A9E0-50EB18D11517}"/>
              </a:ext>
            </a:extLst>
          </p:cNvPr>
          <p:cNvSpPr/>
          <p:nvPr/>
        </p:nvSpPr>
        <p:spPr bwMode="auto">
          <a:xfrm>
            <a:off x="5786757" y="3970633"/>
            <a:ext cx="969157" cy="2774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Duplication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207FD7E-8FC8-364A-9ABC-58DD41684803}"/>
              </a:ext>
            </a:extLst>
          </p:cNvPr>
          <p:cNvSpPr/>
          <p:nvPr/>
        </p:nvSpPr>
        <p:spPr bwMode="auto">
          <a:xfrm>
            <a:off x="5788979" y="4259147"/>
            <a:ext cx="964714" cy="518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Sequence generation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B69D2C7-E8F1-1947-8BEC-3914C492BF9C}"/>
              </a:ext>
            </a:extLst>
          </p:cNvPr>
          <p:cNvCxnSpPr/>
          <p:nvPr/>
        </p:nvCxnSpPr>
        <p:spPr bwMode="auto">
          <a:xfrm>
            <a:off x="3100183" y="2782625"/>
            <a:ext cx="5760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F587FD0-EC98-1240-BE8B-67648F1B903B}"/>
              </a:ext>
            </a:extLst>
          </p:cNvPr>
          <p:cNvCxnSpPr>
            <a:cxnSpLocks/>
          </p:cNvCxnSpPr>
          <p:nvPr/>
        </p:nvCxnSpPr>
        <p:spPr bwMode="auto">
          <a:xfrm flipV="1">
            <a:off x="3683542" y="2674608"/>
            <a:ext cx="2103215" cy="1021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EC22232-9DC8-9C4E-B305-F8EFA94558FF}"/>
              </a:ext>
            </a:extLst>
          </p:cNvPr>
          <p:cNvCxnSpPr>
            <a:cxnSpLocks/>
          </p:cNvCxnSpPr>
          <p:nvPr/>
        </p:nvCxnSpPr>
        <p:spPr bwMode="auto">
          <a:xfrm>
            <a:off x="3675192" y="2777403"/>
            <a:ext cx="2105437" cy="1738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6481D58A-A3EC-A845-82AA-E3CD900FC551}"/>
              </a:ext>
            </a:extLst>
          </p:cNvPr>
          <p:cNvSpPr txBox="1"/>
          <p:nvPr/>
        </p:nvSpPr>
        <p:spPr>
          <a:xfrm>
            <a:off x="3589448" y="2379691"/>
            <a:ext cx="690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2.4GHz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7BDD96F-95BA-6943-833A-2C95C12FE6C1}"/>
              </a:ext>
            </a:extLst>
          </p:cNvPr>
          <p:cNvSpPr txBox="1"/>
          <p:nvPr/>
        </p:nvSpPr>
        <p:spPr>
          <a:xfrm>
            <a:off x="3605032" y="2909314"/>
            <a:ext cx="690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5GHz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478C1CE-8361-D64E-AF11-F5C0326498F1}"/>
              </a:ext>
            </a:extLst>
          </p:cNvPr>
          <p:cNvCxnSpPr/>
          <p:nvPr/>
        </p:nvCxnSpPr>
        <p:spPr bwMode="auto">
          <a:xfrm>
            <a:off x="5210693" y="4259147"/>
            <a:ext cx="5760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4DFD7FB-F137-D944-83A1-0FCC46C1868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00183" y="4077073"/>
            <a:ext cx="2146316" cy="1709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233C4B4-35F5-134D-B9D7-F23649FFBE05}"/>
              </a:ext>
            </a:extLst>
          </p:cNvPr>
          <p:cNvCxnSpPr>
            <a:cxnSpLocks/>
          </p:cNvCxnSpPr>
          <p:nvPr/>
        </p:nvCxnSpPr>
        <p:spPr bwMode="auto">
          <a:xfrm flipH="1">
            <a:off x="3079380" y="4267198"/>
            <a:ext cx="2167119" cy="1171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B3358002-D24D-444F-AB3C-3BC0D095B3F2}"/>
              </a:ext>
            </a:extLst>
          </p:cNvPr>
          <p:cNvSpPr txBox="1"/>
          <p:nvPr/>
        </p:nvSpPr>
        <p:spPr>
          <a:xfrm>
            <a:off x="4476744" y="3938572"/>
            <a:ext cx="690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2.4GHz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1CE4FD4-C690-1741-A3FE-32F34819488A}"/>
              </a:ext>
            </a:extLst>
          </p:cNvPr>
          <p:cNvSpPr txBox="1"/>
          <p:nvPr/>
        </p:nvSpPr>
        <p:spPr>
          <a:xfrm>
            <a:off x="4488748" y="4365688"/>
            <a:ext cx="690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5GHz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CFE1F9B-2BA1-DB44-9A38-366EF77C0668}"/>
              </a:ext>
            </a:extLst>
          </p:cNvPr>
          <p:cNvSpPr txBox="1"/>
          <p:nvPr/>
        </p:nvSpPr>
        <p:spPr>
          <a:xfrm>
            <a:off x="248660" y="1988840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BA701FD-EE09-3242-8D63-EEC06830F64C}"/>
              </a:ext>
            </a:extLst>
          </p:cNvPr>
          <p:cNvSpPr txBox="1"/>
          <p:nvPr/>
        </p:nvSpPr>
        <p:spPr>
          <a:xfrm>
            <a:off x="6983592" y="2089648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9E12691-5953-9E44-983B-F04BBD347D96}"/>
              </a:ext>
            </a:extLst>
          </p:cNvPr>
          <p:cNvCxnSpPr>
            <a:endCxn id="42" idx="1"/>
          </p:cNvCxnSpPr>
          <p:nvPr/>
        </p:nvCxnSpPr>
        <p:spPr bwMode="auto">
          <a:xfrm>
            <a:off x="6753693" y="3018818"/>
            <a:ext cx="240469" cy="614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410EBB67-3967-E547-8D17-BDF569065BEB}"/>
              </a:ext>
            </a:extLst>
          </p:cNvPr>
          <p:cNvCxnSpPr/>
          <p:nvPr/>
        </p:nvCxnSpPr>
        <p:spPr bwMode="auto">
          <a:xfrm flipH="1">
            <a:off x="6753693" y="3916258"/>
            <a:ext cx="225551" cy="3508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2522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AEF4-E5C1-534A-87B4-3D22785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1986"/>
            <a:ext cx="8276003" cy="727838"/>
          </a:xfrm>
        </p:spPr>
        <p:txBody>
          <a:bodyPr/>
          <a:lstStyle/>
          <a:p>
            <a:r>
              <a:rPr lang="en-US" dirty="0"/>
              <a:t>Dual link</a:t>
            </a:r>
            <a:r>
              <a:rPr lang="zh-CN" altLang="en-US" dirty="0"/>
              <a:t> </a:t>
            </a:r>
            <a:r>
              <a:rPr lang="en-US" altLang="ja-JP" dirty="0"/>
              <a:t>use case in RTA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59201-9753-FF48-BBC0-68C5D87E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362210"/>
            <a:ext cx="7187455" cy="3892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0" dirty="0"/>
              <a:t>John is playing real-time mobile game with his phone connected to dual-band router in his home. </a:t>
            </a:r>
          </a:p>
          <a:p>
            <a:pPr marL="0" indent="0">
              <a:buNone/>
            </a:pPr>
            <a:endParaRPr lang="en-US" sz="1400" b="0" dirty="0"/>
          </a:p>
          <a:p>
            <a:pPr marL="0" indent="0">
              <a:buNone/>
            </a:pPr>
            <a:r>
              <a:rPr lang="en-US" sz="1400" b="0" dirty="0"/>
              <a:t>While John is within the range of both 2.4GHz ,5GHz range of his router and he is very sensitive to game experience, he does not want any lagging during game.</a:t>
            </a:r>
            <a:r>
              <a:rPr lang="zh-CN" altLang="en-US" sz="1400" b="0" dirty="0"/>
              <a:t> </a:t>
            </a:r>
            <a:r>
              <a:rPr lang="en-US" altLang="zh-CN" sz="1400" b="0" dirty="0"/>
              <a:t>So he enabled dual link function on his phone</a:t>
            </a:r>
            <a:r>
              <a:rPr lang="zh-CN" altLang="en-US" sz="1400" b="0" dirty="0"/>
              <a:t> </a:t>
            </a:r>
            <a:r>
              <a:rPr lang="en-US" altLang="zh-CN" sz="1400" b="0" dirty="0"/>
              <a:t>before he starts the game.</a:t>
            </a:r>
          </a:p>
          <a:p>
            <a:pPr marL="0" indent="0">
              <a:buNone/>
            </a:pPr>
            <a:endParaRPr lang="en-US" altLang="zh-CN" sz="1400" b="0" dirty="0"/>
          </a:p>
          <a:p>
            <a:pPr marL="0" indent="0">
              <a:buNone/>
            </a:pPr>
            <a:r>
              <a:rPr lang="en-US" sz="1400" b="0" dirty="0"/>
              <a:t>Based</a:t>
            </a:r>
            <a:r>
              <a:rPr lang="zh-CN" altLang="en-US" sz="1400" b="0" dirty="0"/>
              <a:t> </a:t>
            </a:r>
            <a:r>
              <a:rPr lang="en-US" altLang="zh-CN" sz="1400" b="0" dirty="0"/>
              <a:t>on signaling from the AP and phone, e</a:t>
            </a:r>
            <a:r>
              <a:rPr lang="en-US" sz="1400" b="0" dirty="0"/>
              <a:t>ach packet, both UL and DL during the game is replicated. The process manner at each end is based on first come, first serve. Only the 1</a:t>
            </a:r>
            <a:r>
              <a:rPr lang="en-US" sz="1400" b="0" baseline="30000" dirty="0"/>
              <a:t>st</a:t>
            </a:r>
            <a:r>
              <a:rPr lang="en-US" sz="1400" b="0" dirty="0"/>
              <a:t> packet is accepted, while the 2</a:t>
            </a:r>
            <a:r>
              <a:rPr lang="en-US" sz="1400" b="0" baseline="30000" dirty="0"/>
              <a:t>nd</a:t>
            </a:r>
            <a:r>
              <a:rPr lang="en-US" sz="1400" b="0" dirty="0"/>
              <a:t> is dropped directly at Phone and AP.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12FC-C614-684B-A72D-7E04434D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E39-64A3-5343-A754-682E819B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9" name="Graphic 8" descr="Wi-Fi">
            <a:extLst>
              <a:ext uri="{FF2B5EF4-FFF2-40B4-BE49-F238E27FC236}">
                <a16:creationId xmlns:a16="http://schemas.microsoft.com/office/drawing/2014/main" id="{73818CCE-2A97-2447-8495-5086F0AE5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5589" y="4680567"/>
            <a:ext cx="516359" cy="516359"/>
          </a:xfrm>
          <a:prstGeom prst="rect">
            <a:avLst/>
          </a:prstGeom>
        </p:spPr>
      </p:pic>
      <p:pic>
        <p:nvPicPr>
          <p:cNvPr id="11" name="Graphic 10" descr="Smart Phone">
            <a:extLst>
              <a:ext uri="{FF2B5EF4-FFF2-40B4-BE49-F238E27FC236}">
                <a16:creationId xmlns:a16="http://schemas.microsoft.com/office/drawing/2014/main" id="{128DF474-F480-A549-9860-9573709C5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6569" y="4520404"/>
            <a:ext cx="914400" cy="914400"/>
          </a:xfrm>
          <a:prstGeom prst="rect">
            <a:avLst/>
          </a:prstGeom>
        </p:spPr>
      </p:pic>
      <p:pic>
        <p:nvPicPr>
          <p:cNvPr id="13" name="Graphic 12" descr="Wireless router">
            <a:extLst>
              <a:ext uri="{FF2B5EF4-FFF2-40B4-BE49-F238E27FC236}">
                <a16:creationId xmlns:a16="http://schemas.microsoft.com/office/drawing/2014/main" id="{87B8471D-8402-0348-A640-B51061641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795203" y="4473404"/>
            <a:ext cx="1056528" cy="105652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582AB9-C2FB-F648-A154-9E334EBB85E0}"/>
              </a:ext>
            </a:extLst>
          </p:cNvPr>
          <p:cNvCxnSpPr>
            <a:cxnSpLocks/>
          </p:cNvCxnSpPr>
          <p:nvPr/>
        </p:nvCxnSpPr>
        <p:spPr bwMode="auto">
          <a:xfrm>
            <a:off x="2831994" y="4827080"/>
            <a:ext cx="2592288" cy="658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09A4AC-4FA9-434B-996F-1F0DF980BD6B}"/>
              </a:ext>
            </a:extLst>
          </p:cNvPr>
          <p:cNvCxnSpPr>
            <a:cxnSpLocks/>
          </p:cNvCxnSpPr>
          <p:nvPr/>
        </p:nvCxnSpPr>
        <p:spPr bwMode="auto">
          <a:xfrm>
            <a:off x="2831994" y="5225450"/>
            <a:ext cx="259228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2C2CC57-3220-504F-8519-2400F0CC0032}"/>
              </a:ext>
            </a:extLst>
          </p:cNvPr>
          <p:cNvSpPr txBox="1"/>
          <p:nvPr/>
        </p:nvSpPr>
        <p:spPr>
          <a:xfrm>
            <a:off x="3059832" y="4805664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Duplicated data transmission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transfer, 2</a:t>
            </a:r>
            <a:r>
              <a:rPr lang="en-US" baseline="30000" dirty="0"/>
              <a:t>nd</a:t>
            </a:r>
            <a:r>
              <a:rPr lang="en-US" dirty="0"/>
              <a:t> drop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0F25B7-F302-0340-A665-E51A9DB9ED66}"/>
              </a:ext>
            </a:extLst>
          </p:cNvPr>
          <p:cNvSpPr txBox="1"/>
          <p:nvPr/>
        </p:nvSpPr>
        <p:spPr>
          <a:xfrm>
            <a:off x="2539453" y="4448716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2.4GHz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3362F6-60E4-6145-9171-442798CFD431}"/>
              </a:ext>
            </a:extLst>
          </p:cNvPr>
          <p:cNvSpPr txBox="1"/>
          <p:nvPr/>
        </p:nvSpPr>
        <p:spPr>
          <a:xfrm>
            <a:off x="2549528" y="535429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5GHz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0091F322-6AC7-8841-8BD3-C61493B0D968}"/>
              </a:ext>
            </a:extLst>
          </p:cNvPr>
          <p:cNvSpPr/>
          <p:nvPr/>
        </p:nvSpPr>
        <p:spPr bwMode="auto">
          <a:xfrm>
            <a:off x="1646169" y="3895148"/>
            <a:ext cx="918823" cy="534772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Dual link</a:t>
            </a:r>
            <a:r>
              <a:rPr lang="zh-CN" altLang="en-US" dirty="0"/>
              <a:t> </a:t>
            </a:r>
            <a:r>
              <a:rPr lang="en-US" altLang="zh-CN" dirty="0"/>
              <a:t>enabled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7EE4C56E-8113-1648-8F4E-B76677E9BF75}"/>
              </a:ext>
            </a:extLst>
          </p:cNvPr>
          <p:cNvSpPr/>
          <p:nvPr/>
        </p:nvSpPr>
        <p:spPr bwMode="auto">
          <a:xfrm>
            <a:off x="5502536" y="3938076"/>
            <a:ext cx="918823" cy="534772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Dual link</a:t>
            </a:r>
            <a:r>
              <a:rPr lang="zh-CN" altLang="en-US" dirty="0"/>
              <a:t> </a:t>
            </a:r>
            <a:r>
              <a:rPr lang="en-US" altLang="zh-CN" dirty="0"/>
              <a:t>enabled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C4D68-F841-AD40-8E04-7D4035E5D84B}"/>
              </a:ext>
            </a:extLst>
          </p:cNvPr>
          <p:cNvSpPr txBox="1"/>
          <p:nvPr/>
        </p:nvSpPr>
        <p:spPr>
          <a:xfrm>
            <a:off x="1310635" y="5639378"/>
            <a:ext cx="1749197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Simultaneous dual band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0134EE-D93A-0647-909D-4F17750C9EE9}"/>
              </a:ext>
            </a:extLst>
          </p:cNvPr>
          <p:cNvSpPr txBox="1"/>
          <p:nvPr/>
        </p:nvSpPr>
        <p:spPr>
          <a:xfrm>
            <a:off x="4829169" y="5629348"/>
            <a:ext cx="1749197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Simultaneous dual band </a:t>
            </a:r>
          </a:p>
        </p:txBody>
      </p:sp>
    </p:spTree>
    <p:extLst>
      <p:ext uri="{BB962C8B-B14F-4D97-AF65-F5344CB8AC3E}">
        <p14:creationId xmlns:p14="http://schemas.microsoft.com/office/powerpoint/2010/main" val="139840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AEF4-E5C1-534A-87B4-3D22785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192641"/>
            <a:ext cx="8276003" cy="727838"/>
          </a:xfrm>
        </p:spPr>
        <p:txBody>
          <a:bodyPr/>
          <a:lstStyle/>
          <a:p>
            <a:r>
              <a:rPr lang="en-US" dirty="0"/>
              <a:t>Current solutions…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59201-9753-FF48-BBC0-68C5D87E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25" y="1920479"/>
            <a:ext cx="7279461" cy="24668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SU-MIMO</a:t>
            </a:r>
          </a:p>
          <a:p>
            <a:pPr lvl="1"/>
            <a:r>
              <a:rPr lang="en-US" dirty="0"/>
              <a:t>multiple streams of data to be simultaneously transmitted or received between two Wi-Fi devices using multiple antennas and beamforming technology</a:t>
            </a:r>
          </a:p>
          <a:p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BSS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AP association can be done before 1</a:t>
            </a:r>
            <a:r>
              <a:rPr lang="en-US" baseline="30000" dirty="0"/>
              <a:t>st</a:t>
            </a:r>
            <a:r>
              <a:rPr lang="en-US" dirty="0"/>
              <a:t> AP disassociation</a:t>
            </a:r>
          </a:p>
          <a:p>
            <a:r>
              <a:rPr lang="en-US" dirty="0"/>
              <a:t>FST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Different streams </a:t>
            </a:r>
            <a:r>
              <a:rPr lang="en-US" dirty="0"/>
              <a:t>can be sent over different bands to/from same STA, transparently or non-transparently to higher layers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12FC-C614-684B-A72D-7E04434D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E39-64A3-5343-A754-682E819B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9A355-A906-C747-89AF-C8DE653AF6C1}"/>
              </a:ext>
            </a:extLst>
          </p:cNvPr>
          <p:cNvSpPr txBox="1"/>
          <p:nvPr/>
        </p:nvSpPr>
        <p:spPr>
          <a:xfrm>
            <a:off x="746326" y="4387368"/>
            <a:ext cx="7797599" cy="1938992"/>
          </a:xfrm>
          <a:prstGeom prst="rect">
            <a:avLst/>
          </a:prstGeom>
          <a:solidFill>
            <a:srgbClr val="519DE6"/>
          </a:solidFill>
          <a:ln>
            <a:solidFill>
              <a:srgbClr val="519DE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To send same stream over different band between AP and STA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   A mechanism to identify the specific traffic which requests this feature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A mechanism for STA to associate two bands concurrently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A mechanism to replicate and de-duplicate frames from different bands is requested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Hardware and OS compatibility are needed. Ex. More antennas</a:t>
            </a:r>
          </a:p>
        </p:txBody>
      </p:sp>
    </p:spTree>
    <p:extLst>
      <p:ext uri="{BB962C8B-B14F-4D97-AF65-F5344CB8AC3E}">
        <p14:creationId xmlns:p14="http://schemas.microsoft.com/office/powerpoint/2010/main" val="8664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09E5B4A8-0FD0-9441-A07C-2406AEBB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630F5FE-64D5-544E-9EE6-417B16682C21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b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ED080CB-4CAB-6641-B1DA-B59CBCFE9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buFontTx/>
              <a:buNone/>
            </a:pPr>
            <a:r>
              <a:rPr lang="en-US" altLang="en-US" dirty="0"/>
              <a:t>This presentation contains technical discussion of RTA TIG. </a:t>
            </a:r>
          </a:p>
          <a:p>
            <a:pPr lvl="1"/>
            <a:endParaRPr lang="en-US" altLang="en-US" dirty="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8F2824DC-96CF-964B-ADDA-6C8E9EE45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Abstract</a:t>
            </a:r>
          </a:p>
        </p:txBody>
      </p:sp>
      <p:sp>
        <p:nvSpPr>
          <p:cNvPr id="19462" name="Footer Placeholder 4">
            <a:extLst>
              <a:ext uri="{FF2B5EF4-FFF2-40B4-BE49-F238E27FC236}">
                <a16:creationId xmlns:a16="http://schemas.microsoft.com/office/drawing/2014/main" id="{97C03D39-4089-F644-9E30-FBEB81EA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Kate Meng(Tencent)</a:t>
            </a:r>
            <a:endParaRPr lang="en-US" altLang="en-US" sz="12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08E1-8961-3E41-AF14-1BC7B8D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BF88F-4B6E-7E49-B1C0-E9416EA8D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Problem flashback</a:t>
            </a:r>
          </a:p>
          <a:p>
            <a:r>
              <a:rPr lang="en-US" dirty="0"/>
              <a:t>Problem analysis</a:t>
            </a:r>
          </a:p>
          <a:p>
            <a:r>
              <a:rPr lang="en-US" dirty="0"/>
              <a:t>Optimization direction and desirable features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036D-DDA0-CC40-96A8-292E8B0C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0CC6-C9DC-4340-BBF0-A5E1E986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40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60E-7B98-B146-88FB-71A14D36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/>
              <a:t>Problem flashback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2802-AA8D-384F-BBAE-DE183F57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88" y="1752600"/>
            <a:ext cx="77724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◆ High latency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High latency will cause packets delay </a:t>
            </a:r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It can be cause</a:t>
            </a:r>
            <a:r>
              <a:rPr lang="en-US" altLang="zh-CN" dirty="0"/>
              <a:t>s</a:t>
            </a:r>
            <a:r>
              <a:rPr lang="en-US" dirty="0"/>
              <a:t> of signal quality, interference, loading or geolocation (not in scope) </a:t>
            </a:r>
          </a:p>
          <a:p>
            <a:pPr marL="0" lvl="0" indent="0">
              <a:buClr>
                <a:srgbClr val="00C6BB"/>
              </a:buClr>
              <a:buNone/>
            </a:pPr>
            <a:r>
              <a:rPr lang="en-US" dirty="0"/>
              <a:t>◆ Jitter/Spike/Worst case latency</a:t>
            </a:r>
            <a:endParaRPr lang="en-US" altLang="zh-CN" dirty="0"/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The average latency is acceptable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The jitter is the problem to solve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The jitter between STA and AP have considerable correlation with lagging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8E07-DD5E-3E45-9495-2A9BB85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BF7E5-0A2C-F040-B86F-E8F3085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C36CD-BB7C-7E4A-905A-64AAA6D7D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71" y="3645024"/>
            <a:ext cx="8404753" cy="32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60E-7B98-B146-88FB-71A14D36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/>
              <a:t>Problem flashback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2802-AA8D-384F-BBAE-DE183F57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7560840" cy="244827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◆ Traffic</a:t>
            </a:r>
            <a:r>
              <a:rPr lang="zh-CN" altLang="en-US" dirty="0"/>
              <a:t> </a:t>
            </a:r>
            <a:r>
              <a:rPr lang="en-US" altLang="zh-CN" dirty="0"/>
              <a:t>characteristics</a:t>
            </a:r>
          </a:p>
          <a:p>
            <a:pPr marL="457200" lvl="1" indent="0">
              <a:buNone/>
            </a:pPr>
            <a:r>
              <a:rPr lang="en-US" altLang="zh-CN" dirty="0"/>
              <a:t>➣ average</a:t>
            </a:r>
            <a:r>
              <a:rPr lang="zh-CN" altLang="en-US" dirty="0"/>
              <a:t> </a:t>
            </a:r>
            <a:r>
              <a:rPr lang="en-US" altLang="zh-CN" dirty="0"/>
              <a:t>30ms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endParaRPr lang="en-US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30-500Bytes</a:t>
            </a:r>
            <a:endParaRPr lang="en-US" dirty="0"/>
          </a:p>
          <a:p>
            <a:pPr marL="0" lvl="0" indent="0">
              <a:buClr>
                <a:srgbClr val="00C6BB"/>
              </a:buClr>
              <a:buNone/>
            </a:pPr>
            <a:r>
              <a:rPr lang="en-US" dirty="0"/>
              <a:t>◆ Traffic model</a:t>
            </a:r>
            <a:endParaRPr lang="en-US" altLang="zh-CN" dirty="0"/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Frame sync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Status sync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refer to IEEE 802.11-18/1419r5  for more details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An effective mechanism to identify real-time gaming traffic </a:t>
            </a:r>
            <a:r>
              <a:rPr lang="en-US" altLang="zh-CN" sz="2000" b="0" dirty="0"/>
              <a:t>by the packet characteristics of different gaming stages</a:t>
            </a:r>
            <a:r>
              <a:rPr lang="en-US" sz="2000" b="0" dirty="0"/>
              <a:t> is under research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8E07-DD5E-3E45-9495-2A9BB85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BF7E5-0A2C-F040-B86F-E8F3085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67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normAutofit/>
          </a:bodyPr>
          <a:lstStyle/>
          <a:p>
            <a:r>
              <a:rPr lang="en-US" sz="2700" dirty="0"/>
              <a:t>Latency breakdown from client to game server</a:t>
            </a:r>
            <a:endParaRPr lang="en-US" sz="2700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665762-CAE8-DB49-8BBD-710FEC9CBFD1}"/>
              </a:ext>
            </a:extLst>
          </p:cNvPr>
          <p:cNvSpPr/>
          <p:nvPr/>
        </p:nvSpPr>
        <p:spPr>
          <a:xfrm>
            <a:off x="628650" y="2421356"/>
            <a:ext cx="1212182" cy="529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Client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D6089-75BC-514A-BE69-D98AC60D933E}"/>
              </a:ext>
            </a:extLst>
          </p:cNvPr>
          <p:cNvSpPr/>
          <p:nvPr/>
        </p:nvSpPr>
        <p:spPr>
          <a:xfrm>
            <a:off x="3019926" y="2421356"/>
            <a:ext cx="1212182" cy="529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AP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2470F-8069-6A45-B118-2FAB914FE6C6}"/>
              </a:ext>
            </a:extLst>
          </p:cNvPr>
          <p:cNvSpPr/>
          <p:nvPr/>
        </p:nvSpPr>
        <p:spPr>
          <a:xfrm>
            <a:off x="5411203" y="2421356"/>
            <a:ext cx="1212182" cy="529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Game server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251425-825F-CC40-915B-1E57D6D95368}"/>
              </a:ext>
            </a:extLst>
          </p:cNvPr>
          <p:cNvCxnSpPr>
            <a:cxnSpLocks/>
          </p:cNvCxnSpPr>
          <p:nvPr/>
        </p:nvCxnSpPr>
        <p:spPr>
          <a:xfrm flipV="1">
            <a:off x="1233237" y="2950745"/>
            <a:ext cx="1504" cy="275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57472-5CFF-E047-96BF-17CD7E8010A6}"/>
              </a:ext>
            </a:extLst>
          </p:cNvPr>
          <p:cNvCxnSpPr>
            <a:cxnSpLocks/>
          </p:cNvCxnSpPr>
          <p:nvPr/>
        </p:nvCxnSpPr>
        <p:spPr>
          <a:xfrm flipV="1">
            <a:off x="6010564" y="2950745"/>
            <a:ext cx="8234" cy="275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5A0FD3-DBFC-D74E-B92C-A9FA7329D019}"/>
              </a:ext>
            </a:extLst>
          </p:cNvPr>
          <p:cNvSpPr txBox="1"/>
          <p:nvPr/>
        </p:nvSpPr>
        <p:spPr>
          <a:xfrm>
            <a:off x="2638223" y="5004693"/>
            <a:ext cx="218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latency&lt;100ms to ensure good game experience</a:t>
            </a:r>
          </a:p>
          <a:p>
            <a:r>
              <a:rPr lang="en-US" dirty="0">
                <a:solidFill>
                  <a:srgbClr val="FF0000"/>
                </a:solidFill>
              </a:rPr>
              <a:t>100-200ms for acceptable game experience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D7DE3-BDA7-BE4F-B239-F7FC1E75CEF0}"/>
              </a:ext>
            </a:extLst>
          </p:cNvPr>
          <p:cNvSpPr txBox="1"/>
          <p:nvPr/>
        </p:nvSpPr>
        <p:spPr>
          <a:xfrm>
            <a:off x="1834102" y="3695307"/>
            <a:ext cx="10325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Worst case latency can go up to 100+ </a:t>
            </a:r>
            <a:r>
              <a:rPr lang="en-US" sz="1050" dirty="0" err="1"/>
              <a:t>ms</a:t>
            </a:r>
            <a:endParaRPr lang="en-US" sz="105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B8E690-A172-6A4C-B053-6512266D1710}"/>
              </a:ext>
            </a:extLst>
          </p:cNvPr>
          <p:cNvCxnSpPr>
            <a:cxnSpLocks/>
          </p:cNvCxnSpPr>
          <p:nvPr/>
        </p:nvCxnSpPr>
        <p:spPr>
          <a:xfrm flipH="1">
            <a:off x="1226508" y="5374334"/>
            <a:ext cx="1326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AFAF11-DF9A-F04F-A5EE-89C96D3C149E}"/>
              </a:ext>
            </a:extLst>
          </p:cNvPr>
          <p:cNvCxnSpPr>
            <a:cxnSpLocks/>
          </p:cNvCxnSpPr>
          <p:nvPr/>
        </p:nvCxnSpPr>
        <p:spPr>
          <a:xfrm>
            <a:off x="4732731" y="5374334"/>
            <a:ext cx="1277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07DBE4-44A3-0F40-B8E3-C05688A66369}"/>
              </a:ext>
            </a:extLst>
          </p:cNvPr>
          <p:cNvCxnSpPr>
            <a:cxnSpLocks/>
          </p:cNvCxnSpPr>
          <p:nvPr/>
        </p:nvCxnSpPr>
        <p:spPr>
          <a:xfrm flipV="1">
            <a:off x="3626017" y="2950745"/>
            <a:ext cx="0" cy="2090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4DE705-887C-CA41-A87A-63E4AA83637D}"/>
              </a:ext>
            </a:extLst>
          </p:cNvPr>
          <p:cNvCxnSpPr>
            <a:cxnSpLocks/>
          </p:cNvCxnSpPr>
          <p:nvPr/>
        </p:nvCxnSpPr>
        <p:spPr>
          <a:xfrm flipH="1">
            <a:off x="1226508" y="3903056"/>
            <a:ext cx="602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1795B48-C750-7747-97DA-F57D8A90E78D}"/>
              </a:ext>
            </a:extLst>
          </p:cNvPr>
          <p:cNvCxnSpPr>
            <a:cxnSpLocks/>
          </p:cNvCxnSpPr>
          <p:nvPr/>
        </p:nvCxnSpPr>
        <p:spPr>
          <a:xfrm>
            <a:off x="2744647" y="3900586"/>
            <a:ext cx="8813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A462409-015E-0349-AA03-9B16080F33A7}"/>
              </a:ext>
            </a:extLst>
          </p:cNvPr>
          <p:cNvSpPr txBox="1"/>
          <p:nvPr/>
        </p:nvSpPr>
        <p:spPr>
          <a:xfrm>
            <a:off x="4306115" y="3799667"/>
            <a:ext cx="1032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latency</a:t>
            </a:r>
            <a:r>
              <a:rPr lang="zh-CN" altLang="en-US" sz="1050" dirty="0"/>
              <a:t> </a:t>
            </a:r>
            <a:r>
              <a:rPr lang="en-US" altLang="zh-CN" sz="1050" dirty="0"/>
              <a:t>varies from 30ms to 200ms per geolocation </a:t>
            </a:r>
            <a:endParaRPr lang="en-US" sz="105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0D9587-B0A8-2D4D-AEF4-BEC1689A1CCD}"/>
              </a:ext>
            </a:extLst>
          </p:cNvPr>
          <p:cNvCxnSpPr>
            <a:cxnSpLocks/>
          </p:cNvCxnSpPr>
          <p:nvPr/>
        </p:nvCxnSpPr>
        <p:spPr>
          <a:xfrm flipH="1">
            <a:off x="3626017" y="4076667"/>
            <a:ext cx="6800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92AB5BD-9391-2341-A461-5BE7B52CCDC2}"/>
              </a:ext>
            </a:extLst>
          </p:cNvPr>
          <p:cNvCxnSpPr>
            <a:cxnSpLocks/>
          </p:cNvCxnSpPr>
          <p:nvPr/>
        </p:nvCxnSpPr>
        <p:spPr>
          <a:xfrm flipV="1">
            <a:off x="5179652" y="4076667"/>
            <a:ext cx="8376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8BD58185-34E8-3C45-B28F-C34D1011A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86884"/>
              </p:ext>
            </p:extLst>
          </p:nvPr>
        </p:nvGraphicFramePr>
        <p:xfrm>
          <a:off x="6491098" y="3097637"/>
          <a:ext cx="259363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426">
                  <a:extLst>
                    <a:ext uri="{9D8B030D-6E8A-4147-A177-3AD203B41FA5}">
                      <a16:colId xmlns:a16="http://schemas.microsoft.com/office/drawing/2014/main" val="4179710088"/>
                    </a:ext>
                  </a:extLst>
                </a:gridCol>
                <a:gridCol w="1520204">
                  <a:extLst>
                    <a:ext uri="{9D8B030D-6E8A-4147-A177-3AD203B41FA5}">
                      <a16:colId xmlns:a16="http://schemas.microsoft.com/office/drawing/2014/main" val="381884391"/>
                    </a:ext>
                  </a:extLst>
                </a:gridCol>
              </a:tblGrid>
              <a:tr h="272394">
                <a:tc>
                  <a:txBody>
                    <a:bodyPr/>
                    <a:lstStyle/>
                    <a:p>
                      <a:r>
                        <a:rPr lang="en-US" sz="1400" dirty="0"/>
                        <a:t>Latency/</a:t>
                      </a:r>
                      <a:r>
                        <a:rPr lang="en-US" sz="1400" dirty="0" err="1"/>
                        <a:t>ms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Game experience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021484"/>
                  </a:ext>
                </a:extLst>
              </a:tr>
              <a:tr h="278889">
                <a:tc>
                  <a:txBody>
                    <a:bodyPr/>
                    <a:lstStyle/>
                    <a:p>
                      <a:r>
                        <a:rPr lang="en-US" sz="1400" dirty="0"/>
                        <a:t>&lt;100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lagging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2001369"/>
                  </a:ext>
                </a:extLst>
              </a:tr>
              <a:tr h="278889">
                <a:tc>
                  <a:txBody>
                    <a:bodyPr/>
                    <a:lstStyle/>
                    <a:p>
                      <a:r>
                        <a:rPr lang="en-US" sz="1400" dirty="0"/>
                        <a:t>100-200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Lagging expected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0776788"/>
                  </a:ext>
                </a:extLst>
              </a:tr>
              <a:tr h="278889">
                <a:tc>
                  <a:txBody>
                    <a:bodyPr/>
                    <a:lstStyle/>
                    <a:p>
                      <a:r>
                        <a:rPr lang="en-US" sz="1400" dirty="0"/>
                        <a:t>&gt;200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Bad experience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4583812"/>
                  </a:ext>
                </a:extLst>
              </a:tr>
              <a:tr h="278889">
                <a:tc>
                  <a:txBody>
                    <a:bodyPr/>
                    <a:lstStyle/>
                    <a:p>
                      <a:r>
                        <a:rPr lang="en-US" sz="1400" dirty="0"/>
                        <a:t>460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Disconnection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868007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26DE92-19FE-5F49-AB33-F583EAD97400}"/>
              </a:ext>
            </a:extLst>
          </p:cNvPr>
          <p:cNvCxnSpPr/>
          <p:nvPr/>
        </p:nvCxnSpPr>
        <p:spPr bwMode="auto">
          <a:xfrm>
            <a:off x="3626017" y="3298898"/>
            <a:ext cx="238454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CDA931-EC02-0144-BFBE-C7F4B087E226}"/>
              </a:ext>
            </a:extLst>
          </p:cNvPr>
          <p:cNvSpPr txBox="1"/>
          <p:nvPr/>
        </p:nvSpPr>
        <p:spPr>
          <a:xfrm>
            <a:off x="4183161" y="3056306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Relatively stable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B9B4E3-30E0-6743-82D9-B519822CA72D}"/>
              </a:ext>
            </a:extLst>
          </p:cNvPr>
          <p:cNvCxnSpPr/>
          <p:nvPr/>
        </p:nvCxnSpPr>
        <p:spPr bwMode="auto">
          <a:xfrm>
            <a:off x="1241471" y="3573016"/>
            <a:ext cx="238454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DB5A91-C3A2-B941-AEAA-84ADA177FE1F}"/>
              </a:ext>
            </a:extLst>
          </p:cNvPr>
          <p:cNvSpPr txBox="1"/>
          <p:nvPr/>
        </p:nvSpPr>
        <p:spPr>
          <a:xfrm>
            <a:off x="1871831" y="3345628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spike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8FA3B-8770-A545-A363-FE3867141930}"/>
              </a:ext>
            </a:extLst>
          </p:cNvPr>
          <p:cNvSpPr txBox="1"/>
          <p:nvPr/>
        </p:nvSpPr>
        <p:spPr>
          <a:xfrm>
            <a:off x="3130475" y="191486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F5CFF-3BE3-2348-A680-B7C2271342CA}"/>
              </a:ext>
            </a:extLst>
          </p:cNvPr>
          <p:cNvSpPr txBox="1"/>
          <p:nvPr/>
        </p:nvSpPr>
        <p:spPr>
          <a:xfrm>
            <a:off x="512102" y="6009608"/>
            <a:ext cx="744427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accent6">
                      <a:lumMod val="40000"/>
                      <a:lumOff val="60000"/>
                    </a:schemeClr>
                  </a:outerShdw>
                </a:effectLst>
              </a:rPr>
              <a:t>latency spike cause the supposed satisfied game experience not acceptable </a:t>
            </a:r>
            <a:r>
              <a:rPr lang="en-US" sz="18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accent6">
                      <a:lumMod val="40000"/>
                      <a:lumOff val="60000"/>
                    </a:schemeClr>
                  </a:outerShdw>
                </a:effectLst>
                <a:sym typeface="Wingdings" pitchFamily="2" charset="2"/>
              </a:rPr>
              <a:t></a:t>
            </a:r>
            <a:endParaRPr lang="en-US" sz="1800" dirty="0">
              <a:solidFill>
                <a:srgbClr val="C00000"/>
              </a:solidFill>
              <a:effectLst>
                <a:outerShdw blurRad="50800" dist="50800" dir="5400000" algn="ctr" rotWithShape="0">
                  <a:schemeClr val="accent6">
                    <a:lumMod val="40000"/>
                    <a:lumOff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1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3F92-C0F0-9445-B8E3-EE38ECAF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Quadrant of jitter and latency between STA and AP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C990-CF6D-584C-A189-5A7FC3B7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54504-12DE-1B44-8BD7-0E536F74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7E004-8B00-4944-8B57-1C7D36F103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5688632" cy="4608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83417B-C09B-E24F-89E8-582BE5CB6A08}"/>
              </a:ext>
            </a:extLst>
          </p:cNvPr>
          <p:cNvSpPr txBox="1"/>
          <p:nvPr/>
        </p:nvSpPr>
        <p:spPr>
          <a:xfrm>
            <a:off x="5387070" y="1848719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Quadrant A: Network status between STA and AP is good. This is best scenario. </a:t>
            </a:r>
          </a:p>
          <a:p>
            <a:r>
              <a:rPr lang="en-US" sz="1600" dirty="0"/>
              <a:t>Quadrant B: Network status between STA and AP might impact the game experience.</a:t>
            </a:r>
          </a:p>
          <a:p>
            <a:r>
              <a:rPr lang="en-US" sz="1600" dirty="0"/>
              <a:t>Quadrant C: Network status between STA and AP impact game experience.</a:t>
            </a:r>
          </a:p>
          <a:p>
            <a:r>
              <a:rPr lang="en-US" sz="1600" dirty="0"/>
              <a:t>Quadrant D: Network status between STA and AP impact game experience negatively.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52726-BF72-524E-8085-760FDC2C4B87}"/>
              </a:ext>
            </a:extLst>
          </p:cNvPr>
          <p:cNvSpPr txBox="1"/>
          <p:nvPr/>
        </p:nvSpPr>
        <p:spPr>
          <a:xfrm>
            <a:off x="685800" y="6013748"/>
            <a:ext cx="454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Latency is from STA to AP RTT. Jitter is standard deviation of latency.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F0CAD-81E7-274C-B2AF-A8A539BCEFB0}"/>
              </a:ext>
            </a:extLst>
          </p:cNvPr>
          <p:cNvSpPr txBox="1"/>
          <p:nvPr/>
        </p:nvSpPr>
        <p:spPr>
          <a:xfrm>
            <a:off x="5586896" y="4921141"/>
            <a:ext cx="316133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Game experience of point X and Y shall be enhanced by the trade-off of latency and stability</a:t>
            </a:r>
          </a:p>
        </p:txBody>
      </p:sp>
    </p:spTree>
    <p:extLst>
      <p:ext uri="{BB962C8B-B14F-4D97-AF65-F5344CB8AC3E}">
        <p14:creationId xmlns:p14="http://schemas.microsoft.com/office/powerpoint/2010/main" val="20436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AEF4-E5C1-534A-87B4-3D22785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z="2800" dirty="0"/>
              <a:t>Network Requirements between STA and AP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2F10-4982-BF42-871E-67093E12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3F46D-CC6F-BF49-AC19-6E02D42D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3B2224-A38D-2043-97B8-268F26485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31312"/>
              </p:ext>
            </p:extLst>
          </p:nvPr>
        </p:nvGraphicFramePr>
        <p:xfrm>
          <a:off x="1043608" y="1828800"/>
          <a:ext cx="6048672" cy="2076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3380">
                  <a:extLst>
                    <a:ext uri="{9D8B030D-6E8A-4147-A177-3AD203B41FA5}">
                      <a16:colId xmlns:a16="http://schemas.microsoft.com/office/drawing/2014/main" val="1747291998"/>
                    </a:ext>
                  </a:extLst>
                </a:gridCol>
                <a:gridCol w="3295292">
                  <a:extLst>
                    <a:ext uri="{9D8B030D-6E8A-4147-A177-3AD203B41FA5}">
                      <a16:colId xmlns:a16="http://schemas.microsoft.com/office/drawing/2014/main" val="2423056000"/>
                    </a:ext>
                  </a:extLst>
                </a:gridCol>
              </a:tblGrid>
              <a:tr h="469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Specification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Value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378644649"/>
                  </a:ext>
                </a:extLst>
              </a:tr>
              <a:tr h="401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latency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&lt;10ms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44429183"/>
                  </a:ext>
                </a:extLst>
              </a:tr>
              <a:tr h="401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Packet loss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&lt;0.1%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19531354"/>
                  </a:ext>
                </a:extLst>
              </a:tr>
              <a:tr h="401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Jitter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&lt;5ms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878342746"/>
                  </a:ext>
                </a:extLst>
              </a:tr>
              <a:tr h="401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 latency packet(&gt;30ms)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96769365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5DA9A744-8DC1-F04A-8D3F-DFD0B2D39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322852"/>
            <a:ext cx="69847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The average latency between STA to AP is 7ms.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To control worst case spike, the average latency can go up to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25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ms for stability.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When latency between STA and AP reach 30ms, it will start to impact gaming experience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severely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4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AEF4-E5C1-534A-87B4-3D22785B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192641"/>
            <a:ext cx="8276003" cy="727838"/>
          </a:xfrm>
        </p:spPr>
        <p:txBody>
          <a:bodyPr/>
          <a:lstStyle/>
          <a:p>
            <a:r>
              <a:rPr lang="en-US" dirty="0"/>
              <a:t>To wrap things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59201-9753-FF48-BBC0-68C5D87E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2132856"/>
            <a:ext cx="7907536" cy="3744416"/>
          </a:xfrm>
        </p:spPr>
        <p:txBody>
          <a:bodyPr>
            <a:normAutofit/>
          </a:bodyPr>
          <a:lstStyle/>
          <a:p>
            <a:r>
              <a:rPr lang="en-US" dirty="0"/>
              <a:t>Real-time mobile gaming usually </a:t>
            </a:r>
            <a:r>
              <a:rPr lang="en-US" dirty="0">
                <a:solidFill>
                  <a:srgbClr val="FF0000"/>
                </a:solidFill>
              </a:rPr>
              <a:t>low throughput</a:t>
            </a:r>
            <a:r>
              <a:rPr lang="en-US" dirty="0"/>
              <a:t>, small packets (30-500Bytes)</a:t>
            </a:r>
          </a:p>
          <a:p>
            <a:r>
              <a:rPr lang="en-US" dirty="0"/>
              <a:t>Sometimes the experience of RTA is </a:t>
            </a:r>
            <a:r>
              <a:rPr lang="en-US" dirty="0">
                <a:solidFill>
                  <a:srgbClr val="FF0000"/>
                </a:solidFill>
              </a:rPr>
              <a:t>non reversible</a:t>
            </a:r>
          </a:p>
          <a:p>
            <a:r>
              <a:rPr lang="en-US" dirty="0"/>
              <a:t>Satisfying user experience requests consistent </a:t>
            </a:r>
            <a:r>
              <a:rPr lang="en-US" dirty="0">
                <a:solidFill>
                  <a:srgbClr val="FF0000"/>
                </a:solidFill>
              </a:rPr>
              <a:t>stable latency</a:t>
            </a:r>
            <a:r>
              <a:rPr lang="en-US" dirty="0"/>
              <a:t>, preferable low</a:t>
            </a:r>
          </a:p>
          <a:p>
            <a:r>
              <a:rPr lang="en-US" dirty="0"/>
              <a:t>The latency request is not a problem in theory, but in practice</a:t>
            </a:r>
          </a:p>
          <a:p>
            <a:r>
              <a:rPr lang="en-US" altLang="zh-CN" dirty="0"/>
              <a:t>The tradeoff between latency/throughput to stability should be considered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12FC-C614-684B-A72D-7E04434D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E39-64A3-5343-A754-682E819B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533625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18-1374-00-00ay-tg-ay-august-29-2018-conference-call-meeting-agenda" id="{378EBF39-AA6A-584C-B90A-0EE414A84429}" vid="{5F175F8E-F865-E54D-9564-A1DE5AFED86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23010</TotalTime>
  <Words>1002</Words>
  <Application>Microsoft Office PowerPoint</Application>
  <PresentationFormat>全屏显示(4:3)</PresentationFormat>
  <Paragraphs>208</Paragraphs>
  <Slides>13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 Unicode MS</vt:lpstr>
      <vt:lpstr>Helvetica Neue</vt:lpstr>
      <vt:lpstr>MS PGothic</vt:lpstr>
      <vt:lpstr>宋体</vt:lpstr>
      <vt:lpstr>Arial</vt:lpstr>
      <vt:lpstr>Times New Roman</vt:lpstr>
      <vt:lpstr>Wingdings</vt:lpstr>
      <vt:lpstr>802-11-Submission</vt:lpstr>
      <vt:lpstr>Document</vt:lpstr>
      <vt:lpstr>RTA Optimization proposal Sep Kona Meeting </vt:lpstr>
      <vt:lpstr>PowerPoint 演示文稿</vt:lpstr>
      <vt:lpstr>Outline</vt:lpstr>
      <vt:lpstr>Problem flashback</vt:lpstr>
      <vt:lpstr>Problem flashback</vt:lpstr>
      <vt:lpstr>Latency breakdown from client to game server</vt:lpstr>
      <vt:lpstr>Quadrant of jitter and latency between STA and AP</vt:lpstr>
      <vt:lpstr>Network Requirements between STA and AP</vt:lpstr>
      <vt:lpstr>To wrap things up</vt:lpstr>
      <vt:lpstr>Optimization direction</vt:lpstr>
      <vt:lpstr>Traffic flow</vt:lpstr>
      <vt:lpstr>Dual link use case in RTA</vt:lpstr>
      <vt:lpstr>Current solutions…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RTA August 9, 2018, Teleconference Call Agenda</dc:title>
  <dc:subject>Task Group AY November 2015 Meeting Agenda</dc:subject>
  <dc:creator>katemeng@tencent.com</dc:creator>
  <cp:keywords>August 29, 2018</cp:keywords>
  <dc:description/>
  <cp:lastModifiedBy>katemeng(孟醒)</cp:lastModifiedBy>
  <cp:revision>88</cp:revision>
  <cp:lastPrinted>2014-11-04T15:04:57Z</cp:lastPrinted>
  <dcterms:created xsi:type="dcterms:W3CDTF">2018-08-08T09:58:45Z</dcterms:created>
  <dcterms:modified xsi:type="dcterms:W3CDTF">2018-09-13T19:40:48Z</dcterms:modified>
  <cp:category>Agenda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_readonly">
    <vt:lpwstr/>
  </property>
  <property fmtid="{D5CDD505-2E9C-101B-9397-08002B2CF9AE}" pid="27" name="_change">
    <vt:lpwstr/>
  </property>
  <property fmtid="{D5CDD505-2E9C-101B-9397-08002B2CF9AE}" pid="28" name="_full-control">
    <vt:lpwstr/>
  </property>
  <property fmtid="{D5CDD505-2E9C-101B-9397-08002B2CF9AE}" pid="29" name="sflag">
    <vt:lpwstr>1508261703</vt:lpwstr>
  </property>
</Properties>
</file>