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69" r:id="rId2"/>
    <p:sldId id="424" r:id="rId3"/>
    <p:sldId id="257" r:id="rId4"/>
    <p:sldId id="258" r:id="rId5"/>
    <p:sldId id="766" r:id="rId6"/>
    <p:sldId id="285" r:id="rId7"/>
    <p:sldId id="756" r:id="rId8"/>
    <p:sldId id="260" r:id="rId9"/>
    <p:sldId id="757" r:id="rId10"/>
    <p:sldId id="760" r:id="rId11"/>
    <p:sldId id="764" r:id="rId12"/>
    <p:sldId id="758" r:id="rId13"/>
    <p:sldId id="761" r:id="rId14"/>
    <p:sldId id="458" r:id="rId15"/>
    <p:sldId id="749" r:id="rId1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D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102" autoAdjust="0"/>
    <p:restoredTop sz="81931" autoAdjust="0"/>
  </p:normalViewPr>
  <p:slideViewPr>
    <p:cSldViewPr>
      <p:cViewPr varScale="1">
        <p:scale>
          <a:sx n="72" d="100"/>
          <a:sy n="72" d="100"/>
        </p:scale>
        <p:origin x="528" y="53"/>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1728" y="-955"/>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A124B18E-8D86-7A42-98FC-FDA86CE181A8}"/>
              </a:ext>
            </a:extLst>
          </p:cNvPr>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a:extLst>
              <a:ext uri="{FF2B5EF4-FFF2-40B4-BE49-F238E27FC236}">
                <a16:creationId xmlns:a16="http://schemas.microsoft.com/office/drawing/2014/main" id="{BFAF4EF1-5C55-B345-B194-C443D7F7C7A0}"/>
              </a:ext>
            </a:extLst>
          </p:cNvPr>
          <p:cNvSpPr>
            <a:spLocks noGrp="1" noChangeArrowheads="1"/>
          </p:cNvSpPr>
          <p:nvPr>
            <p:ph type="ftr" sz="quarter" idx="2"/>
          </p:nvPr>
        </p:nvSpPr>
        <p:spPr bwMode="auto">
          <a:xfrm>
            <a:off x="4104759" y="8982075"/>
            <a:ext cx="221349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dirty="0"/>
              <a:t>Kate Meng (Tencent Technologies)</a:t>
            </a:r>
          </a:p>
        </p:txBody>
      </p:sp>
      <p:sp>
        <p:nvSpPr>
          <p:cNvPr id="3077" name="Rectangle 5">
            <a:extLst>
              <a:ext uri="{FF2B5EF4-FFF2-40B4-BE49-F238E27FC236}">
                <a16:creationId xmlns:a16="http://schemas.microsoft.com/office/drawing/2014/main" id="{A66C8AD0-7E1A-1D4E-8636-C393EBEED086}"/>
              </a:ext>
            </a:extLst>
          </p:cNvPr>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89589039-4309-794D-80C4-3BB5E0F92D5D}" type="slidenum">
              <a:rPr lang="en-US" altLang="en-US"/>
              <a:pPr>
                <a:defRPr/>
              </a:pPr>
              <a:t>‹#›</a:t>
            </a:fld>
            <a:endParaRPr lang="en-US" altLang="en-US"/>
          </a:p>
        </p:txBody>
      </p:sp>
      <p:sp>
        <p:nvSpPr>
          <p:cNvPr id="14341" name="Line 6">
            <a:extLst>
              <a:ext uri="{FF2B5EF4-FFF2-40B4-BE49-F238E27FC236}">
                <a16:creationId xmlns:a16="http://schemas.microsoft.com/office/drawing/2014/main" id="{DFC6EF41-C802-0A47-8419-E38D1202A29A}"/>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42" name="Rectangle 7">
            <a:extLst>
              <a:ext uri="{FF2B5EF4-FFF2-40B4-BE49-F238E27FC236}">
                <a16:creationId xmlns:a16="http://schemas.microsoft.com/office/drawing/2014/main" id="{EED69A80-2E0A-C340-9A40-5E33D91A69A0}"/>
              </a:ext>
            </a:extLst>
          </p:cNvPr>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14343" name="Line 8">
            <a:extLst>
              <a:ext uri="{FF2B5EF4-FFF2-40B4-BE49-F238E27FC236}">
                <a16:creationId xmlns:a16="http://schemas.microsoft.com/office/drawing/2014/main" id="{2028B4A8-EE6A-BD4C-8353-EAB3D14E3A69}"/>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78CAA7D-2123-1044-8C59-5F37BD71CEC8}"/>
              </a:ext>
            </a:extLst>
          </p:cNvPr>
          <p:cNvSpPr>
            <a:spLocks noGrp="1" noChangeArrowheads="1"/>
          </p:cNvSpPr>
          <p:nvPr>
            <p:ph type="hdr" sz="quarter"/>
          </p:nvPr>
        </p:nvSpPr>
        <p:spPr bwMode="auto">
          <a:xfrm>
            <a:off x="4085880" y="9570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dirty="0"/>
              <a:t>doc.: IEEE 802.11-1</a:t>
            </a:r>
            <a:r>
              <a:rPr lang="en-US" altLang="zh-CN" dirty="0"/>
              <a:t>8</a:t>
            </a:r>
            <a:r>
              <a:rPr lang="en-US" dirty="0"/>
              <a:t>/xxxxr0</a:t>
            </a:r>
          </a:p>
        </p:txBody>
      </p:sp>
      <p:sp>
        <p:nvSpPr>
          <p:cNvPr id="13316" name="Rectangle 4">
            <a:extLst>
              <a:ext uri="{FF2B5EF4-FFF2-40B4-BE49-F238E27FC236}">
                <a16:creationId xmlns:a16="http://schemas.microsoft.com/office/drawing/2014/main" id="{91995184-9E76-AC4B-87AC-607222385D52}"/>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315D62C8-0A2F-7F45-8059-F757D8DBAE44}"/>
              </a:ext>
            </a:extLst>
          </p:cNvPr>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83B05810-D67F-974E-AC9A-0ACA914BCB67}"/>
              </a:ext>
            </a:extLst>
          </p:cNvPr>
          <p:cNvSpPr>
            <a:spLocks noGrp="1" noChangeArrowheads="1"/>
          </p:cNvSpPr>
          <p:nvPr>
            <p:ph type="ftr" sz="quarter" idx="4"/>
          </p:nvPr>
        </p:nvSpPr>
        <p:spPr bwMode="auto">
          <a:xfrm>
            <a:off x="4540427" y="8985250"/>
            <a:ext cx="174131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dirty="0"/>
              <a:t>Kate Meng(Tencent)</a:t>
            </a:r>
          </a:p>
        </p:txBody>
      </p:sp>
      <p:sp>
        <p:nvSpPr>
          <p:cNvPr id="2055" name="Rectangle 7">
            <a:extLst>
              <a:ext uri="{FF2B5EF4-FFF2-40B4-BE49-F238E27FC236}">
                <a16:creationId xmlns:a16="http://schemas.microsoft.com/office/drawing/2014/main" id="{3AB36A6F-64B6-FE4D-9C66-D3E519C8ACDC}"/>
              </a:ext>
            </a:extLst>
          </p:cNvPr>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5F4C01CA-4A2B-214D-9127-5FD2199D33F9}" type="slidenum">
              <a:rPr lang="en-US" altLang="en-US"/>
              <a:pPr>
                <a:defRPr/>
              </a:pPr>
              <a:t>‹#›</a:t>
            </a:fld>
            <a:endParaRPr lang="en-US" altLang="en-US"/>
          </a:p>
        </p:txBody>
      </p:sp>
      <p:sp>
        <p:nvSpPr>
          <p:cNvPr id="13320" name="Rectangle 8">
            <a:extLst>
              <a:ext uri="{FF2B5EF4-FFF2-40B4-BE49-F238E27FC236}">
                <a16:creationId xmlns:a16="http://schemas.microsoft.com/office/drawing/2014/main" id="{9CB6AE30-0710-A142-9D72-102332DD1CD3}"/>
              </a:ext>
            </a:extLst>
          </p:cNvPr>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13321" name="Line 9">
            <a:extLst>
              <a:ext uri="{FF2B5EF4-FFF2-40B4-BE49-F238E27FC236}">
                <a16:creationId xmlns:a16="http://schemas.microsoft.com/office/drawing/2014/main" id="{28D89269-1083-9248-9D2E-E229AD093BC6}"/>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a16="http://schemas.microsoft.com/office/drawing/2014/main" id="{B98F4787-A689-2A41-8376-06BC5466069D}"/>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 name="Date Placeholder 1">
            <a:extLst>
              <a:ext uri="{FF2B5EF4-FFF2-40B4-BE49-F238E27FC236}">
                <a16:creationId xmlns:a16="http://schemas.microsoft.com/office/drawing/2014/main" id="{1CA3D023-C1CA-9C41-937C-1D154D439C17}"/>
              </a:ext>
            </a:extLst>
          </p:cNvPr>
          <p:cNvSpPr>
            <a:spLocks noGrp="1"/>
          </p:cNvSpPr>
          <p:nvPr>
            <p:ph type="dt" idx="1"/>
          </p:nvPr>
        </p:nvSpPr>
        <p:spPr>
          <a:xfrm>
            <a:off x="3927475" y="0"/>
            <a:ext cx="3005138" cy="465138"/>
          </a:xfrm>
          <a:prstGeom prst="rect">
            <a:avLst/>
          </a:prstGeom>
        </p:spPr>
        <p:txBody>
          <a:bodyPr vert="horz" lIns="91440" tIns="45720" rIns="91440" bIns="45720" rtlCol="0"/>
          <a:lstStyle>
            <a:lvl1pPr algn="r">
              <a:defRPr sz="1200"/>
            </a:lvl1pPr>
          </a:lstStyle>
          <a:p>
            <a:fld id="{075B158A-B3CC-3341-8E2F-7B4C1B6FE47E}" type="datetimeFigureOut">
              <a:rPr lang="en-US" smtClean="0"/>
              <a:t>9/9/2018</a:t>
            </a:fld>
            <a:endParaRPr lang="en-US" dirty="0"/>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0A7EF3F-78DF-6748-AC21-E6D05C9F493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16387" name="Rectangle 3">
            <a:extLst>
              <a:ext uri="{FF2B5EF4-FFF2-40B4-BE49-F238E27FC236}">
                <a16:creationId xmlns:a16="http://schemas.microsoft.com/office/drawing/2014/main" id="{84EB7C01-F008-DD48-9898-BE7E8266B5EA}"/>
              </a:ext>
            </a:extLst>
          </p:cNvPr>
          <p:cNvSpPr>
            <a:spLocks noGrp="1" noChangeArrowheads="1"/>
          </p:cNvSpPr>
          <p:nvPr>
            <p:ph type="dt" sz="quarter" idx="1"/>
          </p:nvPr>
        </p:nvSpPr>
        <p:spPr>
          <a:xfrm>
            <a:off x="654050" y="95250"/>
            <a:ext cx="1041400" cy="21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16388" name="Rectangle 6">
            <a:extLst>
              <a:ext uri="{FF2B5EF4-FFF2-40B4-BE49-F238E27FC236}">
                <a16:creationId xmlns:a16="http://schemas.microsoft.com/office/drawing/2014/main" id="{3A94B3CD-F5DB-3948-A1E6-E3C80F94EB3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16389" name="Rectangle 7">
            <a:extLst>
              <a:ext uri="{FF2B5EF4-FFF2-40B4-BE49-F238E27FC236}">
                <a16:creationId xmlns:a16="http://schemas.microsoft.com/office/drawing/2014/main" id="{291906EB-6BC0-0549-BC06-4EE8DB2A33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1783938F-A205-C24D-B2DB-0409C8E0E878}" type="slidenum">
              <a:rPr lang="en-US" altLang="en-US" smtClean="0"/>
              <a:pPr>
                <a:spcBef>
                  <a:spcPct val="0"/>
                </a:spcBef>
              </a:pPr>
              <a:t>1</a:t>
            </a:fld>
            <a:endParaRPr lang="en-US" altLang="en-US"/>
          </a:p>
        </p:txBody>
      </p:sp>
      <p:sp>
        <p:nvSpPr>
          <p:cNvPr id="16390" name="Rectangle 2">
            <a:extLst>
              <a:ext uri="{FF2B5EF4-FFF2-40B4-BE49-F238E27FC236}">
                <a16:creationId xmlns:a16="http://schemas.microsoft.com/office/drawing/2014/main" id="{19FD0C4D-0D73-874D-997D-2B6568EBD4D5}"/>
              </a:ext>
            </a:extLst>
          </p:cNvPr>
          <p:cNvSpPr>
            <a:spLocks noGrp="1" noRot="1" noChangeAspect="1" noChangeArrowheads="1" noTextEdit="1"/>
          </p:cNvSpPr>
          <p:nvPr>
            <p:ph type="sldImg"/>
          </p:nvPr>
        </p:nvSpPr>
        <p:spPr>
          <a:xfrm>
            <a:off x="1154113" y="701675"/>
            <a:ext cx="4625975" cy="3468688"/>
          </a:xfrm>
          <a:ln/>
        </p:spPr>
      </p:sp>
      <p:sp>
        <p:nvSpPr>
          <p:cNvPr id="16391" name="Rectangle 3">
            <a:extLst>
              <a:ext uri="{FF2B5EF4-FFF2-40B4-BE49-F238E27FC236}">
                <a16:creationId xmlns:a16="http://schemas.microsoft.com/office/drawing/2014/main" id="{DDBC0C87-702B-CE4D-9300-E3E1A47422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07C084C-91F5-D746-985E-7BE771ACE337}"/>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id="{698846BB-D0EE-154C-99CE-9B670E8B9745}"/>
              </a:ext>
            </a:extLst>
          </p:cNvPr>
          <p:cNvSpPr>
            <a:spLocks noGrp="1" noChangeArrowheads="1"/>
          </p:cNvSpPr>
          <p:nvPr>
            <p:ph type="dt" sz="quarter" idx="1"/>
          </p:nvPr>
        </p:nvSpPr>
        <p:spPr>
          <a:xfrm>
            <a:off x="654050" y="95250"/>
            <a:ext cx="1187450" cy="215900"/>
          </a:xfrm>
          <a:prstGeom prst="rect">
            <a:avLst/>
          </a:prstGeo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id="{1E6AC8D6-7310-DB42-9BB4-6075AC277E9C}"/>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0485" name="Rectangle 7">
            <a:extLst>
              <a:ext uri="{FF2B5EF4-FFF2-40B4-BE49-F238E27FC236}">
                <a16:creationId xmlns:a16="http://schemas.microsoft.com/office/drawing/2014/main" id="{BD051E0B-0EE6-7F4D-8329-1E51128075B3}"/>
              </a:ext>
            </a:extLst>
          </p:cNvPr>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093DC8C3-A719-9B44-9B15-34A6C14E9E0E}" type="slidenum">
              <a:rPr lang="en-US" altLang="en-US" smtClean="0"/>
              <a:pPr>
                <a:spcBef>
                  <a:spcPct val="0"/>
                </a:spcBef>
              </a:pPr>
              <a:t>2</a:t>
            </a:fld>
            <a:endParaRPr lang="en-US" altLang="en-US"/>
          </a:p>
        </p:txBody>
      </p:sp>
      <p:sp>
        <p:nvSpPr>
          <p:cNvPr id="20486" name="Rectangle 2">
            <a:extLst>
              <a:ext uri="{FF2B5EF4-FFF2-40B4-BE49-F238E27FC236}">
                <a16:creationId xmlns:a16="http://schemas.microsoft.com/office/drawing/2014/main" id="{9E1F39A3-6C66-134D-A800-857BEE688741}"/>
              </a:ext>
            </a:extLst>
          </p:cNvPr>
          <p:cNvSpPr>
            <a:spLocks noGrp="1" noRot="1" noChangeAspect="1" noChangeArrowheads="1" noTextEdit="1"/>
          </p:cNvSpPr>
          <p:nvPr>
            <p:ph type="sldImg"/>
          </p:nvPr>
        </p:nvSpPr>
        <p:spPr>
          <a:xfrm>
            <a:off x="1154113" y="701675"/>
            <a:ext cx="4625975" cy="3468688"/>
          </a:xfrm>
          <a:ln cap="flat"/>
        </p:spPr>
      </p:sp>
      <p:sp>
        <p:nvSpPr>
          <p:cNvPr id="20487" name="Rectangle 3">
            <a:extLst>
              <a:ext uri="{FF2B5EF4-FFF2-40B4-BE49-F238E27FC236}">
                <a16:creationId xmlns:a16="http://schemas.microsoft.com/office/drawing/2014/main" id="{D30E7CD6-F7B4-8747-928B-F0CCC1A6E3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a:t>
            </a:r>
            <a:r>
              <a:rPr lang="en-US" altLang="zh-CN"/>
              <a:t>8</a:t>
            </a:r>
            <a:r>
              <a:rPr lang="en-US"/>
              <a:t>/14</a:t>
            </a:r>
            <a:r>
              <a:rPr lang="en-US" altLang="zh-CN"/>
              <a:t>08</a:t>
            </a:r>
            <a:r>
              <a:rPr lang="en-US"/>
              <a:t>r0</a:t>
            </a:r>
            <a:endParaRPr lang="en-US" dirty="0"/>
          </a:p>
        </p:txBody>
      </p:sp>
      <p:sp>
        <p:nvSpPr>
          <p:cNvPr id="5" name="Footer Placeholder 4"/>
          <p:cNvSpPr>
            <a:spLocks noGrp="1"/>
          </p:cNvSpPr>
          <p:nvPr>
            <p:ph type="ftr" sz="quarter" idx="11"/>
          </p:nvPr>
        </p:nvSpPr>
        <p:spPr/>
        <p:txBody>
          <a:bodyPr/>
          <a:lstStyle/>
          <a:p>
            <a:pPr lvl="4">
              <a:defRPr/>
            </a:pPr>
            <a:r>
              <a:rPr lang="en-US"/>
              <a:t>Kate Meng(Tencent)</a:t>
            </a:r>
            <a:endParaRPr lang="en-US" dirty="0"/>
          </a:p>
        </p:txBody>
      </p:sp>
      <p:sp>
        <p:nvSpPr>
          <p:cNvPr id="6" name="Slide Number Placeholder 5"/>
          <p:cNvSpPr>
            <a:spLocks noGrp="1"/>
          </p:cNvSpPr>
          <p:nvPr>
            <p:ph type="sldNum" sz="quarter" idx="12"/>
          </p:nvPr>
        </p:nvSpPr>
        <p:spPr/>
        <p:txBody>
          <a:bodyPr/>
          <a:lstStyle/>
          <a:p>
            <a:pPr>
              <a:defRPr/>
            </a:pPr>
            <a:r>
              <a:rPr lang="en-US" altLang="en-US"/>
              <a:t>Page </a:t>
            </a:r>
            <a:fld id="{5F4C01CA-4A2B-214D-9127-5FD2199D33F9}" type="slidenum">
              <a:rPr lang="en-US" altLang="en-US" smtClean="0"/>
              <a:pPr>
                <a:defRPr/>
              </a:pPr>
              <a:t>3</a:t>
            </a:fld>
            <a:endParaRPr lang="en-US" altLang="en-US"/>
          </a:p>
        </p:txBody>
      </p:sp>
    </p:spTree>
    <p:extLst>
      <p:ext uri="{BB962C8B-B14F-4D97-AF65-F5344CB8AC3E}">
        <p14:creationId xmlns:p14="http://schemas.microsoft.com/office/powerpoint/2010/main" val="416412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a:t>
            </a:r>
            <a:r>
              <a:rPr lang="en-US" altLang="zh-CN"/>
              <a:t>8</a:t>
            </a:r>
            <a:r>
              <a:rPr lang="en-US"/>
              <a:t>/xxxxr0</a:t>
            </a:r>
            <a:endParaRPr lang="en-US" dirty="0"/>
          </a:p>
        </p:txBody>
      </p:sp>
      <p:sp>
        <p:nvSpPr>
          <p:cNvPr id="5" name="Footer Placeholder 4"/>
          <p:cNvSpPr>
            <a:spLocks noGrp="1"/>
          </p:cNvSpPr>
          <p:nvPr>
            <p:ph type="ftr" sz="quarter" idx="11"/>
          </p:nvPr>
        </p:nvSpPr>
        <p:spPr/>
        <p:txBody>
          <a:bodyPr/>
          <a:lstStyle/>
          <a:p>
            <a:pPr lvl="4">
              <a:defRPr/>
            </a:pPr>
            <a:r>
              <a:rPr lang="en-US"/>
              <a:t>Kate Meng(Tencent)</a:t>
            </a:r>
            <a:endParaRPr lang="en-US" dirty="0"/>
          </a:p>
        </p:txBody>
      </p:sp>
      <p:sp>
        <p:nvSpPr>
          <p:cNvPr id="6" name="Slide Number Placeholder 5"/>
          <p:cNvSpPr>
            <a:spLocks noGrp="1"/>
          </p:cNvSpPr>
          <p:nvPr>
            <p:ph type="sldNum" sz="quarter" idx="12"/>
          </p:nvPr>
        </p:nvSpPr>
        <p:spPr/>
        <p:txBody>
          <a:bodyPr/>
          <a:lstStyle/>
          <a:p>
            <a:pPr>
              <a:defRPr/>
            </a:pPr>
            <a:r>
              <a:rPr lang="en-US" altLang="en-US"/>
              <a:t>Page </a:t>
            </a:r>
            <a:fld id="{5F4C01CA-4A2B-214D-9127-5FD2199D33F9}" type="slidenum">
              <a:rPr lang="en-US" altLang="en-US" smtClean="0"/>
              <a:pPr>
                <a:defRPr/>
              </a:pPr>
              <a:t>4</a:t>
            </a:fld>
            <a:endParaRPr lang="en-US" altLang="en-US"/>
          </a:p>
        </p:txBody>
      </p:sp>
      <p:sp>
        <p:nvSpPr>
          <p:cNvPr id="7" name="Date Placeholder 6"/>
          <p:cNvSpPr>
            <a:spLocks noGrp="1"/>
          </p:cNvSpPr>
          <p:nvPr>
            <p:ph type="dt" idx="13"/>
          </p:nvPr>
        </p:nvSpPr>
        <p:spPr/>
        <p:txBody>
          <a:bodyPr/>
          <a:lstStyle/>
          <a:p>
            <a:fld id="{2A008EF5-F488-654B-9510-78D64D40BF7D}" type="datetime1">
              <a:rPr lang="en-US" smtClean="0"/>
              <a:t>9/9/2018</a:t>
            </a:fld>
            <a:endParaRPr lang="en-US"/>
          </a:p>
        </p:txBody>
      </p:sp>
    </p:spTree>
    <p:extLst>
      <p:ext uri="{BB962C8B-B14F-4D97-AF65-F5344CB8AC3E}">
        <p14:creationId xmlns:p14="http://schemas.microsoft.com/office/powerpoint/2010/main" val="777568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a:t>
            </a:r>
            <a:r>
              <a:rPr lang="en-US" altLang="zh-CN"/>
              <a:t>8</a:t>
            </a:r>
            <a:r>
              <a:rPr lang="en-US"/>
              <a:t>/xxxxr0</a:t>
            </a:r>
            <a:endParaRPr lang="en-US" dirty="0"/>
          </a:p>
        </p:txBody>
      </p:sp>
      <p:sp>
        <p:nvSpPr>
          <p:cNvPr id="5" name="Footer Placeholder 4"/>
          <p:cNvSpPr>
            <a:spLocks noGrp="1"/>
          </p:cNvSpPr>
          <p:nvPr>
            <p:ph type="ftr" sz="quarter" idx="11"/>
          </p:nvPr>
        </p:nvSpPr>
        <p:spPr/>
        <p:txBody>
          <a:bodyPr/>
          <a:lstStyle/>
          <a:p>
            <a:pPr lvl="4">
              <a:defRPr/>
            </a:pPr>
            <a:r>
              <a:rPr lang="en-US"/>
              <a:t>Kate Meng(Tencent)</a:t>
            </a:r>
            <a:endParaRPr lang="en-US" dirty="0"/>
          </a:p>
        </p:txBody>
      </p:sp>
      <p:sp>
        <p:nvSpPr>
          <p:cNvPr id="6" name="Slide Number Placeholder 5"/>
          <p:cNvSpPr>
            <a:spLocks noGrp="1"/>
          </p:cNvSpPr>
          <p:nvPr>
            <p:ph type="sldNum" sz="quarter" idx="12"/>
          </p:nvPr>
        </p:nvSpPr>
        <p:spPr/>
        <p:txBody>
          <a:bodyPr/>
          <a:lstStyle/>
          <a:p>
            <a:pPr>
              <a:defRPr/>
            </a:pPr>
            <a:r>
              <a:rPr lang="en-US" altLang="en-US"/>
              <a:t>Page </a:t>
            </a:r>
            <a:fld id="{5F4C01CA-4A2B-214D-9127-5FD2199D33F9}" type="slidenum">
              <a:rPr lang="en-US" altLang="en-US" smtClean="0"/>
              <a:pPr>
                <a:defRPr/>
              </a:pPr>
              <a:t>5</a:t>
            </a:fld>
            <a:endParaRPr lang="en-US" altLang="en-US"/>
          </a:p>
        </p:txBody>
      </p:sp>
      <p:sp>
        <p:nvSpPr>
          <p:cNvPr id="7" name="Date Placeholder 6"/>
          <p:cNvSpPr>
            <a:spLocks noGrp="1"/>
          </p:cNvSpPr>
          <p:nvPr>
            <p:ph type="dt" idx="13"/>
          </p:nvPr>
        </p:nvSpPr>
        <p:spPr/>
        <p:txBody>
          <a:bodyPr/>
          <a:lstStyle/>
          <a:p>
            <a:fld id="{2A008EF5-F488-654B-9510-78D64D40BF7D}" type="datetime1">
              <a:rPr lang="en-US" smtClean="0"/>
              <a:t>9/9/2018</a:t>
            </a:fld>
            <a:endParaRPr lang="en-US"/>
          </a:p>
        </p:txBody>
      </p:sp>
    </p:spTree>
    <p:extLst>
      <p:ext uri="{BB962C8B-B14F-4D97-AF65-F5344CB8AC3E}">
        <p14:creationId xmlns:p14="http://schemas.microsoft.com/office/powerpoint/2010/main" val="3618280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a:t>
            </a:r>
            <a:r>
              <a:rPr lang="en-US" altLang="zh-CN"/>
              <a:t>8</a:t>
            </a:r>
            <a:r>
              <a:rPr lang="en-US"/>
              <a:t>/xxxxr0</a:t>
            </a:r>
            <a:endParaRPr lang="en-US" dirty="0"/>
          </a:p>
        </p:txBody>
      </p:sp>
      <p:sp>
        <p:nvSpPr>
          <p:cNvPr id="5" name="Footer Placeholder 4"/>
          <p:cNvSpPr>
            <a:spLocks noGrp="1"/>
          </p:cNvSpPr>
          <p:nvPr>
            <p:ph type="ftr" sz="quarter" idx="11"/>
          </p:nvPr>
        </p:nvSpPr>
        <p:spPr/>
        <p:txBody>
          <a:bodyPr/>
          <a:lstStyle/>
          <a:p>
            <a:pPr lvl="4">
              <a:defRPr/>
            </a:pPr>
            <a:r>
              <a:rPr lang="en-US"/>
              <a:t>Kate Meng(Tencent)</a:t>
            </a:r>
            <a:endParaRPr lang="en-US" dirty="0"/>
          </a:p>
        </p:txBody>
      </p:sp>
      <p:sp>
        <p:nvSpPr>
          <p:cNvPr id="6" name="Slide Number Placeholder 5"/>
          <p:cNvSpPr>
            <a:spLocks noGrp="1"/>
          </p:cNvSpPr>
          <p:nvPr>
            <p:ph type="sldNum" sz="quarter" idx="12"/>
          </p:nvPr>
        </p:nvSpPr>
        <p:spPr/>
        <p:txBody>
          <a:bodyPr/>
          <a:lstStyle/>
          <a:p>
            <a:pPr>
              <a:defRPr/>
            </a:pPr>
            <a:r>
              <a:rPr lang="en-US" altLang="en-US"/>
              <a:t>Page </a:t>
            </a:r>
            <a:fld id="{5F4C01CA-4A2B-214D-9127-5FD2199D33F9}" type="slidenum">
              <a:rPr lang="en-US" altLang="en-US" smtClean="0"/>
              <a:pPr>
                <a:defRPr/>
              </a:pPr>
              <a:t>8</a:t>
            </a:fld>
            <a:endParaRPr lang="en-US" altLang="en-US"/>
          </a:p>
        </p:txBody>
      </p:sp>
      <p:sp>
        <p:nvSpPr>
          <p:cNvPr id="7" name="Date Placeholder 6"/>
          <p:cNvSpPr>
            <a:spLocks noGrp="1"/>
          </p:cNvSpPr>
          <p:nvPr>
            <p:ph type="dt" idx="13"/>
          </p:nvPr>
        </p:nvSpPr>
        <p:spPr/>
        <p:txBody>
          <a:bodyPr/>
          <a:lstStyle/>
          <a:p>
            <a:fld id="{87C55C66-FF57-9E44-A332-77E785158FD0}" type="datetime1">
              <a:rPr lang="en-US" smtClean="0"/>
              <a:t>9/9/2018</a:t>
            </a:fld>
            <a:endParaRPr lang="en-US"/>
          </a:p>
        </p:txBody>
      </p:sp>
    </p:spTree>
    <p:extLst>
      <p:ext uri="{BB962C8B-B14F-4D97-AF65-F5344CB8AC3E}">
        <p14:creationId xmlns:p14="http://schemas.microsoft.com/office/powerpoint/2010/main" val="4151583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a:t>
            </a:r>
            <a:r>
              <a:rPr lang="en-US" altLang="zh-CN"/>
              <a:t>8</a:t>
            </a:r>
            <a:r>
              <a:rPr lang="en-US"/>
              <a:t>/xxxxr0</a:t>
            </a:r>
            <a:endParaRPr lang="en-US" dirty="0"/>
          </a:p>
        </p:txBody>
      </p:sp>
      <p:sp>
        <p:nvSpPr>
          <p:cNvPr id="5" name="Footer Placeholder 4"/>
          <p:cNvSpPr>
            <a:spLocks noGrp="1"/>
          </p:cNvSpPr>
          <p:nvPr>
            <p:ph type="ftr" sz="quarter" idx="11"/>
          </p:nvPr>
        </p:nvSpPr>
        <p:spPr/>
        <p:txBody>
          <a:bodyPr/>
          <a:lstStyle/>
          <a:p>
            <a:pPr lvl="4">
              <a:defRPr/>
            </a:pPr>
            <a:r>
              <a:rPr lang="en-US"/>
              <a:t>Kate Meng(Tencent)</a:t>
            </a:r>
            <a:endParaRPr lang="en-US" dirty="0"/>
          </a:p>
        </p:txBody>
      </p:sp>
      <p:sp>
        <p:nvSpPr>
          <p:cNvPr id="6" name="Slide Number Placeholder 5"/>
          <p:cNvSpPr>
            <a:spLocks noGrp="1"/>
          </p:cNvSpPr>
          <p:nvPr>
            <p:ph type="sldNum" sz="quarter" idx="12"/>
          </p:nvPr>
        </p:nvSpPr>
        <p:spPr/>
        <p:txBody>
          <a:bodyPr/>
          <a:lstStyle/>
          <a:p>
            <a:pPr>
              <a:defRPr/>
            </a:pPr>
            <a:r>
              <a:rPr lang="en-US" altLang="en-US"/>
              <a:t>Page </a:t>
            </a:r>
            <a:fld id="{5F4C01CA-4A2B-214D-9127-5FD2199D33F9}" type="slidenum">
              <a:rPr lang="en-US" altLang="en-US" smtClean="0"/>
              <a:pPr>
                <a:defRPr/>
              </a:pPr>
              <a:t>11</a:t>
            </a:fld>
            <a:endParaRPr lang="en-US" altLang="en-US"/>
          </a:p>
        </p:txBody>
      </p:sp>
      <p:sp>
        <p:nvSpPr>
          <p:cNvPr id="7" name="Date Placeholder 6"/>
          <p:cNvSpPr>
            <a:spLocks noGrp="1"/>
          </p:cNvSpPr>
          <p:nvPr>
            <p:ph type="dt" idx="13"/>
          </p:nvPr>
        </p:nvSpPr>
        <p:spPr/>
        <p:txBody>
          <a:bodyPr/>
          <a:lstStyle/>
          <a:p>
            <a:fld id="{01EED91B-E860-724C-9FA5-4D423BA534B8}" type="datetime1">
              <a:rPr lang="en-US" smtClean="0"/>
              <a:t>9/9/2018</a:t>
            </a:fld>
            <a:endParaRPr lang="en-US"/>
          </a:p>
        </p:txBody>
      </p:sp>
    </p:spTree>
    <p:extLst>
      <p:ext uri="{BB962C8B-B14F-4D97-AF65-F5344CB8AC3E}">
        <p14:creationId xmlns:p14="http://schemas.microsoft.com/office/powerpoint/2010/main" val="422730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6C780677-6DE0-594E-BF53-C5AB67AFE287}"/>
              </a:ext>
            </a:extLst>
          </p:cNvPr>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9B3F4CD6-FFCD-1B49-95E0-65FE5661929C}" type="slidenum">
              <a:rPr lang="en-US" altLang="en-US" smtClean="0"/>
              <a:pPr>
                <a:spcBef>
                  <a:spcPct val="0"/>
                </a:spcBef>
              </a:pPr>
              <a:t>14</a:t>
            </a:fld>
            <a:endParaRPr lang="en-US" altLang="en-US"/>
          </a:p>
        </p:txBody>
      </p:sp>
      <p:sp>
        <p:nvSpPr>
          <p:cNvPr id="26627" name="Rectangle 2">
            <a:extLst>
              <a:ext uri="{FF2B5EF4-FFF2-40B4-BE49-F238E27FC236}">
                <a16:creationId xmlns:a16="http://schemas.microsoft.com/office/drawing/2014/main" id="{DDB28FC6-534D-D742-A5F2-B13F3329880B}"/>
              </a:ext>
            </a:extLst>
          </p:cNvPr>
          <p:cNvSpPr>
            <a:spLocks noGrp="1" noRot="1" noChangeAspect="1" noChangeArrowheads="1" noTextEdit="1"/>
          </p:cNvSpPr>
          <p:nvPr>
            <p:ph type="sldImg"/>
          </p:nvPr>
        </p:nvSpPr>
        <p:spPr>
          <a:xfrm>
            <a:off x="1154113" y="701675"/>
            <a:ext cx="4625975" cy="3468688"/>
          </a:xfrm>
          <a:ln/>
        </p:spPr>
      </p:sp>
      <p:sp>
        <p:nvSpPr>
          <p:cNvPr id="26628" name="Rectangle 3">
            <a:extLst>
              <a:ext uri="{FF2B5EF4-FFF2-40B4-BE49-F238E27FC236}">
                <a16:creationId xmlns:a16="http://schemas.microsoft.com/office/drawing/2014/main" id="{C3AF8A44-F655-F748-88DF-48BC125D50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7976F67-B771-1F46-A53E-B0545DA1A88B}"/>
              </a:ext>
            </a:extLst>
          </p:cNvPr>
          <p:cNvSpPr>
            <a:spLocks noGrp="1" noChangeArrowheads="1"/>
          </p:cNvSpPr>
          <p:nvPr>
            <p:ph type="hdr" sz="quarter"/>
          </p:nvPr>
        </p:nvSpPr>
        <p:spPr/>
        <p:txBody>
          <a:bodyPr/>
          <a:lstStyle/>
          <a:p>
            <a:pPr>
              <a:defRPr/>
            </a:pPr>
            <a:r>
              <a:rPr lang="en-US"/>
              <a:t>doc.: ec-16-0149-00-00EC</a:t>
            </a:r>
          </a:p>
        </p:txBody>
      </p:sp>
      <p:sp>
        <p:nvSpPr>
          <p:cNvPr id="5" name="Rectangle 3">
            <a:extLst>
              <a:ext uri="{FF2B5EF4-FFF2-40B4-BE49-F238E27FC236}">
                <a16:creationId xmlns:a16="http://schemas.microsoft.com/office/drawing/2014/main" id="{8C6DD4D9-24DA-5C4C-B4D0-00CA60084CCC}"/>
              </a:ext>
            </a:extLst>
          </p:cNvPr>
          <p:cNvSpPr>
            <a:spLocks noGrp="1" noChangeArrowheads="1"/>
          </p:cNvSpPr>
          <p:nvPr>
            <p:ph type="dt" sz="quarter" idx="1"/>
          </p:nvPr>
        </p:nvSpPr>
        <p:spPr>
          <a:xfrm>
            <a:off x="654050" y="95250"/>
            <a:ext cx="1041400" cy="215900"/>
          </a:xfrm>
          <a:prstGeom prst="rect">
            <a:avLst/>
          </a:prstGeom>
        </p:spPr>
        <p:txBody>
          <a:bodyPr/>
          <a:lstStyle/>
          <a:p>
            <a:pPr>
              <a:defRPr/>
            </a:pPr>
            <a:r>
              <a:rPr lang="en-US"/>
              <a:t>November 2016</a:t>
            </a:r>
          </a:p>
        </p:txBody>
      </p:sp>
      <p:sp>
        <p:nvSpPr>
          <p:cNvPr id="30724" name="Rectangle 6">
            <a:extLst>
              <a:ext uri="{FF2B5EF4-FFF2-40B4-BE49-F238E27FC236}">
                <a16:creationId xmlns:a16="http://schemas.microsoft.com/office/drawing/2014/main" id="{C8BB3E33-60D1-EA42-9C08-7E878E47A3C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a:t>Dorothy Stanley, HP Enterprise</a:t>
            </a:r>
          </a:p>
        </p:txBody>
      </p:sp>
      <p:sp>
        <p:nvSpPr>
          <p:cNvPr id="30725" name="Rectangle 7">
            <a:extLst>
              <a:ext uri="{FF2B5EF4-FFF2-40B4-BE49-F238E27FC236}">
                <a16:creationId xmlns:a16="http://schemas.microsoft.com/office/drawing/2014/main" id="{9562FF45-4A8A-7847-82FD-EDD43EB9B3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CE94DEFF-5AB8-A249-A299-5CE657DA2D33}" type="slidenum">
              <a:rPr lang="en-US" altLang="en-US" smtClean="0"/>
              <a:pPr>
                <a:spcBef>
                  <a:spcPct val="0"/>
                </a:spcBef>
              </a:pPr>
              <a:t>15</a:t>
            </a:fld>
            <a:endParaRPr lang="en-US" altLang="en-US"/>
          </a:p>
        </p:txBody>
      </p:sp>
      <p:sp>
        <p:nvSpPr>
          <p:cNvPr id="30726" name="Rectangle 1">
            <a:extLst>
              <a:ext uri="{FF2B5EF4-FFF2-40B4-BE49-F238E27FC236}">
                <a16:creationId xmlns:a16="http://schemas.microsoft.com/office/drawing/2014/main" id="{7A7F6582-C53C-A841-A723-FDAC370DF25C}"/>
              </a:ext>
            </a:extLst>
          </p:cNvPr>
          <p:cNvSpPr>
            <a:spLocks noGrp="1" noRot="1" noChangeAspect="1" noChangeArrowheads="1" noTextEdit="1"/>
          </p:cNvSpPr>
          <p:nvPr>
            <p:ph type="sldImg"/>
          </p:nvPr>
        </p:nvSpPr>
        <p:spPr>
          <a:xfrm>
            <a:off x="1154113" y="701675"/>
            <a:ext cx="4625975" cy="3468688"/>
          </a:xfrm>
          <a:solidFill>
            <a:srgbClr val="FFFFFF"/>
          </a:solidFill>
          <a:ln/>
        </p:spPr>
      </p:sp>
      <p:sp>
        <p:nvSpPr>
          <p:cNvPr id="30727" name="Rectangle 2">
            <a:extLst>
              <a:ext uri="{FF2B5EF4-FFF2-40B4-BE49-F238E27FC236}">
                <a16:creationId xmlns:a16="http://schemas.microsoft.com/office/drawing/2014/main" id="{7709AE96-EC8C-8440-8A15-3028FAEDB97C}"/>
              </a:ext>
            </a:extLst>
          </p:cNvPr>
          <p:cNvSpPr>
            <a:spLocks noGrp="1" noChangeArrowheads="1"/>
          </p:cNvSpPr>
          <p:nvPr>
            <p:ph type="body" idx="1"/>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91F9EC9-8F74-7F4D-9CA4-3776C149C14D}"/>
              </a:ext>
            </a:extLst>
          </p:cNvPr>
          <p:cNvSpPr>
            <a:spLocks noGrp="1" noChangeArrowheads="1"/>
          </p:cNvSpPr>
          <p:nvPr>
            <p:ph type="dt" sz="half" idx="10"/>
          </p:nvPr>
        </p:nvSpPr>
        <p:spPr>
          <a:xfrm>
            <a:off x="696913" y="332601"/>
            <a:ext cx="878446" cy="276999"/>
          </a:xfrm>
          <a:prstGeom prst="rect">
            <a:avLst/>
          </a:prstGeom>
        </p:spPr>
        <p:txBody>
          <a:bodyPr/>
          <a:lstStyle>
            <a:lvl1pPr>
              <a:spcBef>
                <a:spcPct val="0"/>
              </a:spcBef>
              <a:buFontTx/>
              <a:buNone/>
              <a:defRPr dirty="0" smtClean="0"/>
            </a:lvl1pPr>
          </a:lstStyle>
          <a:p>
            <a:pPr>
              <a:defRPr/>
            </a:pPr>
            <a:r>
              <a:rPr lang="en-US" altLang="zh-CN" dirty="0"/>
              <a:t>Sep</a:t>
            </a:r>
            <a:r>
              <a:rPr lang="en-US" altLang="en-US" dirty="0"/>
              <a:t> 2018</a:t>
            </a:r>
          </a:p>
        </p:txBody>
      </p:sp>
      <p:sp>
        <p:nvSpPr>
          <p:cNvPr id="5" name="Rectangle 5">
            <a:extLst>
              <a:ext uri="{FF2B5EF4-FFF2-40B4-BE49-F238E27FC236}">
                <a16:creationId xmlns:a16="http://schemas.microsoft.com/office/drawing/2014/main" id="{04EF2376-520D-124B-995F-9A8138931C02}"/>
              </a:ext>
            </a:extLst>
          </p:cNvPr>
          <p:cNvSpPr>
            <a:spLocks noGrp="1" noChangeArrowheads="1"/>
          </p:cNvSpPr>
          <p:nvPr>
            <p:ph type="ftr" sz="quarter" idx="11"/>
          </p:nvPr>
        </p:nvSpPr>
        <p:spPr/>
        <p:txBody>
          <a:bodyPr/>
          <a:lstStyle>
            <a:lvl1pPr>
              <a:defRPr/>
            </a:lvl1pPr>
          </a:lstStyle>
          <a:p>
            <a:pPr>
              <a:defRPr/>
            </a:pPr>
            <a:r>
              <a:rPr lang="en-US" dirty="0"/>
              <a:t>Kate Meng(Tencent)</a:t>
            </a:r>
          </a:p>
        </p:txBody>
      </p:sp>
      <p:sp>
        <p:nvSpPr>
          <p:cNvPr id="6" name="Rectangle 6">
            <a:extLst>
              <a:ext uri="{FF2B5EF4-FFF2-40B4-BE49-F238E27FC236}">
                <a16:creationId xmlns:a16="http://schemas.microsoft.com/office/drawing/2014/main" id="{C76FC7FD-336D-604E-85A6-055C8385D86D}"/>
              </a:ext>
            </a:extLst>
          </p:cNvPr>
          <p:cNvSpPr>
            <a:spLocks noGrp="1" noChangeArrowheads="1"/>
          </p:cNvSpPr>
          <p:nvPr>
            <p:ph type="sldNum" sz="quarter" idx="12"/>
          </p:nvPr>
        </p:nvSpPr>
        <p:spPr/>
        <p:txBody>
          <a:bodyPr/>
          <a:lstStyle>
            <a:lvl1pPr>
              <a:defRPr/>
            </a:lvl1pPr>
          </a:lstStyle>
          <a:p>
            <a:pPr>
              <a:defRPr/>
            </a:pPr>
            <a:r>
              <a:rPr lang="en-US" altLang="en-US"/>
              <a:t>Slide </a:t>
            </a:r>
            <a:fld id="{708963DE-5BB2-0749-B78C-15C1C21F42AD}" type="slidenum">
              <a:rPr lang="en-US" altLang="en-US"/>
              <a:pPr>
                <a:defRPr/>
              </a:pPr>
              <a:t>‹#›</a:t>
            </a:fld>
            <a:endParaRPr lang="en-US" altLang="en-US"/>
          </a:p>
        </p:txBody>
      </p:sp>
    </p:spTree>
    <p:extLst>
      <p:ext uri="{BB962C8B-B14F-4D97-AF65-F5344CB8AC3E}">
        <p14:creationId xmlns:p14="http://schemas.microsoft.com/office/powerpoint/2010/main" val="1777510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A940B0F-5B86-0C48-B079-DD6955F5BA17}"/>
              </a:ext>
            </a:extLst>
          </p:cNvPr>
          <p:cNvSpPr>
            <a:spLocks noGrp="1" noChangeArrowheads="1"/>
          </p:cNvSpPr>
          <p:nvPr>
            <p:ph type="dt" sz="half" idx="10"/>
          </p:nvPr>
        </p:nvSpPr>
        <p:spPr>
          <a:xfrm>
            <a:off x="696913" y="332601"/>
            <a:ext cx="878446" cy="276999"/>
          </a:xfrm>
          <a:prstGeom prst="rect">
            <a:avLst/>
          </a:prstGeom>
        </p:spPr>
        <p:txBody>
          <a:bodyPr/>
          <a:lstStyle>
            <a:lvl1pPr>
              <a:spcBef>
                <a:spcPct val="0"/>
              </a:spcBef>
              <a:buFontTx/>
              <a:buNone/>
              <a:defRPr dirty="0" smtClean="0"/>
            </a:lvl1pPr>
          </a:lstStyle>
          <a:p>
            <a:pPr>
              <a:defRPr/>
            </a:pPr>
            <a:r>
              <a:rPr lang="en-US" altLang="en-US"/>
              <a:t>August 2018</a:t>
            </a:r>
          </a:p>
        </p:txBody>
      </p:sp>
      <p:sp>
        <p:nvSpPr>
          <p:cNvPr id="5" name="Rectangle 5">
            <a:extLst>
              <a:ext uri="{FF2B5EF4-FFF2-40B4-BE49-F238E27FC236}">
                <a16:creationId xmlns:a16="http://schemas.microsoft.com/office/drawing/2014/main" id="{B4821619-515D-DE44-A61E-71F9B0CB6D76}"/>
              </a:ext>
            </a:extLst>
          </p:cNvPr>
          <p:cNvSpPr>
            <a:spLocks noGrp="1" noChangeArrowheads="1"/>
          </p:cNvSpPr>
          <p:nvPr>
            <p:ph type="ftr" sz="quarter" idx="11"/>
          </p:nvPr>
        </p:nvSpPr>
        <p:spPr/>
        <p:txBody>
          <a:bodyPr/>
          <a:lstStyle>
            <a:lvl1pPr>
              <a:defRPr/>
            </a:lvl1pPr>
          </a:lstStyle>
          <a:p>
            <a:pPr>
              <a:defRPr/>
            </a:pPr>
            <a:r>
              <a:rPr lang="en-US"/>
              <a:t>Kate Meng(Tencent)</a:t>
            </a:r>
          </a:p>
        </p:txBody>
      </p:sp>
      <p:sp>
        <p:nvSpPr>
          <p:cNvPr id="6" name="Rectangle 6">
            <a:extLst>
              <a:ext uri="{FF2B5EF4-FFF2-40B4-BE49-F238E27FC236}">
                <a16:creationId xmlns:a16="http://schemas.microsoft.com/office/drawing/2014/main" id="{A2FF62CD-1A14-E84D-8814-5FB630F4DEE0}"/>
              </a:ext>
            </a:extLst>
          </p:cNvPr>
          <p:cNvSpPr>
            <a:spLocks noGrp="1" noChangeArrowheads="1"/>
          </p:cNvSpPr>
          <p:nvPr>
            <p:ph type="sldNum" sz="quarter" idx="12"/>
          </p:nvPr>
        </p:nvSpPr>
        <p:spPr/>
        <p:txBody>
          <a:bodyPr/>
          <a:lstStyle>
            <a:lvl1pPr>
              <a:defRPr/>
            </a:lvl1pPr>
          </a:lstStyle>
          <a:p>
            <a:pPr>
              <a:defRPr/>
            </a:pPr>
            <a:r>
              <a:rPr lang="en-US" altLang="en-US"/>
              <a:t>Slide </a:t>
            </a:r>
            <a:fld id="{600C7FB3-D07C-A34F-AF06-892B0AC77905}" type="slidenum">
              <a:rPr lang="en-US" altLang="en-US"/>
              <a:pPr>
                <a:defRPr/>
              </a:pPr>
              <a:t>‹#›</a:t>
            </a:fld>
            <a:endParaRPr lang="en-US" altLang="en-US"/>
          </a:p>
        </p:txBody>
      </p:sp>
    </p:spTree>
    <p:extLst>
      <p:ext uri="{BB962C8B-B14F-4D97-AF65-F5344CB8AC3E}">
        <p14:creationId xmlns:p14="http://schemas.microsoft.com/office/powerpoint/2010/main" val="852426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34DE5D4A-2958-DC41-8EE0-63C17DDAEF10}"/>
              </a:ext>
            </a:extLst>
          </p:cNvPr>
          <p:cNvSpPr>
            <a:spLocks noGrp="1" noChangeArrowheads="1"/>
          </p:cNvSpPr>
          <p:nvPr>
            <p:ph type="ftr" sz="quarter" idx="11"/>
          </p:nvPr>
        </p:nvSpPr>
        <p:spPr/>
        <p:txBody>
          <a:bodyPr/>
          <a:lstStyle>
            <a:lvl1pPr>
              <a:defRPr/>
            </a:lvl1pPr>
          </a:lstStyle>
          <a:p>
            <a:pPr>
              <a:defRPr/>
            </a:pPr>
            <a:r>
              <a:rPr lang="en-US"/>
              <a:t>Kate Meng(Tencent)</a:t>
            </a:r>
            <a:endParaRPr lang="en-US" dirty="0"/>
          </a:p>
        </p:txBody>
      </p:sp>
      <p:sp>
        <p:nvSpPr>
          <p:cNvPr id="6" name="Rectangle 6">
            <a:extLst>
              <a:ext uri="{FF2B5EF4-FFF2-40B4-BE49-F238E27FC236}">
                <a16:creationId xmlns:a16="http://schemas.microsoft.com/office/drawing/2014/main" id="{0FAF25C8-C6F7-564A-9ED3-54C17352283C}"/>
              </a:ext>
            </a:extLst>
          </p:cNvPr>
          <p:cNvSpPr>
            <a:spLocks noGrp="1" noChangeArrowheads="1"/>
          </p:cNvSpPr>
          <p:nvPr>
            <p:ph type="sldNum" sz="quarter" idx="12"/>
          </p:nvPr>
        </p:nvSpPr>
        <p:spPr/>
        <p:txBody>
          <a:bodyPr/>
          <a:lstStyle>
            <a:lvl1pPr>
              <a:defRPr/>
            </a:lvl1pPr>
          </a:lstStyle>
          <a:p>
            <a:pPr>
              <a:defRPr/>
            </a:pPr>
            <a:r>
              <a:rPr lang="en-US" altLang="en-US"/>
              <a:t>Slide </a:t>
            </a:r>
            <a:fld id="{D15730EF-5B44-7842-8E1A-3436418E45FF}" type="slidenum">
              <a:rPr lang="en-US" altLang="en-US"/>
              <a:pPr>
                <a:defRPr/>
              </a:pPr>
              <a:t>‹#›</a:t>
            </a:fld>
            <a:endParaRPr lang="en-US" altLang="en-US"/>
          </a:p>
        </p:txBody>
      </p:sp>
      <p:sp>
        <p:nvSpPr>
          <p:cNvPr id="7" name="标题 6">
            <a:extLst>
              <a:ext uri="{FF2B5EF4-FFF2-40B4-BE49-F238E27FC236}">
                <a16:creationId xmlns:a16="http://schemas.microsoft.com/office/drawing/2014/main" id="{0F9BEEE2-17D3-4342-A841-5940BBE2974D}"/>
              </a:ext>
            </a:extLst>
          </p:cNvPr>
          <p:cNvSpPr>
            <a:spLocks noGrp="1"/>
          </p:cNvSpPr>
          <p:nvPr>
            <p:ph type="title"/>
          </p:nvPr>
        </p:nvSpPr>
        <p:spPr/>
        <p:txBody>
          <a:bodyPr/>
          <a:lstStyle/>
          <a:p>
            <a:r>
              <a:rPr lang="zh-CN" altLang="en-US"/>
              <a:t>单击此处编辑母版标题样式</a:t>
            </a:r>
          </a:p>
        </p:txBody>
      </p:sp>
      <p:sp>
        <p:nvSpPr>
          <p:cNvPr id="8" name="日期占位符 7">
            <a:extLst>
              <a:ext uri="{FF2B5EF4-FFF2-40B4-BE49-F238E27FC236}">
                <a16:creationId xmlns:a16="http://schemas.microsoft.com/office/drawing/2014/main" id="{F53367E7-53C7-488D-BCAA-EB49CEDD6C7C}"/>
              </a:ext>
            </a:extLst>
          </p:cNvPr>
          <p:cNvSpPr>
            <a:spLocks noGrp="1"/>
          </p:cNvSpPr>
          <p:nvPr>
            <p:ph type="dt" sz="half" idx="13"/>
          </p:nvPr>
        </p:nvSpPr>
        <p:spPr>
          <a:xfrm>
            <a:off x="696913" y="332601"/>
            <a:ext cx="878446" cy="276999"/>
          </a:xfrm>
          <a:prstGeom prst="rect">
            <a:avLst/>
          </a:prstGeom>
        </p:spPr>
        <p:txBody>
          <a:bodyPr/>
          <a:lstStyle/>
          <a:p>
            <a:pPr>
              <a:defRPr/>
            </a:pPr>
            <a:r>
              <a:rPr lang="en-US" altLang="en-US" dirty="0"/>
              <a:t>Sep 2018</a:t>
            </a:r>
          </a:p>
        </p:txBody>
      </p:sp>
    </p:spTree>
    <p:extLst>
      <p:ext uri="{BB962C8B-B14F-4D97-AF65-F5344CB8AC3E}">
        <p14:creationId xmlns:p14="http://schemas.microsoft.com/office/powerpoint/2010/main" val="2056558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C491A910-7C3D-144F-9FDD-EC99B5501D2A}"/>
              </a:ext>
            </a:extLst>
          </p:cNvPr>
          <p:cNvSpPr>
            <a:spLocks noGrp="1" noChangeArrowheads="1"/>
          </p:cNvSpPr>
          <p:nvPr>
            <p:ph type="dt" sz="half" idx="10"/>
          </p:nvPr>
        </p:nvSpPr>
        <p:spPr>
          <a:xfrm>
            <a:off x="696913" y="332601"/>
            <a:ext cx="878446" cy="276999"/>
          </a:xfrm>
          <a:prstGeom prst="rect">
            <a:avLst/>
          </a:prstGeom>
        </p:spPr>
        <p:txBody>
          <a:bodyPr/>
          <a:lstStyle>
            <a:lvl1pPr>
              <a:spcBef>
                <a:spcPct val="0"/>
              </a:spcBef>
              <a:buFontTx/>
              <a:buNone/>
              <a:defRPr dirty="0" smtClean="0"/>
            </a:lvl1pPr>
          </a:lstStyle>
          <a:p>
            <a:pPr>
              <a:defRPr/>
            </a:pPr>
            <a:r>
              <a:rPr lang="en-US" altLang="en-US" dirty="0"/>
              <a:t>Sep 2018</a:t>
            </a:r>
          </a:p>
        </p:txBody>
      </p:sp>
      <p:sp>
        <p:nvSpPr>
          <p:cNvPr id="5" name="Rectangle 5">
            <a:extLst>
              <a:ext uri="{FF2B5EF4-FFF2-40B4-BE49-F238E27FC236}">
                <a16:creationId xmlns:a16="http://schemas.microsoft.com/office/drawing/2014/main" id="{0BB4B8EE-C289-4B41-BC20-098AC3E694DE}"/>
              </a:ext>
            </a:extLst>
          </p:cNvPr>
          <p:cNvSpPr>
            <a:spLocks noGrp="1" noChangeArrowheads="1"/>
          </p:cNvSpPr>
          <p:nvPr>
            <p:ph type="ftr" sz="quarter" idx="11"/>
          </p:nvPr>
        </p:nvSpPr>
        <p:spPr/>
        <p:txBody>
          <a:bodyPr/>
          <a:lstStyle>
            <a:lvl1pPr>
              <a:defRPr/>
            </a:lvl1pPr>
          </a:lstStyle>
          <a:p>
            <a:pPr>
              <a:defRPr/>
            </a:pPr>
            <a:r>
              <a:rPr lang="en-US"/>
              <a:t>Kate Meng(Tencent)</a:t>
            </a:r>
          </a:p>
        </p:txBody>
      </p:sp>
      <p:sp>
        <p:nvSpPr>
          <p:cNvPr id="6" name="Rectangle 6">
            <a:extLst>
              <a:ext uri="{FF2B5EF4-FFF2-40B4-BE49-F238E27FC236}">
                <a16:creationId xmlns:a16="http://schemas.microsoft.com/office/drawing/2014/main" id="{332BE0C7-FD62-864D-95D6-6E395137A56F}"/>
              </a:ext>
            </a:extLst>
          </p:cNvPr>
          <p:cNvSpPr>
            <a:spLocks noGrp="1" noChangeArrowheads="1"/>
          </p:cNvSpPr>
          <p:nvPr>
            <p:ph type="sldNum" sz="quarter" idx="12"/>
          </p:nvPr>
        </p:nvSpPr>
        <p:spPr/>
        <p:txBody>
          <a:bodyPr/>
          <a:lstStyle>
            <a:lvl1pPr>
              <a:defRPr/>
            </a:lvl1pPr>
          </a:lstStyle>
          <a:p>
            <a:pPr>
              <a:defRPr/>
            </a:pPr>
            <a:r>
              <a:rPr lang="en-US" altLang="en-US"/>
              <a:t>Slide </a:t>
            </a:r>
            <a:fld id="{0FAC031D-A7DF-1848-BD61-075E81B79507}" type="slidenum">
              <a:rPr lang="en-US" altLang="en-US"/>
              <a:pPr>
                <a:defRPr/>
              </a:pPr>
              <a:t>‹#›</a:t>
            </a:fld>
            <a:endParaRPr lang="en-US" altLang="en-US"/>
          </a:p>
        </p:txBody>
      </p:sp>
    </p:spTree>
    <p:extLst>
      <p:ext uri="{BB962C8B-B14F-4D97-AF65-F5344CB8AC3E}">
        <p14:creationId xmlns:p14="http://schemas.microsoft.com/office/powerpoint/2010/main" val="412100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6A6726-D5E3-114A-B906-797CC686BDBA}"/>
              </a:ext>
            </a:extLst>
          </p:cNvPr>
          <p:cNvSpPr>
            <a:spLocks noGrp="1" noChangeArrowheads="1"/>
          </p:cNvSpPr>
          <p:nvPr>
            <p:ph type="dt" sz="half" idx="10"/>
          </p:nvPr>
        </p:nvSpPr>
        <p:spPr>
          <a:xfrm>
            <a:off x="696913" y="332601"/>
            <a:ext cx="878446" cy="276999"/>
          </a:xfrm>
          <a:prstGeom prst="rect">
            <a:avLst/>
          </a:prstGeom>
        </p:spPr>
        <p:txBody>
          <a:bodyPr/>
          <a:lstStyle>
            <a:lvl1pPr>
              <a:spcBef>
                <a:spcPct val="0"/>
              </a:spcBef>
              <a:buFontTx/>
              <a:buNone/>
              <a:defRPr dirty="0" smtClean="0"/>
            </a:lvl1pPr>
          </a:lstStyle>
          <a:p>
            <a:pPr>
              <a:defRPr/>
            </a:pPr>
            <a:r>
              <a:rPr lang="en-US" altLang="en-US" dirty="0"/>
              <a:t>Sep 2018</a:t>
            </a:r>
          </a:p>
        </p:txBody>
      </p:sp>
      <p:sp>
        <p:nvSpPr>
          <p:cNvPr id="6" name="Footer Placeholder 5">
            <a:extLst>
              <a:ext uri="{FF2B5EF4-FFF2-40B4-BE49-F238E27FC236}">
                <a16:creationId xmlns:a16="http://schemas.microsoft.com/office/drawing/2014/main" id="{1D76B7FD-6E00-894B-B780-804C62D87B3A}"/>
              </a:ext>
            </a:extLst>
          </p:cNvPr>
          <p:cNvSpPr>
            <a:spLocks noGrp="1" noChangeArrowheads="1"/>
          </p:cNvSpPr>
          <p:nvPr>
            <p:ph type="ftr" sz="quarter" idx="11"/>
          </p:nvPr>
        </p:nvSpPr>
        <p:spPr/>
        <p:txBody>
          <a:bodyPr/>
          <a:lstStyle>
            <a:lvl1pPr>
              <a:defRPr/>
            </a:lvl1pPr>
          </a:lstStyle>
          <a:p>
            <a:pPr>
              <a:defRPr/>
            </a:pPr>
            <a:r>
              <a:rPr lang="en-US"/>
              <a:t>Kate Meng(Tencent)</a:t>
            </a:r>
          </a:p>
        </p:txBody>
      </p:sp>
      <p:sp>
        <p:nvSpPr>
          <p:cNvPr id="7" name="Slide Number Placeholder 6">
            <a:extLst>
              <a:ext uri="{FF2B5EF4-FFF2-40B4-BE49-F238E27FC236}">
                <a16:creationId xmlns:a16="http://schemas.microsoft.com/office/drawing/2014/main" id="{09A5F161-7155-5949-B4A1-DD0408B90A79}"/>
              </a:ext>
            </a:extLst>
          </p:cNvPr>
          <p:cNvSpPr>
            <a:spLocks noGrp="1" noChangeArrowheads="1"/>
          </p:cNvSpPr>
          <p:nvPr>
            <p:ph type="sldNum" sz="quarter" idx="12"/>
          </p:nvPr>
        </p:nvSpPr>
        <p:spPr/>
        <p:txBody>
          <a:bodyPr/>
          <a:lstStyle>
            <a:lvl1pPr>
              <a:defRPr/>
            </a:lvl1pPr>
          </a:lstStyle>
          <a:p>
            <a:pPr>
              <a:defRPr/>
            </a:pPr>
            <a:r>
              <a:rPr lang="en-US" altLang="en-US"/>
              <a:t>Slide </a:t>
            </a:r>
            <a:fld id="{6E330415-0244-5648-936E-424FBD1AF72D}" type="slidenum">
              <a:rPr lang="en-US" altLang="en-US"/>
              <a:pPr>
                <a:defRPr/>
              </a:pPr>
              <a:t>‹#›</a:t>
            </a:fld>
            <a:endParaRPr lang="en-US" altLang="en-US"/>
          </a:p>
        </p:txBody>
      </p:sp>
    </p:spTree>
    <p:extLst>
      <p:ext uri="{BB962C8B-B14F-4D97-AF65-F5344CB8AC3E}">
        <p14:creationId xmlns:p14="http://schemas.microsoft.com/office/powerpoint/2010/main" val="3857800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38D5145-DD90-ED4D-B36E-6A2E4060A5DF}"/>
              </a:ext>
            </a:extLst>
          </p:cNvPr>
          <p:cNvSpPr>
            <a:spLocks noGrp="1" noChangeArrowheads="1"/>
          </p:cNvSpPr>
          <p:nvPr>
            <p:ph type="dt" sz="half" idx="10"/>
          </p:nvPr>
        </p:nvSpPr>
        <p:spPr>
          <a:xfrm>
            <a:off x="696913" y="332601"/>
            <a:ext cx="878446" cy="276999"/>
          </a:xfrm>
          <a:prstGeom prst="rect">
            <a:avLst/>
          </a:prstGeom>
        </p:spPr>
        <p:txBody>
          <a:bodyPr/>
          <a:lstStyle>
            <a:lvl1pPr>
              <a:spcBef>
                <a:spcPct val="0"/>
              </a:spcBef>
              <a:buFontTx/>
              <a:buNone/>
              <a:defRPr dirty="0" smtClean="0"/>
            </a:lvl1pPr>
          </a:lstStyle>
          <a:p>
            <a:pPr>
              <a:defRPr/>
            </a:pPr>
            <a:r>
              <a:rPr lang="en-US" altLang="en-US" dirty="0"/>
              <a:t>Sep 2018</a:t>
            </a:r>
          </a:p>
        </p:txBody>
      </p:sp>
      <p:sp>
        <p:nvSpPr>
          <p:cNvPr id="8" name="Rectangle 5">
            <a:extLst>
              <a:ext uri="{FF2B5EF4-FFF2-40B4-BE49-F238E27FC236}">
                <a16:creationId xmlns:a16="http://schemas.microsoft.com/office/drawing/2014/main" id="{D84D552B-6500-4746-9830-518AAB52CFF5}"/>
              </a:ext>
            </a:extLst>
          </p:cNvPr>
          <p:cNvSpPr>
            <a:spLocks noGrp="1" noChangeArrowheads="1"/>
          </p:cNvSpPr>
          <p:nvPr>
            <p:ph type="ftr" sz="quarter" idx="11"/>
          </p:nvPr>
        </p:nvSpPr>
        <p:spPr/>
        <p:txBody>
          <a:bodyPr/>
          <a:lstStyle>
            <a:lvl1pPr>
              <a:defRPr/>
            </a:lvl1pPr>
          </a:lstStyle>
          <a:p>
            <a:pPr>
              <a:defRPr/>
            </a:pPr>
            <a:r>
              <a:rPr lang="en-US"/>
              <a:t>Kate Meng(Tencent)</a:t>
            </a:r>
          </a:p>
        </p:txBody>
      </p:sp>
      <p:sp>
        <p:nvSpPr>
          <p:cNvPr id="9" name="Rectangle 6">
            <a:extLst>
              <a:ext uri="{FF2B5EF4-FFF2-40B4-BE49-F238E27FC236}">
                <a16:creationId xmlns:a16="http://schemas.microsoft.com/office/drawing/2014/main" id="{CE03FACA-8A47-E347-9F30-D96637E409D6}"/>
              </a:ext>
            </a:extLst>
          </p:cNvPr>
          <p:cNvSpPr>
            <a:spLocks noGrp="1" noChangeArrowheads="1"/>
          </p:cNvSpPr>
          <p:nvPr>
            <p:ph type="sldNum" sz="quarter" idx="12"/>
          </p:nvPr>
        </p:nvSpPr>
        <p:spPr/>
        <p:txBody>
          <a:bodyPr/>
          <a:lstStyle>
            <a:lvl1pPr>
              <a:defRPr/>
            </a:lvl1pPr>
          </a:lstStyle>
          <a:p>
            <a:pPr>
              <a:defRPr/>
            </a:pPr>
            <a:r>
              <a:rPr lang="en-US" altLang="en-US"/>
              <a:t>Slide </a:t>
            </a:r>
            <a:fld id="{DBFD5F5F-3601-8C4A-A1C8-10ADC7ED7155}" type="slidenum">
              <a:rPr lang="en-US" altLang="en-US"/>
              <a:pPr>
                <a:defRPr/>
              </a:pPr>
              <a:t>‹#›</a:t>
            </a:fld>
            <a:endParaRPr lang="en-US" altLang="en-US"/>
          </a:p>
        </p:txBody>
      </p:sp>
    </p:spTree>
    <p:extLst>
      <p:ext uri="{BB962C8B-B14F-4D97-AF65-F5344CB8AC3E}">
        <p14:creationId xmlns:p14="http://schemas.microsoft.com/office/powerpoint/2010/main" val="3513161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9470335-72A2-024B-A2FD-5A5DC6167A7E}"/>
              </a:ext>
            </a:extLst>
          </p:cNvPr>
          <p:cNvSpPr>
            <a:spLocks noGrp="1" noChangeArrowheads="1"/>
          </p:cNvSpPr>
          <p:nvPr>
            <p:ph type="dt" sz="half" idx="10"/>
          </p:nvPr>
        </p:nvSpPr>
        <p:spPr>
          <a:xfrm>
            <a:off x="696913" y="332601"/>
            <a:ext cx="878446" cy="276999"/>
          </a:xfrm>
          <a:prstGeom prst="rect">
            <a:avLst/>
          </a:prstGeom>
        </p:spPr>
        <p:txBody>
          <a:bodyPr/>
          <a:lstStyle>
            <a:lvl1pPr>
              <a:spcBef>
                <a:spcPct val="0"/>
              </a:spcBef>
              <a:buFontTx/>
              <a:buNone/>
              <a:defRPr dirty="0" smtClean="0"/>
            </a:lvl1pPr>
          </a:lstStyle>
          <a:p>
            <a:pPr>
              <a:defRPr/>
            </a:pPr>
            <a:r>
              <a:rPr lang="en-US" altLang="en-US" dirty="0"/>
              <a:t>Sep 2018</a:t>
            </a:r>
          </a:p>
        </p:txBody>
      </p:sp>
      <p:sp>
        <p:nvSpPr>
          <p:cNvPr id="4" name="Rectangle 5">
            <a:extLst>
              <a:ext uri="{FF2B5EF4-FFF2-40B4-BE49-F238E27FC236}">
                <a16:creationId xmlns:a16="http://schemas.microsoft.com/office/drawing/2014/main" id="{DD8A342E-FA2F-5D49-9371-4A2D6254E736}"/>
              </a:ext>
            </a:extLst>
          </p:cNvPr>
          <p:cNvSpPr>
            <a:spLocks noGrp="1" noChangeArrowheads="1"/>
          </p:cNvSpPr>
          <p:nvPr>
            <p:ph type="ftr" sz="quarter" idx="11"/>
          </p:nvPr>
        </p:nvSpPr>
        <p:spPr/>
        <p:txBody>
          <a:bodyPr/>
          <a:lstStyle>
            <a:lvl1pPr>
              <a:defRPr/>
            </a:lvl1pPr>
          </a:lstStyle>
          <a:p>
            <a:pPr>
              <a:defRPr/>
            </a:pPr>
            <a:r>
              <a:rPr lang="en-US"/>
              <a:t>Kate Meng(Tencent)</a:t>
            </a:r>
          </a:p>
        </p:txBody>
      </p:sp>
      <p:sp>
        <p:nvSpPr>
          <p:cNvPr id="5" name="Rectangle 6">
            <a:extLst>
              <a:ext uri="{FF2B5EF4-FFF2-40B4-BE49-F238E27FC236}">
                <a16:creationId xmlns:a16="http://schemas.microsoft.com/office/drawing/2014/main" id="{D56A903C-D392-064F-AEDF-1859C9C0F7B4}"/>
              </a:ext>
            </a:extLst>
          </p:cNvPr>
          <p:cNvSpPr>
            <a:spLocks noGrp="1" noChangeArrowheads="1"/>
          </p:cNvSpPr>
          <p:nvPr>
            <p:ph type="sldNum" sz="quarter" idx="12"/>
          </p:nvPr>
        </p:nvSpPr>
        <p:spPr/>
        <p:txBody>
          <a:bodyPr/>
          <a:lstStyle>
            <a:lvl1pPr>
              <a:defRPr/>
            </a:lvl1pPr>
          </a:lstStyle>
          <a:p>
            <a:pPr>
              <a:defRPr/>
            </a:pPr>
            <a:r>
              <a:rPr lang="en-US" altLang="en-US"/>
              <a:t>Slide </a:t>
            </a:r>
            <a:fld id="{A4B26B4A-6B1D-C946-8ED6-6CE96D05C05E}" type="slidenum">
              <a:rPr lang="en-US" altLang="en-US"/>
              <a:pPr>
                <a:defRPr/>
              </a:pPr>
              <a:t>‹#›</a:t>
            </a:fld>
            <a:endParaRPr lang="en-US" altLang="en-US"/>
          </a:p>
        </p:txBody>
      </p:sp>
    </p:spTree>
    <p:extLst>
      <p:ext uri="{BB962C8B-B14F-4D97-AF65-F5344CB8AC3E}">
        <p14:creationId xmlns:p14="http://schemas.microsoft.com/office/powerpoint/2010/main" val="28969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E7191AE6-D730-A045-A437-3545B3D5D37D}"/>
              </a:ext>
            </a:extLst>
          </p:cNvPr>
          <p:cNvSpPr>
            <a:spLocks noGrp="1" noChangeArrowheads="1"/>
          </p:cNvSpPr>
          <p:nvPr>
            <p:ph type="dt" sz="half" idx="10"/>
          </p:nvPr>
        </p:nvSpPr>
        <p:spPr>
          <a:xfrm>
            <a:off x="696913" y="332601"/>
            <a:ext cx="878446" cy="276999"/>
          </a:xfrm>
          <a:prstGeom prst="rect">
            <a:avLst/>
          </a:prstGeom>
        </p:spPr>
        <p:txBody>
          <a:bodyPr/>
          <a:lstStyle>
            <a:lvl1pPr>
              <a:spcBef>
                <a:spcPct val="0"/>
              </a:spcBef>
              <a:buFontTx/>
              <a:buNone/>
              <a:defRPr dirty="0" smtClean="0"/>
            </a:lvl1pPr>
          </a:lstStyle>
          <a:p>
            <a:pPr>
              <a:defRPr/>
            </a:pPr>
            <a:r>
              <a:rPr lang="en-US" altLang="en-US" dirty="0"/>
              <a:t>Sep 2018</a:t>
            </a:r>
          </a:p>
        </p:txBody>
      </p:sp>
      <p:sp>
        <p:nvSpPr>
          <p:cNvPr id="6" name="Footer Placeholder 5">
            <a:extLst>
              <a:ext uri="{FF2B5EF4-FFF2-40B4-BE49-F238E27FC236}">
                <a16:creationId xmlns:a16="http://schemas.microsoft.com/office/drawing/2014/main" id="{6C2E16F4-1240-264E-BA03-503739195ACC}"/>
              </a:ext>
            </a:extLst>
          </p:cNvPr>
          <p:cNvSpPr>
            <a:spLocks noGrp="1" noChangeArrowheads="1"/>
          </p:cNvSpPr>
          <p:nvPr>
            <p:ph type="ftr" sz="quarter" idx="11"/>
          </p:nvPr>
        </p:nvSpPr>
        <p:spPr/>
        <p:txBody>
          <a:bodyPr/>
          <a:lstStyle>
            <a:lvl1pPr>
              <a:defRPr/>
            </a:lvl1pPr>
          </a:lstStyle>
          <a:p>
            <a:pPr>
              <a:defRPr/>
            </a:pPr>
            <a:r>
              <a:rPr lang="en-US"/>
              <a:t>Kate Meng(Tencent)</a:t>
            </a:r>
          </a:p>
        </p:txBody>
      </p:sp>
      <p:sp>
        <p:nvSpPr>
          <p:cNvPr id="7" name="Slide Number Placeholder 6">
            <a:extLst>
              <a:ext uri="{FF2B5EF4-FFF2-40B4-BE49-F238E27FC236}">
                <a16:creationId xmlns:a16="http://schemas.microsoft.com/office/drawing/2014/main" id="{BC484D1D-8185-8B40-91B7-5AAD9CDFCA02}"/>
              </a:ext>
            </a:extLst>
          </p:cNvPr>
          <p:cNvSpPr>
            <a:spLocks noGrp="1" noChangeArrowheads="1"/>
          </p:cNvSpPr>
          <p:nvPr>
            <p:ph type="sldNum" sz="quarter" idx="12"/>
          </p:nvPr>
        </p:nvSpPr>
        <p:spPr/>
        <p:txBody>
          <a:bodyPr/>
          <a:lstStyle>
            <a:lvl1pPr>
              <a:defRPr/>
            </a:lvl1pPr>
          </a:lstStyle>
          <a:p>
            <a:pPr>
              <a:defRPr/>
            </a:pPr>
            <a:r>
              <a:rPr lang="en-US" altLang="en-US"/>
              <a:t>Slide </a:t>
            </a:r>
            <a:fld id="{0F9DB85C-D7B2-A444-A5C1-E08F63B85F11}" type="slidenum">
              <a:rPr lang="en-US" altLang="en-US"/>
              <a:pPr>
                <a:defRPr/>
              </a:pPr>
              <a:t>‹#›</a:t>
            </a:fld>
            <a:endParaRPr lang="en-US" altLang="en-US"/>
          </a:p>
        </p:txBody>
      </p:sp>
    </p:spTree>
    <p:extLst>
      <p:ext uri="{BB962C8B-B14F-4D97-AF65-F5344CB8AC3E}">
        <p14:creationId xmlns:p14="http://schemas.microsoft.com/office/powerpoint/2010/main" val="2153269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F531A100-CF26-6D46-9E35-A26515DAB924}"/>
              </a:ext>
            </a:extLst>
          </p:cNvPr>
          <p:cNvSpPr>
            <a:spLocks noGrp="1" noChangeArrowheads="1"/>
          </p:cNvSpPr>
          <p:nvPr>
            <p:ph type="dt" sz="half" idx="10"/>
          </p:nvPr>
        </p:nvSpPr>
        <p:spPr>
          <a:xfrm>
            <a:off x="696913" y="332601"/>
            <a:ext cx="878446" cy="276999"/>
          </a:xfrm>
          <a:prstGeom prst="rect">
            <a:avLst/>
          </a:prstGeom>
        </p:spPr>
        <p:txBody>
          <a:bodyPr/>
          <a:lstStyle>
            <a:lvl1pPr>
              <a:spcBef>
                <a:spcPct val="0"/>
              </a:spcBef>
              <a:buFontTx/>
              <a:buNone/>
              <a:defRPr dirty="0" smtClean="0"/>
            </a:lvl1pPr>
          </a:lstStyle>
          <a:p>
            <a:pPr>
              <a:defRPr/>
            </a:pPr>
            <a:r>
              <a:rPr lang="en-US" altLang="en-US" dirty="0"/>
              <a:t>Sep 2018</a:t>
            </a:r>
          </a:p>
        </p:txBody>
      </p:sp>
      <p:sp>
        <p:nvSpPr>
          <p:cNvPr id="6" name="Footer Placeholder 5">
            <a:extLst>
              <a:ext uri="{FF2B5EF4-FFF2-40B4-BE49-F238E27FC236}">
                <a16:creationId xmlns:a16="http://schemas.microsoft.com/office/drawing/2014/main" id="{281D8DDF-CCD1-0844-8F79-39FCDA310CDC}"/>
              </a:ext>
            </a:extLst>
          </p:cNvPr>
          <p:cNvSpPr>
            <a:spLocks noGrp="1" noChangeArrowheads="1"/>
          </p:cNvSpPr>
          <p:nvPr>
            <p:ph type="ftr" sz="quarter" idx="11"/>
          </p:nvPr>
        </p:nvSpPr>
        <p:spPr/>
        <p:txBody>
          <a:bodyPr/>
          <a:lstStyle>
            <a:lvl1pPr>
              <a:defRPr/>
            </a:lvl1pPr>
          </a:lstStyle>
          <a:p>
            <a:pPr>
              <a:defRPr/>
            </a:pPr>
            <a:r>
              <a:rPr lang="en-US"/>
              <a:t>Kate Meng(Tencent)</a:t>
            </a:r>
          </a:p>
        </p:txBody>
      </p:sp>
      <p:sp>
        <p:nvSpPr>
          <p:cNvPr id="7" name="Slide Number Placeholder 6">
            <a:extLst>
              <a:ext uri="{FF2B5EF4-FFF2-40B4-BE49-F238E27FC236}">
                <a16:creationId xmlns:a16="http://schemas.microsoft.com/office/drawing/2014/main" id="{6F6AAB17-B378-254B-BEBA-12A38F67ACC1}"/>
              </a:ext>
            </a:extLst>
          </p:cNvPr>
          <p:cNvSpPr>
            <a:spLocks noGrp="1" noChangeArrowheads="1"/>
          </p:cNvSpPr>
          <p:nvPr>
            <p:ph type="sldNum" sz="quarter" idx="12"/>
          </p:nvPr>
        </p:nvSpPr>
        <p:spPr/>
        <p:txBody>
          <a:bodyPr/>
          <a:lstStyle>
            <a:lvl1pPr>
              <a:defRPr/>
            </a:lvl1pPr>
          </a:lstStyle>
          <a:p>
            <a:pPr>
              <a:defRPr/>
            </a:pPr>
            <a:r>
              <a:rPr lang="en-US" altLang="en-US"/>
              <a:t>Slide </a:t>
            </a:r>
            <a:fld id="{DF40EF3F-8516-E346-8213-BBC223B4EE87}" type="slidenum">
              <a:rPr lang="en-US" altLang="en-US"/>
              <a:pPr>
                <a:defRPr/>
              </a:pPr>
              <a:t>‹#›</a:t>
            </a:fld>
            <a:endParaRPr lang="en-US" altLang="en-US"/>
          </a:p>
        </p:txBody>
      </p:sp>
    </p:spTree>
    <p:extLst>
      <p:ext uri="{BB962C8B-B14F-4D97-AF65-F5344CB8AC3E}">
        <p14:creationId xmlns:p14="http://schemas.microsoft.com/office/powerpoint/2010/main" val="265244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0DE5184-F732-DF4F-8DC7-019AC014AA67}"/>
              </a:ext>
            </a:extLst>
          </p:cNvPr>
          <p:cNvSpPr>
            <a:spLocks noGrp="1" noChangeArrowheads="1"/>
          </p:cNvSpPr>
          <p:nvPr>
            <p:ph type="dt" sz="half" idx="10"/>
          </p:nvPr>
        </p:nvSpPr>
        <p:spPr>
          <a:xfrm>
            <a:off x="696913" y="332601"/>
            <a:ext cx="878446" cy="276999"/>
          </a:xfrm>
          <a:prstGeom prst="rect">
            <a:avLst/>
          </a:prstGeom>
        </p:spPr>
        <p:txBody>
          <a:bodyPr/>
          <a:lstStyle>
            <a:lvl1pPr>
              <a:spcBef>
                <a:spcPct val="0"/>
              </a:spcBef>
              <a:buFontTx/>
              <a:buNone/>
              <a:defRPr dirty="0" smtClean="0"/>
            </a:lvl1pPr>
          </a:lstStyle>
          <a:p>
            <a:pPr>
              <a:defRPr/>
            </a:pPr>
            <a:r>
              <a:rPr lang="en-US" altLang="en-US"/>
              <a:t>August 2018</a:t>
            </a:r>
          </a:p>
        </p:txBody>
      </p:sp>
      <p:sp>
        <p:nvSpPr>
          <p:cNvPr id="5" name="Rectangle 5">
            <a:extLst>
              <a:ext uri="{FF2B5EF4-FFF2-40B4-BE49-F238E27FC236}">
                <a16:creationId xmlns:a16="http://schemas.microsoft.com/office/drawing/2014/main" id="{E40CC603-7024-644F-A75A-2CB5316B4AED}"/>
              </a:ext>
            </a:extLst>
          </p:cNvPr>
          <p:cNvSpPr>
            <a:spLocks noGrp="1" noChangeArrowheads="1"/>
          </p:cNvSpPr>
          <p:nvPr>
            <p:ph type="ftr" sz="quarter" idx="11"/>
          </p:nvPr>
        </p:nvSpPr>
        <p:spPr/>
        <p:txBody>
          <a:bodyPr/>
          <a:lstStyle>
            <a:lvl1pPr>
              <a:defRPr/>
            </a:lvl1pPr>
          </a:lstStyle>
          <a:p>
            <a:pPr>
              <a:defRPr/>
            </a:pPr>
            <a:r>
              <a:rPr lang="en-US"/>
              <a:t>Kate Meng(Tencent)</a:t>
            </a:r>
          </a:p>
        </p:txBody>
      </p:sp>
      <p:sp>
        <p:nvSpPr>
          <p:cNvPr id="6" name="Rectangle 6">
            <a:extLst>
              <a:ext uri="{FF2B5EF4-FFF2-40B4-BE49-F238E27FC236}">
                <a16:creationId xmlns:a16="http://schemas.microsoft.com/office/drawing/2014/main" id="{9ADE6D26-DC5B-A848-8552-3150D3B89C6F}"/>
              </a:ext>
            </a:extLst>
          </p:cNvPr>
          <p:cNvSpPr>
            <a:spLocks noGrp="1" noChangeArrowheads="1"/>
          </p:cNvSpPr>
          <p:nvPr>
            <p:ph type="sldNum" sz="quarter" idx="12"/>
          </p:nvPr>
        </p:nvSpPr>
        <p:spPr/>
        <p:txBody>
          <a:bodyPr/>
          <a:lstStyle>
            <a:lvl1pPr>
              <a:defRPr/>
            </a:lvl1pPr>
          </a:lstStyle>
          <a:p>
            <a:pPr>
              <a:defRPr/>
            </a:pPr>
            <a:r>
              <a:rPr lang="en-US" altLang="en-US"/>
              <a:t>Slide </a:t>
            </a:r>
            <a:fld id="{1DF7DEE6-02E0-B240-9395-23495459373E}" type="slidenum">
              <a:rPr lang="en-US" altLang="en-US"/>
              <a:pPr>
                <a:defRPr/>
              </a:pPr>
              <a:t>‹#›</a:t>
            </a:fld>
            <a:endParaRPr lang="en-US" altLang="en-US"/>
          </a:p>
        </p:txBody>
      </p:sp>
    </p:spTree>
    <p:extLst>
      <p:ext uri="{BB962C8B-B14F-4D97-AF65-F5344CB8AC3E}">
        <p14:creationId xmlns:p14="http://schemas.microsoft.com/office/powerpoint/2010/main" val="3729339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38F1700-799A-5149-96A9-F312106F6EDD}"/>
              </a:ext>
            </a:extLst>
          </p:cNvPr>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91BA7184-A66A-8648-BA31-982820ED351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FDAB8C0C-F147-C244-99AD-92675667142B}"/>
              </a:ext>
            </a:extLst>
          </p:cNvPr>
          <p:cNvSpPr>
            <a:spLocks noGrp="1" noChangeArrowheads="1"/>
          </p:cNvSpPr>
          <p:nvPr>
            <p:ph type="ftr" sz="quarter" idx="3"/>
          </p:nvPr>
        </p:nvSpPr>
        <p:spPr bwMode="auto">
          <a:xfrm>
            <a:off x="5791200" y="6475413"/>
            <a:ext cx="2752725"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latin typeface="Times New Roman" pitchFamily="18" charset="0"/>
                <a:ea typeface="+mn-ea"/>
                <a:cs typeface="+mn-cs"/>
              </a:defRPr>
            </a:lvl1pPr>
          </a:lstStyle>
          <a:p>
            <a:pPr>
              <a:defRPr/>
            </a:pPr>
            <a:r>
              <a:rPr lang="en-US" dirty="0"/>
              <a:t>Kate Meng(Tencent)</a:t>
            </a:r>
          </a:p>
        </p:txBody>
      </p:sp>
      <p:sp>
        <p:nvSpPr>
          <p:cNvPr id="1030" name="Rectangle 6">
            <a:extLst>
              <a:ext uri="{FF2B5EF4-FFF2-40B4-BE49-F238E27FC236}">
                <a16:creationId xmlns:a16="http://schemas.microsoft.com/office/drawing/2014/main" id="{DD6FB379-A70D-0749-B154-C1CA8AC5375A}"/>
              </a:ext>
            </a:extLst>
          </p:cNvPr>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a:defRPr/>
            </a:pPr>
            <a:r>
              <a:rPr lang="en-US" altLang="en-US"/>
              <a:t>Slide </a:t>
            </a:r>
            <a:fld id="{FEF49079-DC07-424F-A1A0-BF88858B2732}" type="slidenum">
              <a:rPr lang="en-US" altLang="en-US"/>
              <a:pPr>
                <a:defRPr/>
              </a:pPr>
              <a:t>‹#›</a:t>
            </a:fld>
            <a:endParaRPr lang="en-US" altLang="en-US"/>
          </a:p>
        </p:txBody>
      </p:sp>
      <p:sp>
        <p:nvSpPr>
          <p:cNvPr id="1031" name="Rectangle 7">
            <a:extLst>
              <a:ext uri="{FF2B5EF4-FFF2-40B4-BE49-F238E27FC236}">
                <a16:creationId xmlns:a16="http://schemas.microsoft.com/office/drawing/2014/main" id="{F807DE77-9B4B-5949-87DB-879028C5301E}"/>
              </a:ext>
            </a:extLst>
          </p:cNvPr>
          <p:cNvSpPr>
            <a:spLocks noChangeArrowheads="1"/>
          </p:cNvSpPr>
          <p:nvPr/>
        </p:nvSpPr>
        <p:spPr bwMode="auto">
          <a:xfrm>
            <a:off x="5105335" y="304026"/>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802.11-18/1</a:t>
            </a:r>
            <a:r>
              <a:rPr lang="en-US" altLang="zh-CN" sz="1800" b="1" dirty="0"/>
              <a:t>543</a:t>
            </a:r>
            <a:r>
              <a:rPr lang="en-US" altLang="en-US" sz="1800" b="1" dirty="0"/>
              <a:t>r1</a:t>
            </a:r>
          </a:p>
        </p:txBody>
      </p:sp>
      <p:sp>
        <p:nvSpPr>
          <p:cNvPr id="1032" name="Line 8">
            <a:extLst>
              <a:ext uri="{FF2B5EF4-FFF2-40B4-BE49-F238E27FC236}">
                <a16:creationId xmlns:a16="http://schemas.microsoft.com/office/drawing/2014/main" id="{F3B2EEF1-9A5A-FF41-B130-D4765D289553}"/>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a:extLst>
              <a:ext uri="{FF2B5EF4-FFF2-40B4-BE49-F238E27FC236}">
                <a16:creationId xmlns:a16="http://schemas.microsoft.com/office/drawing/2014/main" id="{8F404E91-43F3-624B-BC6B-3B92C860EC2D}"/>
              </a:ext>
            </a:extLst>
          </p:cNvPr>
          <p:cNvSpPr>
            <a:spLocks noChangeArrowheads="1"/>
          </p:cNvSpPr>
          <p:nvPr/>
        </p:nvSpPr>
        <p:spPr bwMode="auto">
          <a:xfrm>
            <a:off x="685800" y="6475413"/>
            <a:ext cx="7886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dirty="0"/>
              <a:t>Contribution</a:t>
            </a:r>
          </a:p>
        </p:txBody>
      </p:sp>
      <p:sp>
        <p:nvSpPr>
          <p:cNvPr id="1034" name="Line 10">
            <a:extLst>
              <a:ext uri="{FF2B5EF4-FFF2-40B4-BE49-F238E27FC236}">
                <a16:creationId xmlns:a16="http://schemas.microsoft.com/office/drawing/2014/main" id="{988E7857-4468-3C46-A3DE-05C24436B8A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 name="文本框 1">
            <a:extLst>
              <a:ext uri="{FF2B5EF4-FFF2-40B4-BE49-F238E27FC236}">
                <a16:creationId xmlns:a16="http://schemas.microsoft.com/office/drawing/2014/main" id="{9D9D9AEF-D81F-4639-AF0D-0936FBCB9037}"/>
              </a:ext>
            </a:extLst>
          </p:cNvPr>
          <p:cNvSpPr txBox="1"/>
          <p:nvPr userDrawn="1"/>
        </p:nvSpPr>
        <p:spPr>
          <a:xfrm>
            <a:off x="685800" y="280601"/>
            <a:ext cx="114989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1" dirty="0"/>
              <a:t>Sep 2018</a:t>
            </a:r>
          </a:p>
        </p:txBody>
      </p:sp>
    </p:spTree>
  </p:cSld>
  <p:clrMap bg1="lt1" tx1="dk1" bg2="lt2" tx2="dk2" accent1="accent1" accent2="accent2" accent3="accent3" accent4="accent4" accent5="accent5" accent6="accent6" hlink="hlink" folHlink="folHlink"/>
  <p:sldLayoutIdLst>
    <p:sldLayoutId id="2147493926" r:id="rId1"/>
    <p:sldLayoutId id="2147493927" r:id="rId2"/>
    <p:sldLayoutId id="2147493928" r:id="rId3"/>
    <p:sldLayoutId id="2147493929" r:id="rId4"/>
    <p:sldLayoutId id="2147493930" r:id="rId5"/>
    <p:sldLayoutId id="2147493931" r:id="rId6"/>
    <p:sldLayoutId id="2147493933" r:id="rId7"/>
    <p:sldLayoutId id="2147493934" r:id="rId8"/>
    <p:sldLayoutId id="2147493935" r:id="rId9"/>
    <p:sldLayoutId id="2147493936" r:id="rId10"/>
  </p:sldLayoutIdLst>
  <p:hf hdr="0"/>
  <p:txStyles>
    <p:titleStyle>
      <a:lvl1pPr algn="ctr" rtl="0" eaLnBrk="1" fontAlgn="base" hangingPunct="1">
        <a:spcBef>
          <a:spcPct val="0"/>
        </a:spcBef>
        <a:spcAft>
          <a:spcPct val="0"/>
        </a:spcAft>
        <a:defRPr sz="3200" b="1">
          <a:solidFill>
            <a:schemeClr val="tx2"/>
          </a:solidFill>
          <a:latin typeface="+mj-lt"/>
          <a:ea typeface="MS PGothic" pitchFamily="34" charset="-128"/>
          <a:cs typeface="MS PGothic" charset="0"/>
        </a:defRPr>
      </a:lvl1pPr>
      <a:lvl2pPr algn="ctr" rtl="0" eaLnBrk="1" fontAlgn="base" hangingPunct="1">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1" fontAlgn="base" hangingPunct="1">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1" fontAlgn="base" hangingPunct="1">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1" fontAlgn="base" hangingPunct="1">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1" fontAlgn="base" hangingPunct="1">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1" fontAlgn="base" hangingPunct="1">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1" fontAlgn="base" hangingPunct="1">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tandards.ieee.org/develop/policies/bylaws/sb_bylaws.pdfsection%205.2.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ieee802.org/devdocs.shtml" TargetMode="External"/><Relationship Id="rId4" Type="http://schemas.openxmlformats.org/officeDocument/2006/relationships/hyperlink" Target="https://standards.ieee.org/develop/policies/bylaws/sb_bylaw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a:extLst>
              <a:ext uri="{FF2B5EF4-FFF2-40B4-BE49-F238E27FC236}">
                <a16:creationId xmlns:a16="http://schemas.microsoft.com/office/drawing/2014/main" id="{FE87B722-C7A5-8549-8B4A-A9C7D987A149}"/>
              </a:ext>
            </a:extLst>
          </p:cNvPr>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Kate Meng(Tencent)</a:t>
            </a:r>
          </a:p>
        </p:txBody>
      </p:sp>
      <p:sp>
        <p:nvSpPr>
          <p:cNvPr id="15364" name="Slide Number Placeholder 5">
            <a:extLst>
              <a:ext uri="{FF2B5EF4-FFF2-40B4-BE49-F238E27FC236}">
                <a16:creationId xmlns:a16="http://schemas.microsoft.com/office/drawing/2014/main" id="{1B97C06A-38E1-114E-8F1C-E3CD6A0126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BD6309B2-851B-5D47-B890-7117BCB5664D}" type="slidenum">
              <a:rPr lang="en-US" altLang="en-US" sz="1200" b="0" smtClean="0"/>
              <a:pPr>
                <a:spcBef>
                  <a:spcPct val="0"/>
                </a:spcBef>
                <a:buFontTx/>
                <a:buNone/>
              </a:pPr>
              <a:t>1</a:t>
            </a:fld>
            <a:endParaRPr lang="en-US" altLang="en-US" sz="1200" b="0"/>
          </a:p>
        </p:txBody>
      </p:sp>
      <p:sp>
        <p:nvSpPr>
          <p:cNvPr id="15365" name="Rectangle 2">
            <a:extLst>
              <a:ext uri="{FF2B5EF4-FFF2-40B4-BE49-F238E27FC236}">
                <a16:creationId xmlns:a16="http://schemas.microsoft.com/office/drawing/2014/main" id="{943591D9-799B-6A4C-9898-5294B5C2E595}"/>
              </a:ext>
            </a:extLst>
          </p:cNvPr>
          <p:cNvSpPr>
            <a:spLocks noGrp="1" noChangeArrowheads="1"/>
          </p:cNvSpPr>
          <p:nvPr>
            <p:ph type="title"/>
          </p:nvPr>
        </p:nvSpPr>
        <p:spPr>
          <a:xfrm>
            <a:off x="685800" y="609600"/>
            <a:ext cx="7772400" cy="1066800"/>
          </a:xfrm>
        </p:spPr>
        <p:txBody>
          <a:bodyPr/>
          <a:lstStyle/>
          <a:p>
            <a:r>
              <a:rPr lang="en-US" altLang="en-US" dirty="0"/>
              <a:t>RTA Optimization proposal</a:t>
            </a:r>
            <a:br>
              <a:rPr lang="en-US" altLang="zh-CN" dirty="0"/>
            </a:br>
            <a:r>
              <a:rPr lang="en-US" altLang="zh-CN" dirty="0"/>
              <a:t>Sep </a:t>
            </a:r>
            <a:r>
              <a:rPr lang="en-US" altLang="en-US" dirty="0"/>
              <a:t>Kona Meeting </a:t>
            </a:r>
          </a:p>
        </p:txBody>
      </p:sp>
      <p:sp>
        <p:nvSpPr>
          <p:cNvPr id="15366" name="Rectangle 6">
            <a:extLst>
              <a:ext uri="{FF2B5EF4-FFF2-40B4-BE49-F238E27FC236}">
                <a16:creationId xmlns:a16="http://schemas.microsoft.com/office/drawing/2014/main" id="{921E3B6E-CD38-9E4E-8047-654EC0F79A7A}"/>
              </a:ext>
            </a:extLst>
          </p:cNvPr>
          <p:cNvSpPr>
            <a:spLocks noGrp="1" noChangeArrowheads="1"/>
          </p:cNvSpPr>
          <p:nvPr>
            <p:ph type="body" idx="1"/>
          </p:nvPr>
        </p:nvSpPr>
        <p:spPr>
          <a:xfrm>
            <a:off x="685800" y="1676400"/>
            <a:ext cx="7772400" cy="381000"/>
          </a:xfrm>
        </p:spPr>
        <p:txBody>
          <a:bodyPr/>
          <a:lstStyle/>
          <a:p>
            <a:pPr algn="ctr">
              <a:buFontTx/>
              <a:buNone/>
            </a:pPr>
            <a:r>
              <a:rPr lang="en-US" altLang="en-US" sz="2000" dirty="0"/>
              <a:t>Date:</a:t>
            </a:r>
            <a:r>
              <a:rPr lang="en-US" altLang="en-US" sz="2000" b="0" dirty="0"/>
              <a:t> 2018-09-07</a:t>
            </a:r>
          </a:p>
        </p:txBody>
      </p:sp>
      <p:graphicFrame>
        <p:nvGraphicFramePr>
          <p:cNvPr id="15367" name="Object 11">
            <a:extLst>
              <a:ext uri="{FF2B5EF4-FFF2-40B4-BE49-F238E27FC236}">
                <a16:creationId xmlns:a16="http://schemas.microsoft.com/office/drawing/2014/main" id="{7C5F9FDD-A890-FA4E-82C5-BA106909B9AF}"/>
              </a:ext>
            </a:extLst>
          </p:cNvPr>
          <p:cNvGraphicFramePr>
            <a:graphicFrameLocks noChangeAspect="1"/>
          </p:cNvGraphicFramePr>
          <p:nvPr>
            <p:extLst>
              <p:ext uri="{D42A27DB-BD31-4B8C-83A1-F6EECF244321}">
                <p14:modId xmlns:p14="http://schemas.microsoft.com/office/powerpoint/2010/main" val="24952539"/>
              </p:ext>
            </p:extLst>
          </p:nvPr>
        </p:nvGraphicFramePr>
        <p:xfrm>
          <a:off x="544513" y="4027488"/>
          <a:ext cx="7793037" cy="1000125"/>
        </p:xfrm>
        <a:graphic>
          <a:graphicData uri="http://schemas.openxmlformats.org/presentationml/2006/ole">
            <mc:AlternateContent xmlns:mc="http://schemas.openxmlformats.org/markup-compatibility/2006">
              <mc:Choice xmlns:v="urn:schemas-microsoft-com:vml" Requires="v">
                <p:oleObj spid="_x0000_s15412" name="Document" r:id="rId4" imgW="8229600" imgH="1003300" progId="Word.Document.8">
                  <p:embed/>
                </p:oleObj>
              </mc:Choice>
              <mc:Fallback>
                <p:oleObj name="Document" r:id="rId4" imgW="8229600" imgH="1003300" progId="Word.Document.8">
                  <p:embed/>
                  <p:pic>
                    <p:nvPicPr>
                      <p:cNvPr id="0" name="Object 11"/>
                      <p:cNvPicPr>
                        <a:picLocks noChangeAspect="1" noChangeArrowheads="1"/>
                      </p:cNvPicPr>
                      <p:nvPr/>
                    </p:nvPicPr>
                    <p:blipFill>
                      <a:blip r:embed="rId5"/>
                      <a:srcRect/>
                      <a:stretch>
                        <a:fillRect/>
                      </a:stretch>
                    </p:blipFill>
                    <p:spPr bwMode="auto">
                      <a:xfrm>
                        <a:off x="544513" y="4027488"/>
                        <a:ext cx="7793037"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a:extLst>
              <a:ext uri="{FF2B5EF4-FFF2-40B4-BE49-F238E27FC236}">
                <a16:creationId xmlns:a16="http://schemas.microsoft.com/office/drawing/2014/main" id="{26A84B84-583D-EE43-A30F-B37CD69C52B5}"/>
              </a:ext>
            </a:extLst>
          </p:cNvPr>
          <p:cNvSpPr>
            <a:spLocks noChangeArrowheads="1"/>
          </p:cNvSpPr>
          <p:nvPr/>
        </p:nvSpPr>
        <p:spPr bwMode="auto">
          <a:xfrm>
            <a:off x="663732" y="2743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dirty="0"/>
              <a:t> Author:</a:t>
            </a:r>
            <a:endParaRPr lang="en-US" altLang="en-US" sz="20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AEF4-E5C1-534A-87B4-3D22785BE4B9}"/>
              </a:ext>
            </a:extLst>
          </p:cNvPr>
          <p:cNvSpPr>
            <a:spLocks noGrp="1"/>
          </p:cNvSpPr>
          <p:nvPr>
            <p:ph type="title"/>
          </p:nvPr>
        </p:nvSpPr>
        <p:spPr>
          <a:xfrm>
            <a:off x="607500" y="1192641"/>
            <a:ext cx="8276003" cy="727838"/>
          </a:xfrm>
        </p:spPr>
        <p:txBody>
          <a:bodyPr/>
          <a:lstStyle/>
          <a:p>
            <a:r>
              <a:rPr lang="en-US" dirty="0"/>
              <a:t>Optimization direction</a:t>
            </a:r>
          </a:p>
        </p:txBody>
      </p:sp>
      <p:sp>
        <p:nvSpPr>
          <p:cNvPr id="3" name="Content Placeholder 2">
            <a:extLst>
              <a:ext uri="{FF2B5EF4-FFF2-40B4-BE49-F238E27FC236}">
                <a16:creationId xmlns:a16="http://schemas.microsoft.com/office/drawing/2014/main" id="{18E59201-9753-FF48-BBC0-68C5D87E3B46}"/>
              </a:ext>
            </a:extLst>
          </p:cNvPr>
          <p:cNvSpPr>
            <a:spLocks noGrp="1"/>
          </p:cNvSpPr>
          <p:nvPr>
            <p:ph idx="1"/>
          </p:nvPr>
        </p:nvSpPr>
        <p:spPr>
          <a:xfrm>
            <a:off x="696912" y="2204865"/>
            <a:ext cx="7691511" cy="2959670"/>
          </a:xfrm>
        </p:spPr>
        <p:txBody>
          <a:bodyPr>
            <a:normAutofit/>
          </a:bodyPr>
          <a:lstStyle/>
          <a:p>
            <a:r>
              <a:rPr lang="en-US" dirty="0"/>
              <a:t>Concurrent dual link transmission</a:t>
            </a:r>
          </a:p>
          <a:p>
            <a:pPr lvl="1"/>
            <a:r>
              <a:rPr lang="en-US" dirty="0"/>
              <a:t>Most AP and STA support dual band</a:t>
            </a:r>
          </a:p>
          <a:p>
            <a:pPr lvl="1"/>
            <a:r>
              <a:rPr lang="en-US" dirty="0"/>
              <a:t>2.4GHz is congested</a:t>
            </a:r>
          </a:p>
          <a:p>
            <a:pPr lvl="1"/>
            <a:r>
              <a:rPr lang="en-US" dirty="0"/>
              <a:t>5GHz is fast but have coverage issue</a:t>
            </a:r>
          </a:p>
          <a:p>
            <a:pPr lvl="1"/>
            <a:r>
              <a:rPr lang="en-US" dirty="0"/>
              <a:t>Random spike appear at both 2.4GHz and 5GHz, but less likely concurrently</a:t>
            </a:r>
          </a:p>
          <a:p>
            <a:pPr lvl="1"/>
            <a:r>
              <a:rPr lang="en-US" dirty="0"/>
              <a:t>Dual link transmissions are recommended for stability</a:t>
            </a:r>
          </a:p>
        </p:txBody>
      </p:sp>
      <p:sp>
        <p:nvSpPr>
          <p:cNvPr id="5" name="Footer Placeholder 4">
            <a:extLst>
              <a:ext uri="{FF2B5EF4-FFF2-40B4-BE49-F238E27FC236}">
                <a16:creationId xmlns:a16="http://schemas.microsoft.com/office/drawing/2014/main" id="{AB1812FC-C614-684B-A72D-7E04434DF673}"/>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D256AE39-64A3-5343-A754-682E819B0C46}"/>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10</a:t>
            </a:fld>
            <a:endParaRPr lang="en-US" altLang="en-US"/>
          </a:p>
        </p:txBody>
      </p:sp>
    </p:spTree>
    <p:extLst>
      <p:ext uri="{BB962C8B-B14F-4D97-AF65-F5344CB8AC3E}">
        <p14:creationId xmlns:p14="http://schemas.microsoft.com/office/powerpoint/2010/main" val="4039091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AEF4-E5C1-534A-87B4-3D22785BE4B9}"/>
              </a:ext>
            </a:extLst>
          </p:cNvPr>
          <p:cNvSpPr>
            <a:spLocks noGrp="1"/>
          </p:cNvSpPr>
          <p:nvPr>
            <p:ph type="title"/>
          </p:nvPr>
        </p:nvSpPr>
        <p:spPr>
          <a:xfrm>
            <a:off x="607500" y="1192641"/>
            <a:ext cx="8276003" cy="727838"/>
          </a:xfrm>
        </p:spPr>
        <p:txBody>
          <a:bodyPr/>
          <a:lstStyle/>
          <a:p>
            <a:r>
              <a:rPr lang="en-US" dirty="0"/>
              <a:t>Traffic flow</a:t>
            </a:r>
          </a:p>
        </p:txBody>
      </p:sp>
      <p:sp>
        <p:nvSpPr>
          <p:cNvPr id="5" name="Footer Placeholder 4">
            <a:extLst>
              <a:ext uri="{FF2B5EF4-FFF2-40B4-BE49-F238E27FC236}">
                <a16:creationId xmlns:a16="http://schemas.microsoft.com/office/drawing/2014/main" id="{AB1812FC-C614-684B-A72D-7E04434DF673}"/>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D256AE39-64A3-5343-A754-682E819B0C46}"/>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11</a:t>
            </a:fld>
            <a:endParaRPr lang="en-US" altLang="en-US"/>
          </a:p>
        </p:txBody>
      </p:sp>
      <p:sp>
        <p:nvSpPr>
          <p:cNvPr id="3" name="Rectangle 2">
            <a:extLst>
              <a:ext uri="{FF2B5EF4-FFF2-40B4-BE49-F238E27FC236}">
                <a16:creationId xmlns:a16="http://schemas.microsoft.com/office/drawing/2014/main" id="{EC4D6E1F-E1FA-084D-A3E1-F579541F1C90}"/>
              </a:ext>
            </a:extLst>
          </p:cNvPr>
          <p:cNvSpPr/>
          <p:nvPr/>
        </p:nvSpPr>
        <p:spPr bwMode="auto">
          <a:xfrm>
            <a:off x="248660" y="2518191"/>
            <a:ext cx="1656184" cy="2242872"/>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5F7EB6B1-9F79-8145-BC91-A104C3B68FD6}"/>
              </a:ext>
            </a:extLst>
          </p:cNvPr>
          <p:cNvSpPr/>
          <p:nvPr/>
        </p:nvSpPr>
        <p:spPr bwMode="auto">
          <a:xfrm>
            <a:off x="1053919" y="2535816"/>
            <a:ext cx="850925" cy="51529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2.4GHz</a:t>
            </a:r>
          </a:p>
        </p:txBody>
      </p:sp>
      <p:sp>
        <p:nvSpPr>
          <p:cNvPr id="39" name="Rectangle 38">
            <a:extLst>
              <a:ext uri="{FF2B5EF4-FFF2-40B4-BE49-F238E27FC236}">
                <a16:creationId xmlns:a16="http://schemas.microsoft.com/office/drawing/2014/main" id="{DED63440-6450-FD49-9F4C-0D34D0DD2B22}"/>
              </a:ext>
            </a:extLst>
          </p:cNvPr>
          <p:cNvSpPr/>
          <p:nvPr/>
        </p:nvSpPr>
        <p:spPr bwMode="auto">
          <a:xfrm>
            <a:off x="1053918" y="4268249"/>
            <a:ext cx="850925" cy="49281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5GHz</a:t>
            </a:r>
          </a:p>
        </p:txBody>
      </p:sp>
      <p:sp>
        <p:nvSpPr>
          <p:cNvPr id="8" name="Rectangle 7">
            <a:extLst>
              <a:ext uri="{FF2B5EF4-FFF2-40B4-BE49-F238E27FC236}">
                <a16:creationId xmlns:a16="http://schemas.microsoft.com/office/drawing/2014/main" id="{4E1A1561-39E9-7847-977C-6E910E9DB0C6}"/>
              </a:ext>
            </a:extLst>
          </p:cNvPr>
          <p:cNvSpPr/>
          <p:nvPr/>
        </p:nvSpPr>
        <p:spPr bwMode="auto">
          <a:xfrm>
            <a:off x="248660" y="2535816"/>
            <a:ext cx="805258" cy="2225247"/>
          </a:xfrm>
          <a:prstGeom prst="rect">
            <a:avLst/>
          </a:prstGeom>
          <a:solidFill>
            <a:schemeClr val="accent6">
              <a:lumMod val="20000"/>
              <a:lumOff val="80000"/>
            </a:schemeClr>
          </a:solidFill>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MAC</a:t>
            </a:r>
          </a:p>
        </p:txBody>
      </p:sp>
      <p:sp>
        <p:nvSpPr>
          <p:cNvPr id="9" name="Rectangle 8">
            <a:extLst>
              <a:ext uri="{FF2B5EF4-FFF2-40B4-BE49-F238E27FC236}">
                <a16:creationId xmlns:a16="http://schemas.microsoft.com/office/drawing/2014/main" id="{CB6620A2-8151-4843-ABA5-FCBA2108C6BE}"/>
              </a:ext>
            </a:extLst>
          </p:cNvPr>
          <p:cNvSpPr/>
          <p:nvPr/>
        </p:nvSpPr>
        <p:spPr bwMode="auto">
          <a:xfrm>
            <a:off x="1053918" y="3051114"/>
            <a:ext cx="850925" cy="1217135"/>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1000" dirty="0">
                <a:solidFill>
                  <a:schemeClr val="tx1"/>
                </a:solidFill>
                <a:latin typeface="Times New Roman" pitchFamily="18" charset="0"/>
              </a:rPr>
              <a:t>Management entity</a:t>
            </a:r>
            <a:endParaRPr kumimoji="0" lang="en-US" sz="1000" b="0" i="0" u="none" strike="noStrike" cap="none" normalizeH="0" baseline="0" dirty="0">
              <a:ln>
                <a:noFill/>
              </a:ln>
              <a:solidFill>
                <a:schemeClr val="tx1"/>
              </a:solidFill>
              <a:effectLst/>
              <a:latin typeface="Times New Roman" pitchFamily="18" charset="0"/>
            </a:endParaRPr>
          </a:p>
        </p:txBody>
      </p:sp>
      <p:sp>
        <p:nvSpPr>
          <p:cNvPr id="42" name="Rectangle 41">
            <a:extLst>
              <a:ext uri="{FF2B5EF4-FFF2-40B4-BE49-F238E27FC236}">
                <a16:creationId xmlns:a16="http://schemas.microsoft.com/office/drawing/2014/main" id="{F25369ED-4704-A542-9E30-C2BE5A7E8EE7}"/>
              </a:ext>
            </a:extLst>
          </p:cNvPr>
          <p:cNvSpPr/>
          <p:nvPr/>
        </p:nvSpPr>
        <p:spPr bwMode="auto">
          <a:xfrm>
            <a:off x="6994162" y="2512332"/>
            <a:ext cx="1656184" cy="2242872"/>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49" name="Rectangle 48">
            <a:extLst>
              <a:ext uri="{FF2B5EF4-FFF2-40B4-BE49-F238E27FC236}">
                <a16:creationId xmlns:a16="http://schemas.microsoft.com/office/drawing/2014/main" id="{BB4071DE-10E6-9348-94E0-AAB2F5147034}"/>
              </a:ext>
            </a:extLst>
          </p:cNvPr>
          <p:cNvSpPr/>
          <p:nvPr/>
        </p:nvSpPr>
        <p:spPr bwMode="auto">
          <a:xfrm>
            <a:off x="6994880" y="2503520"/>
            <a:ext cx="850925" cy="51529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2.4GHz</a:t>
            </a:r>
          </a:p>
        </p:txBody>
      </p:sp>
      <p:sp>
        <p:nvSpPr>
          <p:cNvPr id="53" name="Rectangle 52">
            <a:extLst>
              <a:ext uri="{FF2B5EF4-FFF2-40B4-BE49-F238E27FC236}">
                <a16:creationId xmlns:a16="http://schemas.microsoft.com/office/drawing/2014/main" id="{EBAF0C22-C9A6-3B42-8937-893292383E74}"/>
              </a:ext>
            </a:extLst>
          </p:cNvPr>
          <p:cNvSpPr/>
          <p:nvPr/>
        </p:nvSpPr>
        <p:spPr bwMode="auto">
          <a:xfrm>
            <a:off x="6994880" y="4271202"/>
            <a:ext cx="850925" cy="49281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5GHz</a:t>
            </a:r>
          </a:p>
        </p:txBody>
      </p:sp>
      <p:sp>
        <p:nvSpPr>
          <p:cNvPr id="54" name="Rectangle 53">
            <a:extLst>
              <a:ext uri="{FF2B5EF4-FFF2-40B4-BE49-F238E27FC236}">
                <a16:creationId xmlns:a16="http://schemas.microsoft.com/office/drawing/2014/main" id="{E7816832-DA9C-0149-BE17-4F68B868E428}"/>
              </a:ext>
            </a:extLst>
          </p:cNvPr>
          <p:cNvSpPr/>
          <p:nvPr/>
        </p:nvSpPr>
        <p:spPr bwMode="auto">
          <a:xfrm>
            <a:off x="7834517" y="2529957"/>
            <a:ext cx="805258" cy="2225247"/>
          </a:xfrm>
          <a:prstGeom prst="rect">
            <a:avLst/>
          </a:prstGeom>
          <a:solidFill>
            <a:schemeClr val="accent6">
              <a:lumMod val="20000"/>
              <a:lumOff val="80000"/>
            </a:schemeClr>
          </a:solidFill>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MAC</a:t>
            </a:r>
          </a:p>
        </p:txBody>
      </p:sp>
      <p:sp>
        <p:nvSpPr>
          <p:cNvPr id="55" name="Rectangle 54">
            <a:extLst>
              <a:ext uri="{FF2B5EF4-FFF2-40B4-BE49-F238E27FC236}">
                <a16:creationId xmlns:a16="http://schemas.microsoft.com/office/drawing/2014/main" id="{43AC5D8B-03EF-C74A-BEB8-463BB19EA355}"/>
              </a:ext>
            </a:extLst>
          </p:cNvPr>
          <p:cNvSpPr/>
          <p:nvPr/>
        </p:nvSpPr>
        <p:spPr bwMode="auto">
          <a:xfrm>
            <a:off x="6968777" y="3033979"/>
            <a:ext cx="855170" cy="1217135"/>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1000" dirty="0">
                <a:solidFill>
                  <a:schemeClr val="tx1"/>
                </a:solidFill>
                <a:latin typeface="Times New Roman" pitchFamily="18" charset="0"/>
              </a:rPr>
              <a:t>Management entity</a:t>
            </a:r>
            <a:endParaRPr kumimoji="0" lang="en-US" sz="1000" b="0" i="0" u="none" strike="noStrike" cap="none" normalizeH="0" baseline="0" dirty="0">
              <a:ln>
                <a:noFill/>
              </a:ln>
              <a:solidFill>
                <a:schemeClr val="tx1"/>
              </a:solidFill>
              <a:effectLst/>
              <a:latin typeface="Times New Roman" pitchFamily="18" charset="0"/>
            </a:endParaRPr>
          </a:p>
        </p:txBody>
      </p:sp>
      <p:sp>
        <p:nvSpPr>
          <p:cNvPr id="28" name="TextBox 27">
            <a:extLst>
              <a:ext uri="{FF2B5EF4-FFF2-40B4-BE49-F238E27FC236}">
                <a16:creationId xmlns:a16="http://schemas.microsoft.com/office/drawing/2014/main" id="{738B05E8-5125-E041-909B-5195DA4F29F1}"/>
              </a:ext>
            </a:extLst>
          </p:cNvPr>
          <p:cNvSpPr txBox="1"/>
          <p:nvPr/>
        </p:nvSpPr>
        <p:spPr>
          <a:xfrm>
            <a:off x="248660" y="5091280"/>
            <a:ext cx="7923740" cy="1754326"/>
          </a:xfrm>
          <a:prstGeom prst="rect">
            <a:avLst/>
          </a:prstGeom>
          <a:noFill/>
        </p:spPr>
        <p:txBody>
          <a:bodyPr wrap="square" rtlCol="0">
            <a:spAutoFit/>
          </a:bodyPr>
          <a:lstStyle/>
          <a:p>
            <a:pPr marL="285750" indent="-285750">
              <a:buFont typeface="Arial" panose="020B0604020202020204" pitchFamily="34" charset="0"/>
              <a:buChar char="•"/>
            </a:pPr>
            <a:r>
              <a:rPr lang="en-US" sz="1600" dirty="0"/>
              <a:t>Dual band connection and transmission are simultaneously at both ends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 sequence number is generated for duplication detection at peer end</a:t>
            </a:r>
          </a:p>
          <a:p>
            <a:endParaRPr lang="en-US" sz="1600" dirty="0"/>
          </a:p>
          <a:p>
            <a:pPr marL="285750" indent="-285750">
              <a:buFont typeface="Arial" panose="020B0604020202020204" pitchFamily="34" charset="0"/>
              <a:buChar char="•"/>
            </a:pPr>
            <a:r>
              <a:rPr lang="en-US" sz="1600" dirty="0"/>
              <a:t>Management entity will decide when and how duplication/de-duplication is done</a:t>
            </a:r>
          </a:p>
          <a:p>
            <a:endParaRPr lang="en-US" sz="1600" dirty="0"/>
          </a:p>
          <a:p>
            <a:endParaRPr lang="en-US" dirty="0"/>
          </a:p>
        </p:txBody>
      </p:sp>
      <p:sp>
        <p:nvSpPr>
          <p:cNvPr id="30" name="Rectangle 29">
            <a:extLst>
              <a:ext uri="{FF2B5EF4-FFF2-40B4-BE49-F238E27FC236}">
                <a16:creationId xmlns:a16="http://schemas.microsoft.com/office/drawing/2014/main" id="{2C1DA608-9DE6-5448-BC7D-B8EBED5DC5C4}"/>
              </a:ext>
            </a:extLst>
          </p:cNvPr>
          <p:cNvSpPr/>
          <p:nvPr/>
        </p:nvSpPr>
        <p:spPr bwMode="auto">
          <a:xfrm>
            <a:off x="2125952" y="2499728"/>
            <a:ext cx="969157" cy="277405"/>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Duplication</a:t>
            </a:r>
          </a:p>
        </p:txBody>
      </p:sp>
      <p:sp>
        <p:nvSpPr>
          <p:cNvPr id="61" name="Rectangle 60">
            <a:extLst>
              <a:ext uri="{FF2B5EF4-FFF2-40B4-BE49-F238E27FC236}">
                <a16:creationId xmlns:a16="http://schemas.microsoft.com/office/drawing/2014/main" id="{476DDB2C-2C4E-F143-80CB-6457E2231A2E}"/>
              </a:ext>
            </a:extLst>
          </p:cNvPr>
          <p:cNvSpPr/>
          <p:nvPr/>
        </p:nvSpPr>
        <p:spPr bwMode="auto">
          <a:xfrm>
            <a:off x="2128174" y="2788242"/>
            <a:ext cx="964714" cy="518759"/>
          </a:xfrm>
          <a:prstGeom prst="rect">
            <a:avLst/>
          </a:prstGeom>
          <a:solidFill>
            <a:schemeClr val="accent5">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Sequence generation</a:t>
            </a:r>
          </a:p>
        </p:txBody>
      </p:sp>
      <p:sp>
        <p:nvSpPr>
          <p:cNvPr id="62" name="Rectangle 61">
            <a:extLst>
              <a:ext uri="{FF2B5EF4-FFF2-40B4-BE49-F238E27FC236}">
                <a16:creationId xmlns:a16="http://schemas.microsoft.com/office/drawing/2014/main" id="{77CA19B3-04A9-E747-B870-F1CAF69A74CA}"/>
              </a:ext>
            </a:extLst>
          </p:cNvPr>
          <p:cNvSpPr/>
          <p:nvPr/>
        </p:nvSpPr>
        <p:spPr bwMode="auto">
          <a:xfrm>
            <a:off x="2119928" y="3938566"/>
            <a:ext cx="964714" cy="518759"/>
          </a:xfrm>
          <a:prstGeom prst="rect">
            <a:avLst/>
          </a:prstGeom>
          <a:solidFill>
            <a:schemeClr val="accent5">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Sequence check</a:t>
            </a:r>
          </a:p>
        </p:txBody>
      </p:sp>
      <p:sp>
        <p:nvSpPr>
          <p:cNvPr id="63" name="Rectangle 62">
            <a:extLst>
              <a:ext uri="{FF2B5EF4-FFF2-40B4-BE49-F238E27FC236}">
                <a16:creationId xmlns:a16="http://schemas.microsoft.com/office/drawing/2014/main" id="{2273125C-D652-D743-958E-2E6A047D35FA}"/>
              </a:ext>
            </a:extLst>
          </p:cNvPr>
          <p:cNvSpPr/>
          <p:nvPr/>
        </p:nvSpPr>
        <p:spPr bwMode="auto">
          <a:xfrm>
            <a:off x="2119927" y="4460696"/>
            <a:ext cx="969157" cy="407226"/>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Duplication</a:t>
            </a:r>
          </a:p>
          <a:p>
            <a:pPr marL="0" marR="0" indent="0" algn="l" defTabSz="914400" rtl="0" eaLnBrk="0" fontAlgn="base" latinLnBrk="0" hangingPunct="0">
              <a:lnSpc>
                <a:spcPct val="100000"/>
              </a:lnSpc>
              <a:spcBef>
                <a:spcPct val="0"/>
              </a:spcBef>
              <a:spcAft>
                <a:spcPct val="0"/>
              </a:spcAft>
              <a:buClrTx/>
              <a:buSzTx/>
              <a:buFontTx/>
              <a:buNone/>
              <a:tabLst/>
            </a:pPr>
            <a:r>
              <a:rPr lang="en-US" dirty="0"/>
              <a:t>Removal</a:t>
            </a:r>
            <a:endParaRPr kumimoji="0" lang="en-US" sz="1200" b="0" i="0" u="none" strike="noStrike" cap="none" normalizeH="0" baseline="0" dirty="0">
              <a:ln>
                <a:noFill/>
              </a:ln>
              <a:solidFill>
                <a:schemeClr val="tx1"/>
              </a:solidFill>
              <a:effectLst/>
              <a:latin typeface="Times New Roman" pitchFamily="18" charset="0"/>
            </a:endParaRPr>
          </a:p>
        </p:txBody>
      </p:sp>
      <p:cxnSp>
        <p:nvCxnSpPr>
          <p:cNvPr id="34" name="Straight Arrow Connector 33">
            <a:extLst>
              <a:ext uri="{FF2B5EF4-FFF2-40B4-BE49-F238E27FC236}">
                <a16:creationId xmlns:a16="http://schemas.microsoft.com/office/drawing/2014/main" id="{42350F9F-FA79-9742-B377-D3B98E200901}"/>
              </a:ext>
            </a:extLst>
          </p:cNvPr>
          <p:cNvCxnSpPr/>
          <p:nvPr/>
        </p:nvCxnSpPr>
        <p:spPr bwMode="auto">
          <a:xfrm flipV="1">
            <a:off x="1920875" y="3018818"/>
            <a:ext cx="199052" cy="33817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66" name="Straight Arrow Connector 65">
            <a:extLst>
              <a:ext uri="{FF2B5EF4-FFF2-40B4-BE49-F238E27FC236}">
                <a16:creationId xmlns:a16="http://schemas.microsoft.com/office/drawing/2014/main" id="{849EC5ED-FCF2-1A4A-A1FB-385DEE83032B}"/>
              </a:ext>
            </a:extLst>
          </p:cNvPr>
          <p:cNvCxnSpPr/>
          <p:nvPr/>
        </p:nvCxnSpPr>
        <p:spPr bwMode="auto">
          <a:xfrm flipH="1" flipV="1">
            <a:off x="1920875" y="4077072"/>
            <a:ext cx="199052" cy="38025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67" name="Rectangle 66">
            <a:extLst>
              <a:ext uri="{FF2B5EF4-FFF2-40B4-BE49-F238E27FC236}">
                <a16:creationId xmlns:a16="http://schemas.microsoft.com/office/drawing/2014/main" id="{B85387F9-3E68-D641-9F79-CA2FAE08CD56}"/>
              </a:ext>
            </a:extLst>
          </p:cNvPr>
          <p:cNvSpPr/>
          <p:nvPr/>
        </p:nvSpPr>
        <p:spPr bwMode="auto">
          <a:xfrm>
            <a:off x="5791200" y="2554434"/>
            <a:ext cx="964714" cy="518759"/>
          </a:xfrm>
          <a:prstGeom prst="rect">
            <a:avLst/>
          </a:prstGeom>
          <a:solidFill>
            <a:schemeClr val="accent5">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Sequence check</a:t>
            </a:r>
          </a:p>
        </p:txBody>
      </p:sp>
      <p:sp>
        <p:nvSpPr>
          <p:cNvPr id="68" name="Rectangle 67">
            <a:extLst>
              <a:ext uri="{FF2B5EF4-FFF2-40B4-BE49-F238E27FC236}">
                <a16:creationId xmlns:a16="http://schemas.microsoft.com/office/drawing/2014/main" id="{E162A68D-1B86-424A-A710-F8E9D1532BF6}"/>
              </a:ext>
            </a:extLst>
          </p:cNvPr>
          <p:cNvSpPr/>
          <p:nvPr/>
        </p:nvSpPr>
        <p:spPr bwMode="auto">
          <a:xfrm>
            <a:off x="5791200" y="3076564"/>
            <a:ext cx="962494" cy="407226"/>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Duplication</a:t>
            </a:r>
          </a:p>
          <a:p>
            <a:pPr marL="0" marR="0" indent="0" algn="l" defTabSz="914400" rtl="0" eaLnBrk="0" fontAlgn="base" latinLnBrk="0" hangingPunct="0">
              <a:lnSpc>
                <a:spcPct val="100000"/>
              </a:lnSpc>
              <a:spcBef>
                <a:spcPct val="0"/>
              </a:spcBef>
              <a:spcAft>
                <a:spcPct val="0"/>
              </a:spcAft>
              <a:buClrTx/>
              <a:buSzTx/>
              <a:buFontTx/>
              <a:buNone/>
              <a:tabLst/>
            </a:pPr>
            <a:r>
              <a:rPr lang="en-US" dirty="0"/>
              <a:t>Removal</a:t>
            </a:r>
            <a:endParaRPr kumimoji="0" lang="en-US" sz="1200" b="0" i="0" u="none" strike="noStrike" cap="none" normalizeH="0" baseline="0" dirty="0">
              <a:ln>
                <a:noFill/>
              </a:ln>
              <a:solidFill>
                <a:schemeClr val="tx1"/>
              </a:solidFill>
              <a:effectLst/>
              <a:latin typeface="Times New Roman" pitchFamily="18" charset="0"/>
            </a:endParaRPr>
          </a:p>
        </p:txBody>
      </p:sp>
      <p:sp>
        <p:nvSpPr>
          <p:cNvPr id="69" name="Rectangle 68">
            <a:extLst>
              <a:ext uri="{FF2B5EF4-FFF2-40B4-BE49-F238E27FC236}">
                <a16:creationId xmlns:a16="http://schemas.microsoft.com/office/drawing/2014/main" id="{56766F7D-2414-B849-A9E0-50EB18D11517}"/>
              </a:ext>
            </a:extLst>
          </p:cNvPr>
          <p:cNvSpPr/>
          <p:nvPr/>
        </p:nvSpPr>
        <p:spPr bwMode="auto">
          <a:xfrm>
            <a:off x="5786757" y="3970633"/>
            <a:ext cx="969157" cy="277405"/>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Duplication</a:t>
            </a:r>
          </a:p>
        </p:txBody>
      </p:sp>
      <p:sp>
        <p:nvSpPr>
          <p:cNvPr id="70" name="Rectangle 69">
            <a:extLst>
              <a:ext uri="{FF2B5EF4-FFF2-40B4-BE49-F238E27FC236}">
                <a16:creationId xmlns:a16="http://schemas.microsoft.com/office/drawing/2014/main" id="{9207FD7E-8FC8-364A-9ABC-58DD41684803}"/>
              </a:ext>
            </a:extLst>
          </p:cNvPr>
          <p:cNvSpPr/>
          <p:nvPr/>
        </p:nvSpPr>
        <p:spPr bwMode="auto">
          <a:xfrm>
            <a:off x="5788979" y="4259147"/>
            <a:ext cx="964714" cy="518759"/>
          </a:xfrm>
          <a:prstGeom prst="rect">
            <a:avLst/>
          </a:prstGeom>
          <a:solidFill>
            <a:schemeClr val="accent5">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Sequence generation</a:t>
            </a:r>
          </a:p>
        </p:txBody>
      </p:sp>
      <p:cxnSp>
        <p:nvCxnSpPr>
          <p:cNvPr id="96" name="Straight Connector 95">
            <a:extLst>
              <a:ext uri="{FF2B5EF4-FFF2-40B4-BE49-F238E27FC236}">
                <a16:creationId xmlns:a16="http://schemas.microsoft.com/office/drawing/2014/main" id="{8B69D2C7-E8F1-1947-8BEC-3914C492BF9C}"/>
              </a:ext>
            </a:extLst>
          </p:cNvPr>
          <p:cNvCxnSpPr/>
          <p:nvPr/>
        </p:nvCxnSpPr>
        <p:spPr bwMode="auto">
          <a:xfrm>
            <a:off x="3100183" y="2782625"/>
            <a:ext cx="576064" cy="0"/>
          </a:xfrm>
          <a:prstGeom prst="line">
            <a:avLst/>
          </a:prstGeom>
          <a:solidFill>
            <a:schemeClr val="accent1"/>
          </a:solidFill>
          <a:ln w="25400" cap="flat" cmpd="sng" algn="ctr">
            <a:solidFill>
              <a:schemeClr val="tx1"/>
            </a:solidFill>
            <a:prstDash val="solid"/>
            <a:round/>
            <a:headEnd type="none" w="sm" len="sm"/>
            <a:tailEnd type="none" w="sm" len="sm"/>
          </a:ln>
          <a:effectLst/>
        </p:spPr>
      </p:cxnSp>
      <p:cxnSp>
        <p:nvCxnSpPr>
          <p:cNvPr id="98" name="Straight Arrow Connector 97">
            <a:extLst>
              <a:ext uri="{FF2B5EF4-FFF2-40B4-BE49-F238E27FC236}">
                <a16:creationId xmlns:a16="http://schemas.microsoft.com/office/drawing/2014/main" id="{AF587FD0-EC98-1240-BE8B-67648F1B903B}"/>
              </a:ext>
            </a:extLst>
          </p:cNvPr>
          <p:cNvCxnSpPr>
            <a:cxnSpLocks/>
          </p:cNvCxnSpPr>
          <p:nvPr/>
        </p:nvCxnSpPr>
        <p:spPr bwMode="auto">
          <a:xfrm flipV="1">
            <a:off x="3683542" y="2674608"/>
            <a:ext cx="2103215" cy="102119"/>
          </a:xfrm>
          <a:prstGeom prst="straightConnector1">
            <a:avLst/>
          </a:prstGeom>
          <a:solidFill>
            <a:schemeClr val="accent1"/>
          </a:solidFill>
          <a:ln w="25400" cap="flat" cmpd="sng" algn="ctr">
            <a:solidFill>
              <a:schemeClr val="accent6">
                <a:lumMod val="75000"/>
              </a:schemeClr>
            </a:solidFill>
            <a:prstDash val="solid"/>
            <a:round/>
            <a:headEnd type="none" w="sm" len="sm"/>
            <a:tailEnd type="triangle"/>
          </a:ln>
          <a:effectLst/>
        </p:spPr>
      </p:cxnSp>
      <p:cxnSp>
        <p:nvCxnSpPr>
          <p:cNvPr id="100" name="Straight Arrow Connector 99">
            <a:extLst>
              <a:ext uri="{FF2B5EF4-FFF2-40B4-BE49-F238E27FC236}">
                <a16:creationId xmlns:a16="http://schemas.microsoft.com/office/drawing/2014/main" id="{FEC22232-9DC8-9C4E-B305-F8EFA94558FF}"/>
              </a:ext>
            </a:extLst>
          </p:cNvPr>
          <p:cNvCxnSpPr>
            <a:cxnSpLocks/>
          </p:cNvCxnSpPr>
          <p:nvPr/>
        </p:nvCxnSpPr>
        <p:spPr bwMode="auto">
          <a:xfrm>
            <a:off x="3675192" y="2777403"/>
            <a:ext cx="2105437" cy="173814"/>
          </a:xfrm>
          <a:prstGeom prst="straightConnector1">
            <a:avLst/>
          </a:prstGeom>
          <a:solidFill>
            <a:schemeClr val="accent1"/>
          </a:solidFill>
          <a:ln w="25400" cap="flat" cmpd="sng" algn="ctr">
            <a:solidFill>
              <a:schemeClr val="accent1">
                <a:lumMod val="75000"/>
              </a:schemeClr>
            </a:solidFill>
            <a:prstDash val="solid"/>
            <a:round/>
            <a:headEnd type="none" w="sm" len="sm"/>
            <a:tailEnd type="triangle"/>
          </a:ln>
          <a:effectLst/>
        </p:spPr>
      </p:cxnSp>
      <p:sp>
        <p:nvSpPr>
          <p:cNvPr id="103" name="TextBox 102">
            <a:extLst>
              <a:ext uri="{FF2B5EF4-FFF2-40B4-BE49-F238E27FC236}">
                <a16:creationId xmlns:a16="http://schemas.microsoft.com/office/drawing/2014/main" id="{6481D58A-A3EC-A845-82AA-E3CD900FC551}"/>
              </a:ext>
            </a:extLst>
          </p:cNvPr>
          <p:cNvSpPr txBox="1"/>
          <p:nvPr/>
        </p:nvSpPr>
        <p:spPr>
          <a:xfrm>
            <a:off x="3589448" y="2379691"/>
            <a:ext cx="690595" cy="276999"/>
          </a:xfrm>
          <a:prstGeom prst="rect">
            <a:avLst/>
          </a:prstGeom>
          <a:noFill/>
        </p:spPr>
        <p:txBody>
          <a:bodyPr wrap="square" rtlCol="0">
            <a:spAutoFit/>
          </a:bodyPr>
          <a:lstStyle/>
          <a:p>
            <a:r>
              <a:rPr lang="en-US" dirty="0"/>
              <a:t>2.4GHz</a:t>
            </a:r>
          </a:p>
        </p:txBody>
      </p:sp>
      <p:sp>
        <p:nvSpPr>
          <p:cNvPr id="104" name="TextBox 103">
            <a:extLst>
              <a:ext uri="{FF2B5EF4-FFF2-40B4-BE49-F238E27FC236}">
                <a16:creationId xmlns:a16="http://schemas.microsoft.com/office/drawing/2014/main" id="{77BDD96F-95BA-6943-833A-2C95C12FE6C1}"/>
              </a:ext>
            </a:extLst>
          </p:cNvPr>
          <p:cNvSpPr txBox="1"/>
          <p:nvPr/>
        </p:nvSpPr>
        <p:spPr>
          <a:xfrm>
            <a:off x="3605032" y="2909314"/>
            <a:ext cx="690595" cy="276999"/>
          </a:xfrm>
          <a:prstGeom prst="rect">
            <a:avLst/>
          </a:prstGeom>
          <a:noFill/>
        </p:spPr>
        <p:txBody>
          <a:bodyPr wrap="square" rtlCol="0">
            <a:spAutoFit/>
          </a:bodyPr>
          <a:lstStyle/>
          <a:p>
            <a:r>
              <a:rPr lang="en-US" dirty="0"/>
              <a:t>5GHz</a:t>
            </a:r>
          </a:p>
        </p:txBody>
      </p:sp>
      <p:cxnSp>
        <p:nvCxnSpPr>
          <p:cNvPr id="105" name="Straight Connector 104">
            <a:extLst>
              <a:ext uri="{FF2B5EF4-FFF2-40B4-BE49-F238E27FC236}">
                <a16:creationId xmlns:a16="http://schemas.microsoft.com/office/drawing/2014/main" id="{E478C1CE-8361-D64E-AF11-F5C0326498F1}"/>
              </a:ext>
            </a:extLst>
          </p:cNvPr>
          <p:cNvCxnSpPr/>
          <p:nvPr/>
        </p:nvCxnSpPr>
        <p:spPr bwMode="auto">
          <a:xfrm>
            <a:off x="5210693" y="4259147"/>
            <a:ext cx="576064" cy="0"/>
          </a:xfrm>
          <a:prstGeom prst="line">
            <a:avLst/>
          </a:prstGeom>
          <a:solidFill>
            <a:schemeClr val="accent1"/>
          </a:solidFill>
          <a:ln w="25400" cap="flat" cmpd="sng" algn="ctr">
            <a:solidFill>
              <a:schemeClr val="tx1"/>
            </a:solidFill>
            <a:prstDash val="solid"/>
            <a:round/>
            <a:headEnd type="none" w="sm" len="sm"/>
            <a:tailEnd type="none" w="sm" len="sm"/>
          </a:ln>
          <a:effectLst/>
        </p:spPr>
      </p:cxnSp>
      <p:cxnSp>
        <p:nvCxnSpPr>
          <p:cNvPr id="108" name="Straight Arrow Connector 107">
            <a:extLst>
              <a:ext uri="{FF2B5EF4-FFF2-40B4-BE49-F238E27FC236}">
                <a16:creationId xmlns:a16="http://schemas.microsoft.com/office/drawing/2014/main" id="{64DFD7FB-F137-D944-83A1-0FCC46C18686}"/>
              </a:ext>
            </a:extLst>
          </p:cNvPr>
          <p:cNvCxnSpPr>
            <a:cxnSpLocks/>
          </p:cNvCxnSpPr>
          <p:nvPr/>
        </p:nvCxnSpPr>
        <p:spPr bwMode="auto">
          <a:xfrm flipH="1" flipV="1">
            <a:off x="3100183" y="4077073"/>
            <a:ext cx="2146316" cy="170965"/>
          </a:xfrm>
          <a:prstGeom prst="straightConnector1">
            <a:avLst/>
          </a:prstGeom>
          <a:solidFill>
            <a:schemeClr val="accent1"/>
          </a:solidFill>
          <a:ln w="25400" cap="flat" cmpd="sng" algn="ctr">
            <a:solidFill>
              <a:schemeClr val="accent6">
                <a:lumMod val="75000"/>
              </a:schemeClr>
            </a:solidFill>
            <a:prstDash val="solid"/>
            <a:round/>
            <a:headEnd type="none" w="sm" len="sm"/>
            <a:tailEnd type="triangle"/>
          </a:ln>
          <a:effectLst/>
        </p:spPr>
      </p:cxnSp>
      <p:cxnSp>
        <p:nvCxnSpPr>
          <p:cNvPr id="111" name="Straight Arrow Connector 110">
            <a:extLst>
              <a:ext uri="{FF2B5EF4-FFF2-40B4-BE49-F238E27FC236}">
                <a16:creationId xmlns:a16="http://schemas.microsoft.com/office/drawing/2014/main" id="{E233C4B4-35F5-134D-B9D7-F23649FFBE05}"/>
              </a:ext>
            </a:extLst>
          </p:cNvPr>
          <p:cNvCxnSpPr>
            <a:cxnSpLocks/>
          </p:cNvCxnSpPr>
          <p:nvPr/>
        </p:nvCxnSpPr>
        <p:spPr bwMode="auto">
          <a:xfrm flipH="1">
            <a:off x="3079380" y="4267198"/>
            <a:ext cx="2167119" cy="117191"/>
          </a:xfrm>
          <a:prstGeom prst="straightConnector1">
            <a:avLst/>
          </a:prstGeom>
          <a:solidFill>
            <a:schemeClr val="accent1"/>
          </a:solidFill>
          <a:ln w="25400" cap="flat" cmpd="sng" algn="ctr">
            <a:solidFill>
              <a:schemeClr val="accent1">
                <a:lumMod val="75000"/>
              </a:schemeClr>
            </a:solidFill>
            <a:prstDash val="solid"/>
            <a:round/>
            <a:headEnd type="none" w="sm" len="sm"/>
            <a:tailEnd type="triangle"/>
          </a:ln>
          <a:effectLst/>
        </p:spPr>
      </p:cxnSp>
      <p:sp>
        <p:nvSpPr>
          <p:cNvPr id="118" name="TextBox 117">
            <a:extLst>
              <a:ext uri="{FF2B5EF4-FFF2-40B4-BE49-F238E27FC236}">
                <a16:creationId xmlns:a16="http://schemas.microsoft.com/office/drawing/2014/main" id="{B3358002-D24D-444F-AB3C-3BC0D095B3F2}"/>
              </a:ext>
            </a:extLst>
          </p:cNvPr>
          <p:cNvSpPr txBox="1"/>
          <p:nvPr/>
        </p:nvSpPr>
        <p:spPr>
          <a:xfrm>
            <a:off x="4476744" y="3938572"/>
            <a:ext cx="690595" cy="276999"/>
          </a:xfrm>
          <a:prstGeom prst="rect">
            <a:avLst/>
          </a:prstGeom>
          <a:noFill/>
        </p:spPr>
        <p:txBody>
          <a:bodyPr wrap="square" rtlCol="0">
            <a:spAutoFit/>
          </a:bodyPr>
          <a:lstStyle/>
          <a:p>
            <a:r>
              <a:rPr lang="en-US" dirty="0"/>
              <a:t>2.4GHz</a:t>
            </a:r>
          </a:p>
        </p:txBody>
      </p:sp>
      <p:sp>
        <p:nvSpPr>
          <p:cNvPr id="119" name="TextBox 118">
            <a:extLst>
              <a:ext uri="{FF2B5EF4-FFF2-40B4-BE49-F238E27FC236}">
                <a16:creationId xmlns:a16="http://schemas.microsoft.com/office/drawing/2014/main" id="{21CE4FD4-C690-1741-A3FE-32F34819488A}"/>
              </a:ext>
            </a:extLst>
          </p:cNvPr>
          <p:cNvSpPr txBox="1"/>
          <p:nvPr/>
        </p:nvSpPr>
        <p:spPr>
          <a:xfrm>
            <a:off x="4488748" y="4365688"/>
            <a:ext cx="690595" cy="276999"/>
          </a:xfrm>
          <a:prstGeom prst="rect">
            <a:avLst/>
          </a:prstGeom>
          <a:noFill/>
        </p:spPr>
        <p:txBody>
          <a:bodyPr wrap="square" rtlCol="0">
            <a:spAutoFit/>
          </a:bodyPr>
          <a:lstStyle/>
          <a:p>
            <a:r>
              <a:rPr lang="en-US" dirty="0"/>
              <a:t>5GHz</a:t>
            </a:r>
          </a:p>
        </p:txBody>
      </p:sp>
      <p:sp>
        <p:nvSpPr>
          <p:cNvPr id="120" name="TextBox 119">
            <a:extLst>
              <a:ext uri="{FF2B5EF4-FFF2-40B4-BE49-F238E27FC236}">
                <a16:creationId xmlns:a16="http://schemas.microsoft.com/office/drawing/2014/main" id="{CCFE1F9B-2BA1-DB44-9A38-366EF77C0668}"/>
              </a:ext>
            </a:extLst>
          </p:cNvPr>
          <p:cNvSpPr txBox="1"/>
          <p:nvPr/>
        </p:nvSpPr>
        <p:spPr>
          <a:xfrm>
            <a:off x="248660" y="1988840"/>
            <a:ext cx="1656183" cy="276999"/>
          </a:xfrm>
          <a:prstGeom prst="rect">
            <a:avLst/>
          </a:prstGeom>
          <a:noFill/>
        </p:spPr>
        <p:txBody>
          <a:bodyPr wrap="square" rtlCol="0">
            <a:spAutoFit/>
          </a:bodyPr>
          <a:lstStyle/>
          <a:p>
            <a:r>
              <a:rPr lang="en-US" dirty="0"/>
              <a:t>STA</a:t>
            </a:r>
          </a:p>
        </p:txBody>
      </p:sp>
      <p:sp>
        <p:nvSpPr>
          <p:cNvPr id="121" name="TextBox 120">
            <a:extLst>
              <a:ext uri="{FF2B5EF4-FFF2-40B4-BE49-F238E27FC236}">
                <a16:creationId xmlns:a16="http://schemas.microsoft.com/office/drawing/2014/main" id="{9BA701FD-EE09-3242-8D63-EEC06830F64C}"/>
              </a:ext>
            </a:extLst>
          </p:cNvPr>
          <p:cNvSpPr txBox="1"/>
          <p:nvPr/>
        </p:nvSpPr>
        <p:spPr>
          <a:xfrm>
            <a:off x="6983592" y="2089648"/>
            <a:ext cx="1656183" cy="276999"/>
          </a:xfrm>
          <a:prstGeom prst="rect">
            <a:avLst/>
          </a:prstGeom>
          <a:noFill/>
        </p:spPr>
        <p:txBody>
          <a:bodyPr wrap="square" rtlCol="0">
            <a:spAutoFit/>
          </a:bodyPr>
          <a:lstStyle/>
          <a:p>
            <a:r>
              <a:rPr lang="en-US" dirty="0"/>
              <a:t>AP</a:t>
            </a:r>
          </a:p>
        </p:txBody>
      </p:sp>
      <p:cxnSp>
        <p:nvCxnSpPr>
          <p:cNvPr id="123" name="Straight Arrow Connector 122">
            <a:extLst>
              <a:ext uri="{FF2B5EF4-FFF2-40B4-BE49-F238E27FC236}">
                <a16:creationId xmlns:a16="http://schemas.microsoft.com/office/drawing/2014/main" id="{49E12691-5953-9E44-983B-F04BBD347D96}"/>
              </a:ext>
            </a:extLst>
          </p:cNvPr>
          <p:cNvCxnSpPr>
            <a:endCxn id="42" idx="1"/>
          </p:cNvCxnSpPr>
          <p:nvPr/>
        </p:nvCxnSpPr>
        <p:spPr bwMode="auto">
          <a:xfrm>
            <a:off x="6753693" y="3018818"/>
            <a:ext cx="240469" cy="61495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25" name="Straight Arrow Connector 124">
            <a:extLst>
              <a:ext uri="{FF2B5EF4-FFF2-40B4-BE49-F238E27FC236}">
                <a16:creationId xmlns:a16="http://schemas.microsoft.com/office/drawing/2014/main" id="{410EBB67-3967-E547-8D17-BDF569065BEB}"/>
              </a:ext>
            </a:extLst>
          </p:cNvPr>
          <p:cNvCxnSpPr/>
          <p:nvPr/>
        </p:nvCxnSpPr>
        <p:spPr bwMode="auto">
          <a:xfrm flipH="1">
            <a:off x="6753693" y="3916258"/>
            <a:ext cx="225551" cy="35084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Tree>
    <p:extLst>
      <p:ext uri="{BB962C8B-B14F-4D97-AF65-F5344CB8AC3E}">
        <p14:creationId xmlns:p14="http://schemas.microsoft.com/office/powerpoint/2010/main" val="212522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AEF4-E5C1-534A-87B4-3D22785BE4B9}"/>
              </a:ext>
            </a:extLst>
          </p:cNvPr>
          <p:cNvSpPr>
            <a:spLocks noGrp="1"/>
          </p:cNvSpPr>
          <p:nvPr>
            <p:ph type="title"/>
          </p:nvPr>
        </p:nvSpPr>
        <p:spPr>
          <a:xfrm>
            <a:off x="395536" y="621986"/>
            <a:ext cx="8276003" cy="727838"/>
          </a:xfrm>
        </p:spPr>
        <p:txBody>
          <a:bodyPr/>
          <a:lstStyle/>
          <a:p>
            <a:r>
              <a:rPr lang="en-US" dirty="0"/>
              <a:t>Dual link</a:t>
            </a:r>
            <a:r>
              <a:rPr lang="zh-CN" altLang="en-US" dirty="0"/>
              <a:t> </a:t>
            </a:r>
            <a:r>
              <a:rPr lang="en-US" altLang="ja-JP" dirty="0"/>
              <a:t>use case in RTA</a:t>
            </a:r>
            <a:endParaRPr lang="en-US" dirty="0"/>
          </a:p>
        </p:txBody>
      </p:sp>
      <p:sp>
        <p:nvSpPr>
          <p:cNvPr id="3" name="Content Placeholder 2">
            <a:extLst>
              <a:ext uri="{FF2B5EF4-FFF2-40B4-BE49-F238E27FC236}">
                <a16:creationId xmlns:a16="http://schemas.microsoft.com/office/drawing/2014/main" id="{18E59201-9753-FF48-BBC0-68C5D87E3B46}"/>
              </a:ext>
            </a:extLst>
          </p:cNvPr>
          <p:cNvSpPr>
            <a:spLocks noGrp="1"/>
          </p:cNvSpPr>
          <p:nvPr>
            <p:ph idx="1"/>
          </p:nvPr>
        </p:nvSpPr>
        <p:spPr>
          <a:xfrm>
            <a:off x="696912" y="1362210"/>
            <a:ext cx="7187455" cy="3892733"/>
          </a:xfrm>
        </p:spPr>
        <p:txBody>
          <a:bodyPr>
            <a:normAutofit/>
          </a:bodyPr>
          <a:lstStyle/>
          <a:p>
            <a:pPr marL="0" indent="0">
              <a:buNone/>
            </a:pPr>
            <a:r>
              <a:rPr lang="en-US" sz="1400" b="0" dirty="0"/>
              <a:t>John is playing real-time mobile game with his phone connected to dual-band router in his home. </a:t>
            </a:r>
          </a:p>
          <a:p>
            <a:pPr marL="0" indent="0">
              <a:buNone/>
            </a:pPr>
            <a:endParaRPr lang="en-US" sz="1400" b="0" dirty="0"/>
          </a:p>
          <a:p>
            <a:pPr marL="0" indent="0">
              <a:buNone/>
            </a:pPr>
            <a:r>
              <a:rPr lang="en-US" sz="1400" b="0" dirty="0"/>
              <a:t>While John is within the range of both 2.4GHz ,5GHz range of his router and he is very sensitive to game experience, he does not want any lagging during game.</a:t>
            </a:r>
            <a:r>
              <a:rPr lang="zh-CN" altLang="en-US" sz="1400" b="0" dirty="0"/>
              <a:t> </a:t>
            </a:r>
            <a:r>
              <a:rPr lang="en-US" altLang="zh-CN" sz="1400" b="0" dirty="0"/>
              <a:t>So he enabled dual link function on his phone</a:t>
            </a:r>
            <a:r>
              <a:rPr lang="zh-CN" altLang="en-US" sz="1400" b="0" dirty="0"/>
              <a:t> </a:t>
            </a:r>
            <a:r>
              <a:rPr lang="en-US" altLang="zh-CN" sz="1400" b="0" dirty="0"/>
              <a:t>before he starts the game.</a:t>
            </a:r>
          </a:p>
          <a:p>
            <a:pPr marL="0" indent="0">
              <a:buNone/>
            </a:pPr>
            <a:endParaRPr lang="en-US" altLang="zh-CN" sz="1400" b="0" dirty="0"/>
          </a:p>
          <a:p>
            <a:pPr marL="0" indent="0">
              <a:buNone/>
            </a:pPr>
            <a:r>
              <a:rPr lang="en-US" sz="1400" b="0" dirty="0"/>
              <a:t>Based</a:t>
            </a:r>
            <a:r>
              <a:rPr lang="zh-CN" altLang="en-US" sz="1400" b="0" dirty="0"/>
              <a:t> </a:t>
            </a:r>
            <a:r>
              <a:rPr lang="en-US" altLang="zh-CN" sz="1400" b="0" dirty="0"/>
              <a:t>on signaling from the AP and phone, e</a:t>
            </a:r>
            <a:r>
              <a:rPr lang="en-US" sz="1400" b="0" dirty="0"/>
              <a:t>ach packet, both UL and DL during the game is replicated. The process manner at each end is based on first come, first serve. Only the 1</a:t>
            </a:r>
            <a:r>
              <a:rPr lang="en-US" sz="1400" b="0" baseline="30000" dirty="0"/>
              <a:t>st</a:t>
            </a:r>
            <a:r>
              <a:rPr lang="en-US" sz="1400" b="0" dirty="0"/>
              <a:t> packet is accepted, while the 2</a:t>
            </a:r>
            <a:r>
              <a:rPr lang="en-US" sz="1400" b="0" baseline="30000" dirty="0"/>
              <a:t>nd</a:t>
            </a:r>
            <a:r>
              <a:rPr lang="en-US" sz="1400" b="0" dirty="0"/>
              <a:t> is dropped directly at Phone and AP.</a:t>
            </a:r>
          </a:p>
        </p:txBody>
      </p:sp>
      <p:sp>
        <p:nvSpPr>
          <p:cNvPr id="5" name="Footer Placeholder 4">
            <a:extLst>
              <a:ext uri="{FF2B5EF4-FFF2-40B4-BE49-F238E27FC236}">
                <a16:creationId xmlns:a16="http://schemas.microsoft.com/office/drawing/2014/main" id="{AB1812FC-C614-684B-A72D-7E04434DF673}"/>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D256AE39-64A3-5343-A754-682E819B0C46}"/>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12</a:t>
            </a:fld>
            <a:endParaRPr lang="en-US" altLang="en-US"/>
          </a:p>
        </p:txBody>
      </p:sp>
      <p:pic>
        <p:nvPicPr>
          <p:cNvPr id="9" name="Graphic 8" descr="Wi-Fi">
            <a:extLst>
              <a:ext uri="{FF2B5EF4-FFF2-40B4-BE49-F238E27FC236}">
                <a16:creationId xmlns:a16="http://schemas.microsoft.com/office/drawing/2014/main" id="{73818CCE-2A97-2447-8495-5086F0AE52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45589" y="4680567"/>
            <a:ext cx="516359" cy="516359"/>
          </a:xfrm>
          <a:prstGeom prst="rect">
            <a:avLst/>
          </a:prstGeom>
        </p:spPr>
      </p:pic>
      <p:pic>
        <p:nvPicPr>
          <p:cNvPr id="11" name="Graphic 10" descr="Smart Phone">
            <a:extLst>
              <a:ext uri="{FF2B5EF4-FFF2-40B4-BE49-F238E27FC236}">
                <a16:creationId xmlns:a16="http://schemas.microsoft.com/office/drawing/2014/main" id="{128DF474-F480-A549-9860-9573709C54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46569" y="4520404"/>
            <a:ext cx="914400" cy="914400"/>
          </a:xfrm>
          <a:prstGeom prst="rect">
            <a:avLst/>
          </a:prstGeom>
        </p:spPr>
      </p:pic>
      <p:pic>
        <p:nvPicPr>
          <p:cNvPr id="13" name="Graphic 12" descr="Wireless router">
            <a:extLst>
              <a:ext uri="{FF2B5EF4-FFF2-40B4-BE49-F238E27FC236}">
                <a16:creationId xmlns:a16="http://schemas.microsoft.com/office/drawing/2014/main" id="{87B8471D-8402-0348-A640-B510616412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1795203" y="4473404"/>
            <a:ext cx="1056528" cy="1056528"/>
          </a:xfrm>
          <a:prstGeom prst="rect">
            <a:avLst/>
          </a:prstGeom>
        </p:spPr>
      </p:pic>
      <p:cxnSp>
        <p:nvCxnSpPr>
          <p:cNvPr id="15" name="Straight Arrow Connector 14">
            <a:extLst>
              <a:ext uri="{FF2B5EF4-FFF2-40B4-BE49-F238E27FC236}">
                <a16:creationId xmlns:a16="http://schemas.microsoft.com/office/drawing/2014/main" id="{60582AB9-C2FB-F648-A154-9E334EBB85E0}"/>
              </a:ext>
            </a:extLst>
          </p:cNvPr>
          <p:cNvCxnSpPr>
            <a:cxnSpLocks/>
          </p:cNvCxnSpPr>
          <p:nvPr/>
        </p:nvCxnSpPr>
        <p:spPr bwMode="auto">
          <a:xfrm>
            <a:off x="2831994" y="4827080"/>
            <a:ext cx="2592288" cy="6589"/>
          </a:xfrm>
          <a:prstGeom prst="straightConnector1">
            <a:avLst/>
          </a:prstGeom>
          <a:solidFill>
            <a:schemeClr val="accent1"/>
          </a:solidFill>
          <a:ln w="31750" cap="flat" cmpd="sng" algn="ctr">
            <a:solidFill>
              <a:schemeClr val="accent6">
                <a:lumMod val="60000"/>
                <a:lumOff val="40000"/>
              </a:schemeClr>
            </a:solidFill>
            <a:prstDash val="solid"/>
            <a:round/>
            <a:headEnd type="triangle"/>
            <a:tailEnd type="triangle"/>
          </a:ln>
          <a:effectLst/>
        </p:spPr>
      </p:cxnSp>
      <p:cxnSp>
        <p:nvCxnSpPr>
          <p:cNvPr id="16" name="Straight Arrow Connector 15">
            <a:extLst>
              <a:ext uri="{FF2B5EF4-FFF2-40B4-BE49-F238E27FC236}">
                <a16:creationId xmlns:a16="http://schemas.microsoft.com/office/drawing/2014/main" id="{9809A4AC-4FA9-434B-996F-1F0DF980BD6B}"/>
              </a:ext>
            </a:extLst>
          </p:cNvPr>
          <p:cNvCxnSpPr>
            <a:cxnSpLocks/>
          </p:cNvCxnSpPr>
          <p:nvPr/>
        </p:nvCxnSpPr>
        <p:spPr bwMode="auto">
          <a:xfrm>
            <a:off x="2831994" y="5225450"/>
            <a:ext cx="2592288" cy="0"/>
          </a:xfrm>
          <a:prstGeom prst="straightConnector1">
            <a:avLst/>
          </a:prstGeom>
          <a:solidFill>
            <a:schemeClr val="accent1"/>
          </a:solidFill>
          <a:ln w="31750" cap="flat" cmpd="sng" algn="ctr">
            <a:solidFill>
              <a:schemeClr val="tx1"/>
            </a:solidFill>
            <a:prstDash val="solid"/>
            <a:round/>
            <a:headEnd type="triangle"/>
            <a:tailEnd type="triangle"/>
          </a:ln>
          <a:effectLst/>
        </p:spPr>
      </p:cxnSp>
      <p:sp>
        <p:nvSpPr>
          <p:cNvPr id="17" name="TextBox 16">
            <a:extLst>
              <a:ext uri="{FF2B5EF4-FFF2-40B4-BE49-F238E27FC236}">
                <a16:creationId xmlns:a16="http://schemas.microsoft.com/office/drawing/2014/main" id="{92C2CC57-3220-504F-8519-2400F0CC0032}"/>
              </a:ext>
            </a:extLst>
          </p:cNvPr>
          <p:cNvSpPr txBox="1"/>
          <p:nvPr/>
        </p:nvSpPr>
        <p:spPr>
          <a:xfrm>
            <a:off x="3059832" y="4805664"/>
            <a:ext cx="1976823" cy="461665"/>
          </a:xfrm>
          <a:prstGeom prst="rect">
            <a:avLst/>
          </a:prstGeom>
          <a:noFill/>
        </p:spPr>
        <p:txBody>
          <a:bodyPr wrap="none" rtlCol="0">
            <a:spAutoFit/>
          </a:bodyPr>
          <a:lstStyle/>
          <a:p>
            <a:r>
              <a:rPr lang="en-US" dirty="0"/>
              <a:t>Duplicated data transmission</a:t>
            </a:r>
          </a:p>
          <a:p>
            <a:r>
              <a:rPr lang="en-US" dirty="0"/>
              <a:t>1</a:t>
            </a:r>
            <a:r>
              <a:rPr lang="en-US" baseline="30000" dirty="0"/>
              <a:t>st</a:t>
            </a:r>
            <a:r>
              <a:rPr lang="en-US" dirty="0"/>
              <a:t> transfer, 2</a:t>
            </a:r>
            <a:r>
              <a:rPr lang="en-US" baseline="30000" dirty="0"/>
              <a:t>nd</a:t>
            </a:r>
            <a:r>
              <a:rPr lang="en-US" dirty="0"/>
              <a:t> drop</a:t>
            </a:r>
          </a:p>
        </p:txBody>
      </p:sp>
      <p:sp>
        <p:nvSpPr>
          <p:cNvPr id="25" name="TextBox 24">
            <a:extLst>
              <a:ext uri="{FF2B5EF4-FFF2-40B4-BE49-F238E27FC236}">
                <a16:creationId xmlns:a16="http://schemas.microsoft.com/office/drawing/2014/main" id="{420F25B7-F302-0340-A665-E51A9DB9ED66}"/>
              </a:ext>
            </a:extLst>
          </p:cNvPr>
          <p:cNvSpPr txBox="1"/>
          <p:nvPr/>
        </p:nvSpPr>
        <p:spPr>
          <a:xfrm>
            <a:off x="2539453" y="4448716"/>
            <a:ext cx="667170" cy="276999"/>
          </a:xfrm>
          <a:prstGeom prst="rect">
            <a:avLst/>
          </a:prstGeom>
          <a:noFill/>
        </p:spPr>
        <p:txBody>
          <a:bodyPr wrap="none" rtlCol="0">
            <a:spAutoFit/>
          </a:bodyPr>
          <a:lstStyle/>
          <a:p>
            <a:r>
              <a:rPr lang="en-US" dirty="0"/>
              <a:t>2.4GHz</a:t>
            </a:r>
          </a:p>
        </p:txBody>
      </p:sp>
      <p:sp>
        <p:nvSpPr>
          <p:cNvPr id="26" name="TextBox 25">
            <a:extLst>
              <a:ext uri="{FF2B5EF4-FFF2-40B4-BE49-F238E27FC236}">
                <a16:creationId xmlns:a16="http://schemas.microsoft.com/office/drawing/2014/main" id="{BD3362F6-60E4-6145-9171-442798CFD431}"/>
              </a:ext>
            </a:extLst>
          </p:cNvPr>
          <p:cNvSpPr txBox="1"/>
          <p:nvPr/>
        </p:nvSpPr>
        <p:spPr>
          <a:xfrm>
            <a:off x="2549528" y="5354298"/>
            <a:ext cx="551754" cy="276999"/>
          </a:xfrm>
          <a:prstGeom prst="rect">
            <a:avLst/>
          </a:prstGeom>
          <a:noFill/>
        </p:spPr>
        <p:txBody>
          <a:bodyPr wrap="none" rtlCol="0">
            <a:spAutoFit/>
          </a:bodyPr>
          <a:lstStyle/>
          <a:p>
            <a:r>
              <a:rPr lang="en-US" dirty="0"/>
              <a:t>5GHz</a:t>
            </a:r>
          </a:p>
        </p:txBody>
      </p:sp>
      <p:sp>
        <p:nvSpPr>
          <p:cNvPr id="33" name="Rounded Rectangular Callout 32">
            <a:extLst>
              <a:ext uri="{FF2B5EF4-FFF2-40B4-BE49-F238E27FC236}">
                <a16:creationId xmlns:a16="http://schemas.microsoft.com/office/drawing/2014/main" id="{0091F322-6AC7-8841-8BD3-C61493B0D968}"/>
              </a:ext>
            </a:extLst>
          </p:cNvPr>
          <p:cNvSpPr/>
          <p:nvPr/>
        </p:nvSpPr>
        <p:spPr bwMode="auto">
          <a:xfrm>
            <a:off x="1646169" y="3895148"/>
            <a:ext cx="918823" cy="534772"/>
          </a:xfrm>
          <a:prstGeom prst="wedgeRoundRectCallou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dirty="0"/>
              <a:t>Dual link</a:t>
            </a:r>
            <a:r>
              <a:rPr lang="zh-CN" altLang="en-US" dirty="0"/>
              <a:t> </a:t>
            </a:r>
            <a:r>
              <a:rPr lang="en-US" altLang="zh-CN" dirty="0"/>
              <a:t>enabled</a:t>
            </a:r>
            <a:endParaRPr lang="en-US"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34" name="Rounded Rectangular Callout 33">
            <a:extLst>
              <a:ext uri="{FF2B5EF4-FFF2-40B4-BE49-F238E27FC236}">
                <a16:creationId xmlns:a16="http://schemas.microsoft.com/office/drawing/2014/main" id="{7EE4C56E-8113-1648-8F4E-B76677E9BF75}"/>
              </a:ext>
            </a:extLst>
          </p:cNvPr>
          <p:cNvSpPr/>
          <p:nvPr/>
        </p:nvSpPr>
        <p:spPr bwMode="auto">
          <a:xfrm>
            <a:off x="5502536" y="3938076"/>
            <a:ext cx="918823" cy="534772"/>
          </a:xfrm>
          <a:prstGeom prst="wedgeRoundRectCallou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dirty="0"/>
              <a:t>Dual link</a:t>
            </a:r>
            <a:r>
              <a:rPr lang="zh-CN" altLang="en-US" dirty="0"/>
              <a:t> </a:t>
            </a:r>
            <a:r>
              <a:rPr lang="en-US" altLang="zh-CN" dirty="0"/>
              <a:t>enabled</a:t>
            </a:r>
            <a:endParaRPr lang="en-US"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7" name="TextBox 6">
            <a:extLst>
              <a:ext uri="{FF2B5EF4-FFF2-40B4-BE49-F238E27FC236}">
                <a16:creationId xmlns:a16="http://schemas.microsoft.com/office/drawing/2014/main" id="{4A6C4D68-F841-AD40-8E04-7D4035E5D84B}"/>
              </a:ext>
            </a:extLst>
          </p:cNvPr>
          <p:cNvSpPr txBox="1"/>
          <p:nvPr/>
        </p:nvSpPr>
        <p:spPr>
          <a:xfrm>
            <a:off x="1310635" y="5639378"/>
            <a:ext cx="1749197" cy="276999"/>
          </a:xfrm>
          <a:prstGeom prst="rect">
            <a:avLst/>
          </a:prstGeom>
          <a:solidFill>
            <a:srgbClr val="92D050"/>
          </a:solidFill>
        </p:spPr>
        <p:txBody>
          <a:bodyPr wrap="none" rtlCol="0">
            <a:spAutoFit/>
          </a:bodyPr>
          <a:lstStyle/>
          <a:p>
            <a:r>
              <a:rPr lang="en-US" dirty="0"/>
              <a:t>Simultaneous dual band </a:t>
            </a:r>
          </a:p>
        </p:txBody>
      </p:sp>
      <p:sp>
        <p:nvSpPr>
          <p:cNvPr id="19" name="TextBox 18">
            <a:extLst>
              <a:ext uri="{FF2B5EF4-FFF2-40B4-BE49-F238E27FC236}">
                <a16:creationId xmlns:a16="http://schemas.microsoft.com/office/drawing/2014/main" id="{DB0134EE-D93A-0647-909D-4F17750C9EE9}"/>
              </a:ext>
            </a:extLst>
          </p:cNvPr>
          <p:cNvSpPr txBox="1"/>
          <p:nvPr/>
        </p:nvSpPr>
        <p:spPr>
          <a:xfrm>
            <a:off x="4829169" y="5629348"/>
            <a:ext cx="1749197" cy="276999"/>
          </a:xfrm>
          <a:prstGeom prst="rect">
            <a:avLst/>
          </a:prstGeom>
          <a:solidFill>
            <a:srgbClr val="92D050"/>
          </a:solidFill>
        </p:spPr>
        <p:txBody>
          <a:bodyPr wrap="none" rtlCol="0">
            <a:spAutoFit/>
          </a:bodyPr>
          <a:lstStyle/>
          <a:p>
            <a:r>
              <a:rPr lang="en-US" dirty="0"/>
              <a:t>Simultaneous dual band </a:t>
            </a:r>
          </a:p>
        </p:txBody>
      </p:sp>
    </p:spTree>
    <p:extLst>
      <p:ext uri="{BB962C8B-B14F-4D97-AF65-F5344CB8AC3E}">
        <p14:creationId xmlns:p14="http://schemas.microsoft.com/office/powerpoint/2010/main" val="1398403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AEF4-E5C1-534A-87B4-3D22785BE4B9}"/>
              </a:ext>
            </a:extLst>
          </p:cNvPr>
          <p:cNvSpPr>
            <a:spLocks noGrp="1"/>
          </p:cNvSpPr>
          <p:nvPr>
            <p:ph type="title"/>
          </p:nvPr>
        </p:nvSpPr>
        <p:spPr>
          <a:xfrm>
            <a:off x="607500" y="1192641"/>
            <a:ext cx="8276003" cy="727838"/>
          </a:xfrm>
        </p:spPr>
        <p:txBody>
          <a:bodyPr/>
          <a:lstStyle/>
          <a:p>
            <a:r>
              <a:rPr lang="en-US" dirty="0"/>
              <a:t>Current solutions…</a:t>
            </a:r>
          </a:p>
        </p:txBody>
      </p:sp>
      <p:sp>
        <p:nvSpPr>
          <p:cNvPr id="3" name="Content Placeholder 2">
            <a:extLst>
              <a:ext uri="{FF2B5EF4-FFF2-40B4-BE49-F238E27FC236}">
                <a16:creationId xmlns:a16="http://schemas.microsoft.com/office/drawing/2014/main" id="{18E59201-9753-FF48-BBC0-68C5D87E3B46}"/>
              </a:ext>
            </a:extLst>
          </p:cNvPr>
          <p:cNvSpPr>
            <a:spLocks noGrp="1"/>
          </p:cNvSpPr>
          <p:nvPr>
            <p:ph idx="1"/>
          </p:nvPr>
        </p:nvSpPr>
        <p:spPr>
          <a:xfrm>
            <a:off x="629025" y="1920479"/>
            <a:ext cx="7279461" cy="2466889"/>
          </a:xfrm>
        </p:spPr>
        <p:txBody>
          <a:bodyPr>
            <a:normAutofit fontScale="85000" lnSpcReduction="20000"/>
          </a:bodyPr>
          <a:lstStyle/>
          <a:p>
            <a:r>
              <a:rPr lang="en-US" dirty="0"/>
              <a:t>SU-MIMO</a:t>
            </a:r>
          </a:p>
          <a:p>
            <a:pPr lvl="1"/>
            <a:r>
              <a:rPr lang="en-US" dirty="0"/>
              <a:t>multiple streams of data to be simultaneously transmitted or received between two Wi-Fi devices using multiple antennas and beamforming technology</a:t>
            </a:r>
          </a:p>
          <a:p>
            <a:r>
              <a:rPr lang="en-US" altLang="zh-CN" dirty="0"/>
              <a:t>Fast</a:t>
            </a:r>
            <a:r>
              <a:rPr lang="zh-CN" altLang="en-US" dirty="0"/>
              <a:t> </a:t>
            </a:r>
            <a:r>
              <a:rPr lang="en-US" altLang="zh-CN" dirty="0"/>
              <a:t>BSS</a:t>
            </a:r>
            <a:r>
              <a:rPr lang="zh-CN" altLang="en-US" dirty="0"/>
              <a:t> </a:t>
            </a:r>
            <a:r>
              <a:rPr lang="en-US" altLang="zh-CN" dirty="0"/>
              <a:t>Transfer</a:t>
            </a:r>
          </a:p>
          <a:p>
            <a:pPr lvl="1"/>
            <a:r>
              <a:rPr lang="en-US" dirty="0"/>
              <a:t>2</a:t>
            </a:r>
            <a:r>
              <a:rPr lang="en-US" baseline="30000" dirty="0"/>
              <a:t>nd</a:t>
            </a:r>
            <a:r>
              <a:rPr lang="en-US" dirty="0"/>
              <a:t> AP association can be done before 1</a:t>
            </a:r>
            <a:r>
              <a:rPr lang="en-US" baseline="30000" dirty="0"/>
              <a:t>st</a:t>
            </a:r>
            <a:r>
              <a:rPr lang="en-US" dirty="0"/>
              <a:t> AP disassociation</a:t>
            </a:r>
          </a:p>
          <a:p>
            <a:r>
              <a:rPr lang="en-US" dirty="0"/>
              <a:t>FST </a:t>
            </a:r>
          </a:p>
          <a:p>
            <a:pPr lvl="1"/>
            <a:r>
              <a:rPr lang="en-US" dirty="0">
                <a:solidFill>
                  <a:srgbClr val="C00000"/>
                </a:solidFill>
              </a:rPr>
              <a:t>Different streams </a:t>
            </a:r>
            <a:r>
              <a:rPr lang="en-US" dirty="0"/>
              <a:t>can be sent over different bands to/from same STA, transparently or non-transparently to higher layers</a:t>
            </a:r>
          </a:p>
          <a:p>
            <a:pPr lvl="1"/>
            <a:endParaRPr lang="en-US" dirty="0"/>
          </a:p>
          <a:p>
            <a:pPr lvl="1"/>
            <a:endParaRPr lang="en-US" dirty="0"/>
          </a:p>
          <a:p>
            <a:pPr lvl="1"/>
            <a:endParaRPr lang="en-US" dirty="0"/>
          </a:p>
        </p:txBody>
      </p:sp>
      <p:sp>
        <p:nvSpPr>
          <p:cNvPr id="5" name="Footer Placeholder 4">
            <a:extLst>
              <a:ext uri="{FF2B5EF4-FFF2-40B4-BE49-F238E27FC236}">
                <a16:creationId xmlns:a16="http://schemas.microsoft.com/office/drawing/2014/main" id="{AB1812FC-C614-684B-A72D-7E04434DF673}"/>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D256AE39-64A3-5343-A754-682E819B0C46}"/>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13</a:t>
            </a:fld>
            <a:endParaRPr lang="en-US" altLang="en-US"/>
          </a:p>
        </p:txBody>
      </p:sp>
      <p:sp>
        <p:nvSpPr>
          <p:cNvPr id="8" name="TextBox 7">
            <a:extLst>
              <a:ext uri="{FF2B5EF4-FFF2-40B4-BE49-F238E27FC236}">
                <a16:creationId xmlns:a16="http://schemas.microsoft.com/office/drawing/2014/main" id="{DDD9A355-A906-C747-89AF-C8DE653AF6C1}"/>
              </a:ext>
            </a:extLst>
          </p:cNvPr>
          <p:cNvSpPr txBox="1"/>
          <p:nvPr/>
        </p:nvSpPr>
        <p:spPr>
          <a:xfrm>
            <a:off x="746326" y="4387368"/>
            <a:ext cx="7797599" cy="1938992"/>
          </a:xfrm>
          <a:prstGeom prst="rect">
            <a:avLst/>
          </a:prstGeom>
          <a:solidFill>
            <a:srgbClr val="519DE6"/>
          </a:solidFill>
          <a:ln>
            <a:solidFill>
              <a:srgbClr val="519DE6"/>
            </a:solidFill>
          </a:ln>
        </p:spPr>
        <p:txBody>
          <a:bodyPr wrap="square" rtlCol="0">
            <a:spAutoFit/>
          </a:bodyPr>
          <a:lstStyle/>
          <a:p>
            <a:r>
              <a:rPr lang="en-US" sz="2000" dirty="0">
                <a:solidFill>
                  <a:schemeClr val="bg1"/>
                </a:solidFill>
              </a:rPr>
              <a:t>To send same stream over different band between AP and STA</a:t>
            </a:r>
          </a:p>
          <a:p>
            <a:r>
              <a:rPr lang="en-US" sz="2000" dirty="0">
                <a:solidFill>
                  <a:schemeClr val="bg1"/>
                </a:solidFill>
              </a:rPr>
              <a:t>-    A mechanism to identify the specific traffic which requests this feature</a:t>
            </a:r>
          </a:p>
          <a:p>
            <a:pPr marL="342900" indent="-342900">
              <a:buFontTx/>
              <a:buChar char="-"/>
            </a:pPr>
            <a:r>
              <a:rPr lang="en-US" sz="2000" dirty="0">
                <a:solidFill>
                  <a:schemeClr val="bg1"/>
                </a:solidFill>
              </a:rPr>
              <a:t>A mechanism for STA to associate two bands concurrently</a:t>
            </a:r>
          </a:p>
          <a:p>
            <a:pPr marL="342900" indent="-342900">
              <a:buFontTx/>
              <a:buChar char="-"/>
            </a:pPr>
            <a:r>
              <a:rPr lang="en-US" sz="2000" dirty="0">
                <a:solidFill>
                  <a:schemeClr val="bg1"/>
                </a:solidFill>
              </a:rPr>
              <a:t>A mechanism to replicate and de-duplicate frames from different bands is requested</a:t>
            </a:r>
          </a:p>
          <a:p>
            <a:pPr marL="342900" indent="-342900">
              <a:buFontTx/>
              <a:buChar char="-"/>
            </a:pPr>
            <a:r>
              <a:rPr lang="en-US" sz="2000" dirty="0">
                <a:solidFill>
                  <a:schemeClr val="bg1"/>
                </a:solidFill>
              </a:rPr>
              <a:t>Hardware and OS compatibility are needed. Ex. More antennas</a:t>
            </a:r>
          </a:p>
        </p:txBody>
      </p:sp>
    </p:spTree>
    <p:extLst>
      <p:ext uri="{BB962C8B-B14F-4D97-AF65-F5344CB8AC3E}">
        <p14:creationId xmlns:p14="http://schemas.microsoft.com/office/powerpoint/2010/main" val="86649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59E4C2CE-5B58-0249-9570-0916D126925D}"/>
              </a:ext>
            </a:extLst>
          </p:cNvPr>
          <p:cNvSpPr>
            <a:spLocks noChangeArrowheads="1"/>
          </p:cNvSpPr>
          <p:nvPr/>
        </p:nvSpPr>
        <p:spPr bwMode="auto">
          <a:xfrm>
            <a:off x="533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itchFamily="2" charset="0"/>
            </a:endParaRPr>
          </a:p>
        </p:txBody>
      </p:sp>
      <p:sp>
        <p:nvSpPr>
          <p:cNvPr id="25603" name="Rectangle 4">
            <a:extLst>
              <a:ext uri="{FF2B5EF4-FFF2-40B4-BE49-F238E27FC236}">
                <a16:creationId xmlns:a16="http://schemas.microsoft.com/office/drawing/2014/main" id="{C6BFC3C6-5695-664D-A220-B9CBDC727D7B}"/>
              </a:ext>
            </a:extLst>
          </p:cNvPr>
          <p:cNvSpPr>
            <a:spLocks noChangeArrowheads="1"/>
          </p:cNvSpPr>
          <p:nvPr/>
        </p:nvSpPr>
        <p:spPr bwMode="auto">
          <a:xfrm>
            <a:off x="685800" y="1447800"/>
            <a:ext cx="7848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pitchFamily="2" charset="2"/>
              <a:buChar char="l"/>
            </a:pPr>
            <a:endParaRPr lang="en-US" altLang="en-US" sz="700" b="0" u="sng">
              <a:solidFill>
                <a:srgbClr val="FF0000"/>
              </a:solidFill>
              <a:latin typeface="Arial" panose="020B0604020202020204" pitchFamily="34" charset="0"/>
            </a:endParaRPr>
          </a:p>
          <a:p>
            <a:pPr>
              <a:lnSpc>
                <a:spcPct val="80000"/>
              </a:lnSpc>
              <a:spcAft>
                <a:spcPct val="40000"/>
              </a:spcAft>
              <a:buClr>
                <a:srgbClr val="CC3300"/>
              </a:buClr>
              <a:buSzPct val="50000"/>
              <a:buFont typeface="Monotype Sorts" pitchFamily="2" charset="2"/>
              <a:buChar char="l"/>
            </a:pPr>
            <a:r>
              <a:rPr lang="en-US" altLang="en-US" sz="1800">
                <a:cs typeface="Times New Roman" panose="02020603050405020304" pitchFamily="18" charset="0"/>
              </a:rPr>
              <a:t>All IEEE-SA standards meetings shall be conducted in compliance with all applicable laws, including antitrust and competition laws. </a:t>
            </a:r>
          </a:p>
          <a:p>
            <a:pPr lvl="1">
              <a:lnSpc>
                <a:spcPct val="80000"/>
              </a:lnSpc>
              <a:spcAft>
                <a:spcPct val="40000"/>
              </a:spcAft>
              <a:buClr>
                <a:srgbClr val="CC3300"/>
              </a:buClr>
              <a:buSzPct val="50000"/>
              <a:buFont typeface="Monotype Sorts" pitchFamily="2" charset="2"/>
              <a:buChar char="l"/>
            </a:pPr>
            <a:r>
              <a:rPr lang="en-US" altLang="en-US" sz="1800">
                <a:cs typeface="Times New Roman" panose="02020603050405020304" pitchFamily="18" charset="0"/>
              </a:rPr>
              <a:t>Don’t discuss the interpretation, validity, or essentiality of patents/patent claims. </a:t>
            </a:r>
          </a:p>
          <a:p>
            <a:pPr lvl="1">
              <a:lnSpc>
                <a:spcPct val="80000"/>
              </a:lnSpc>
              <a:spcAft>
                <a:spcPct val="40000"/>
              </a:spcAft>
              <a:buClr>
                <a:srgbClr val="CC3300"/>
              </a:buClr>
              <a:buSzPct val="50000"/>
              <a:buFont typeface="Monotype Sorts" pitchFamily="2" charset="2"/>
              <a:buChar char="l"/>
            </a:pPr>
            <a:r>
              <a:rPr lang="en-US" altLang="en-US" sz="1800">
                <a:cs typeface="Times New Roman" panose="02020603050405020304" pitchFamily="18" charset="0"/>
              </a:rPr>
              <a:t>Don’t discuss specific license rates, terms, or conditions.</a:t>
            </a:r>
          </a:p>
          <a:p>
            <a:pPr lvl="1">
              <a:lnSpc>
                <a:spcPct val="80000"/>
              </a:lnSpc>
              <a:spcAft>
                <a:spcPct val="40000"/>
              </a:spcAft>
              <a:buClr>
                <a:srgbClr val="CC3300"/>
              </a:buClr>
              <a:buSzPct val="50000"/>
              <a:buFont typeface="Monotype Sorts" pitchFamily="2" charset="2"/>
              <a:buChar char="l"/>
            </a:pPr>
            <a:r>
              <a:rPr lang="en-US" altLang="en-US" sz="1800">
                <a:cs typeface="Times New Roman" panose="02020603050405020304" pitchFamily="18" charset="0"/>
              </a:rPr>
              <a:t>Relative costs of different technical approaches that include relative costs of patent licensing terms may be discussed in standards development meetings. </a:t>
            </a:r>
          </a:p>
          <a:p>
            <a:pPr lvl="1">
              <a:lnSpc>
                <a:spcPct val="80000"/>
              </a:lnSpc>
              <a:spcAft>
                <a:spcPct val="40000"/>
              </a:spcAft>
              <a:buClr>
                <a:srgbClr val="CC3300"/>
              </a:buClr>
              <a:buSzPct val="50000"/>
              <a:buFont typeface="Monotype Sorts" pitchFamily="2" charset="2"/>
              <a:buChar char="l"/>
            </a:pPr>
            <a:r>
              <a:rPr lang="en-US" altLang="en-US" sz="1800">
                <a:cs typeface="Times New Roman" panose="02020603050405020304" pitchFamily="18" charset="0"/>
              </a:rPr>
              <a:t>Technical considerations remain the primary focus</a:t>
            </a:r>
          </a:p>
          <a:p>
            <a:pPr lvl="1">
              <a:lnSpc>
                <a:spcPct val="80000"/>
              </a:lnSpc>
              <a:spcAft>
                <a:spcPct val="40000"/>
              </a:spcAft>
              <a:buClr>
                <a:srgbClr val="CC3300"/>
              </a:buClr>
              <a:buSzPct val="50000"/>
              <a:buFont typeface="Monotype Sorts" pitchFamily="2" charset="2"/>
              <a:buChar char="l"/>
            </a:pPr>
            <a:r>
              <a:rPr lang="en-US" altLang="en-US" sz="1800">
                <a:cs typeface="Times New Roman" panose="02020603050405020304" pitchFamily="18" charset="0"/>
              </a:rPr>
              <a:t>Don’t discuss or engage in the fixing of product prices, allocation of customers, or division of sales markets.</a:t>
            </a:r>
          </a:p>
          <a:p>
            <a:pPr lvl="1">
              <a:lnSpc>
                <a:spcPct val="80000"/>
              </a:lnSpc>
              <a:spcAft>
                <a:spcPct val="40000"/>
              </a:spcAft>
              <a:buClr>
                <a:srgbClr val="CC3300"/>
              </a:buClr>
              <a:buSzPct val="50000"/>
              <a:buFont typeface="Monotype Sorts" pitchFamily="2" charset="2"/>
              <a:buChar char="l"/>
            </a:pPr>
            <a:r>
              <a:rPr lang="en-US" altLang="en-US" sz="1800">
                <a:cs typeface="Times New Roman" panose="02020603050405020304" pitchFamily="18" charset="0"/>
              </a:rPr>
              <a:t>Don’t discuss the status or substance of ongoing or threatened litigation.</a:t>
            </a:r>
          </a:p>
          <a:p>
            <a:pPr lvl="1">
              <a:lnSpc>
                <a:spcPct val="80000"/>
              </a:lnSpc>
              <a:spcAft>
                <a:spcPct val="40000"/>
              </a:spcAft>
              <a:buClr>
                <a:srgbClr val="CC3300"/>
              </a:buClr>
              <a:buSzPct val="50000"/>
              <a:buFont typeface="Monotype Sorts" pitchFamily="2" charset="2"/>
              <a:buChar char="l"/>
            </a:pPr>
            <a:r>
              <a:rPr lang="en-US" altLang="en-US" sz="180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pitchFamily="2" charset="2"/>
              <a:buNone/>
            </a:pPr>
            <a:r>
              <a:rPr lang="en-US" altLang="en-US" sz="1000">
                <a:cs typeface="Times New Roman" panose="02020603050405020304" pitchFamily="18" charset="0"/>
              </a:rPr>
              <a:t>---------------------------------------------------------------   </a:t>
            </a:r>
          </a:p>
          <a:p>
            <a:pPr algn="ctr">
              <a:lnSpc>
                <a:spcPct val="80000"/>
              </a:lnSpc>
              <a:buClr>
                <a:srgbClr val="CC3300"/>
              </a:buClr>
              <a:buSzPct val="50000"/>
              <a:buFont typeface="Monotype Sorts" pitchFamily="2" charset="2"/>
              <a:buNone/>
            </a:pPr>
            <a:r>
              <a:rPr lang="en-US" altLang="en-US" sz="1200">
                <a:cs typeface="Times New Roman" panose="02020603050405020304" pitchFamily="18" charset="0"/>
              </a:rPr>
              <a:t>For more details, see IEEE-SA Standards Board Operations Manual, clause 5.3.10 and </a:t>
            </a:r>
            <a:br>
              <a:rPr lang="en-US" altLang="en-US" sz="1200">
                <a:cs typeface="Times New Roman" panose="02020603050405020304" pitchFamily="18" charset="0"/>
              </a:rPr>
            </a:br>
            <a:r>
              <a:rPr lang="en-US" altLang="en-US" sz="1200">
                <a:cs typeface="Times New Roman" panose="02020603050405020304" pitchFamily="18" charset="0"/>
              </a:rPr>
              <a:t>Antitrust and Competition Policy: What You Need to Know at http://standards.ieee.org/develop/policies/antitrust.pdf</a:t>
            </a:r>
          </a:p>
        </p:txBody>
      </p:sp>
      <p:sp>
        <p:nvSpPr>
          <p:cNvPr id="25604" name="Rectangle 2">
            <a:extLst>
              <a:ext uri="{FF2B5EF4-FFF2-40B4-BE49-F238E27FC236}">
                <a16:creationId xmlns:a16="http://schemas.microsoft.com/office/drawing/2014/main" id="{6D1E1098-A518-854A-A7B4-F1EBAEBB559E}"/>
              </a:ext>
            </a:extLst>
          </p:cNvPr>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Other Guideline for IEEE WG meetings</a:t>
            </a:r>
          </a:p>
        </p:txBody>
      </p:sp>
      <p:sp>
        <p:nvSpPr>
          <p:cNvPr id="25605" name="Slide Number Placeholder 5">
            <a:extLst>
              <a:ext uri="{FF2B5EF4-FFF2-40B4-BE49-F238E27FC236}">
                <a16:creationId xmlns:a16="http://schemas.microsoft.com/office/drawing/2014/main" id="{BE6A2561-33EF-F946-BD72-8E0BA4398B5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32287C00-1C7B-104A-967F-BF84DA2995B7}" type="slidenum">
              <a:rPr lang="en-US" altLang="en-US" sz="1200" b="0" smtClean="0"/>
              <a:pPr>
                <a:spcBef>
                  <a:spcPct val="0"/>
                </a:spcBef>
                <a:buFontTx/>
                <a:buNone/>
              </a:pPr>
              <a:t>14</a:t>
            </a:fld>
            <a:endParaRPr lang="en-US" altLang="en-US" sz="1200" b="0"/>
          </a:p>
        </p:txBody>
      </p:sp>
      <p:sp>
        <p:nvSpPr>
          <p:cNvPr id="25607" name="Footer Placeholder 4">
            <a:extLst>
              <a:ext uri="{FF2B5EF4-FFF2-40B4-BE49-F238E27FC236}">
                <a16:creationId xmlns:a16="http://schemas.microsoft.com/office/drawing/2014/main" id="{E8CDF644-301F-FF48-86A3-E8A171B5FEFA}"/>
              </a:ext>
            </a:extLst>
          </p:cNvPr>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Kate Meng(Tencent)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8E4F43CB-C241-C542-9813-F61AC78E18A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200" b="0"/>
              <a:t>Slide </a:t>
            </a:r>
            <a:fld id="{8B4B69AA-7515-C04D-972D-7CBF17EEE368}" type="slidenum">
              <a:rPr lang="en-GB" altLang="en-US" sz="1200" b="0" smtClean="0"/>
              <a:pPr>
                <a:spcBef>
                  <a:spcPct val="0"/>
                </a:spcBef>
                <a:buFontTx/>
                <a:buNone/>
              </a:pPr>
              <a:t>15</a:t>
            </a:fld>
            <a:endParaRPr lang="en-GB" altLang="en-US" sz="1200" b="0"/>
          </a:p>
        </p:txBody>
      </p:sp>
      <p:sp>
        <p:nvSpPr>
          <p:cNvPr id="29699" name="Rectangle 2">
            <a:extLst>
              <a:ext uri="{FF2B5EF4-FFF2-40B4-BE49-F238E27FC236}">
                <a16:creationId xmlns:a16="http://schemas.microsoft.com/office/drawing/2014/main" id="{EA743D7E-937D-E040-AF11-69029B5929D4}"/>
              </a:ext>
            </a:extLst>
          </p:cNvPr>
          <p:cNvSpPr>
            <a:spLocks noGrp="1" noChangeArrowheads="1"/>
          </p:cNvSpPr>
          <p:nvPr>
            <p:ph type="body" idx="1"/>
          </p:nvPr>
        </p:nvSpPr>
        <p:spPr>
          <a:xfrm>
            <a:off x="685800" y="1676400"/>
            <a:ext cx="7848600" cy="4495800"/>
          </a:xfrm>
        </p:spPr>
        <p:txBody>
          <a:bodyPr/>
          <a:lstStyle/>
          <a:p>
            <a:pPr algn="just">
              <a:spcAft>
                <a:spcPts val="600"/>
              </a:spcAft>
            </a:pPr>
            <a:r>
              <a:rPr lang="en-US" altLang="en-US" sz="1600" b="0"/>
              <a:t>Participation in any IEEE 802 meeting (Sponsor, Sponsor Subgroup, Working Group, Working Group Subgroup, etc.) is on an individual basis</a:t>
            </a:r>
          </a:p>
          <a:p>
            <a:pPr lvl="1" algn="just">
              <a:spcAft>
                <a:spcPts val="600"/>
              </a:spcAft>
            </a:pPr>
            <a:r>
              <a:rPr lang="en-US" altLang="en-US" sz="1200"/>
              <a:t>Participants in the IEEE standards development individual process shall act based on their qualifications and experience. (</a:t>
            </a:r>
            <a:r>
              <a:rPr lang="en-US" altLang="en-US" sz="1200">
                <a:hlinkClick r:id="rId3"/>
              </a:rPr>
              <a:t>https://standards.ieee.org/develop/policies/bylaws/sb_bylaws.pdfsection 5.2.1</a:t>
            </a:r>
            <a:r>
              <a:rPr lang="en-US" altLang="en-US" sz="1200"/>
              <a:t>)</a:t>
            </a:r>
          </a:p>
          <a:p>
            <a:pPr lvl="1" algn="just">
              <a:spcAft>
                <a:spcPts val="600"/>
              </a:spcAft>
            </a:pPr>
            <a:r>
              <a:rPr lang="en-US" altLang="en-US" sz="120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lgn="just">
              <a:spcAft>
                <a:spcPts val="600"/>
              </a:spcAft>
            </a:pPr>
            <a:r>
              <a:rPr lang="en-US" altLang="en-US" sz="1200"/>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lvl="1" algn="just">
              <a:spcAft>
                <a:spcPts val="600"/>
              </a:spcAft>
            </a:pPr>
            <a:r>
              <a:rPr lang="en-US" altLang="en-US" sz="1200"/>
              <a:t>Participants shall not direct the actions or votes of any other member of an IEEE 802 Working Group or retaliate against any other member for their actions or votes within IEEE 802 Working Group meetings, see </a:t>
            </a:r>
            <a:r>
              <a:rPr lang="en-US" altLang="en-US" sz="1200">
                <a:hlinkClick r:id="rId4"/>
              </a:rPr>
              <a:t>https://standards.ieee.org/develop/policies/bylaws/sb_bylaws.pdf</a:t>
            </a:r>
            <a:r>
              <a:rPr lang="en-US" altLang="en-US" sz="1200"/>
              <a:t> section 5.2.1.3 and the IEEE 802 LMSC Working Group Policies and Procedures, subclause 3.4.1 “Chair”, list item x.</a:t>
            </a:r>
          </a:p>
          <a:p>
            <a:pPr algn="just">
              <a:spcAft>
                <a:spcPts val="600"/>
              </a:spcAft>
            </a:pPr>
            <a:r>
              <a:rPr lang="en-US" altLang="en-US" sz="1600" b="0"/>
              <a:t>By participating in IEEE 802 meetings, you accept these requirements.  If you do not agree to these policies then you shall not participate.</a:t>
            </a:r>
          </a:p>
          <a:p>
            <a:pPr lvl="1" algn="just">
              <a:spcAft>
                <a:spcPts val="600"/>
              </a:spcAft>
            </a:pPr>
            <a:r>
              <a:rPr lang="en-US" altLang="en-US" sz="1200"/>
              <a:t>(Latest revision of IEEE 802 LMSC Working Group Policies and Procedures: </a:t>
            </a:r>
            <a:r>
              <a:rPr lang="en-US" altLang="en-US" sz="1200">
                <a:hlinkClick r:id="rId5"/>
              </a:rPr>
              <a:t>http://www.ieee802.org/devdocs.shtml</a:t>
            </a:r>
            <a:r>
              <a:rPr lang="en-US" altLang="en-US" sz="1200"/>
              <a:t>) </a:t>
            </a:r>
          </a:p>
          <a:p>
            <a:pPr>
              <a:spcAft>
                <a:spcPts val="600"/>
              </a:spcAft>
            </a:pPr>
            <a:endParaRPr lang="en-US" altLang="en-US"/>
          </a:p>
        </p:txBody>
      </p:sp>
      <p:sp>
        <p:nvSpPr>
          <p:cNvPr id="29700" name="Footer Placeholder 4">
            <a:extLst>
              <a:ext uri="{FF2B5EF4-FFF2-40B4-BE49-F238E27FC236}">
                <a16:creationId xmlns:a16="http://schemas.microsoft.com/office/drawing/2014/main" id="{8B6C550B-F4B8-8441-B9F8-A5253C802A8F}"/>
              </a:ext>
            </a:extLst>
          </p:cNvPr>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Kate Meng(Tencent)</a:t>
            </a:r>
          </a:p>
        </p:txBody>
      </p:sp>
      <p:sp>
        <p:nvSpPr>
          <p:cNvPr id="29702" name="Rectangle 2">
            <a:extLst>
              <a:ext uri="{FF2B5EF4-FFF2-40B4-BE49-F238E27FC236}">
                <a16:creationId xmlns:a16="http://schemas.microsoft.com/office/drawing/2014/main" id="{11891E03-FE71-964B-B7EB-50A0ADEAA14E}"/>
              </a:ext>
            </a:extLst>
          </p:cNvPr>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Participation in IEEE 802 Meetings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09E5B4A8-0FD0-9441-A07C-2406AEBB5B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3630F5FE-64D5-544E-9EE6-417B16682C21}" type="slidenum">
              <a:rPr lang="en-US" altLang="en-US" sz="1200" b="0" smtClean="0"/>
              <a:pPr>
                <a:spcBef>
                  <a:spcPct val="0"/>
                </a:spcBef>
                <a:buFontTx/>
                <a:buNone/>
              </a:pPr>
              <a:t>2</a:t>
            </a:fld>
            <a:endParaRPr lang="en-US" altLang="en-US" sz="1200" b="0"/>
          </a:p>
        </p:txBody>
      </p:sp>
      <p:sp>
        <p:nvSpPr>
          <p:cNvPr id="19459" name="Rectangle 3">
            <a:extLst>
              <a:ext uri="{FF2B5EF4-FFF2-40B4-BE49-F238E27FC236}">
                <a16:creationId xmlns:a16="http://schemas.microsoft.com/office/drawing/2014/main" id="{1ED080CB-4CAB-6641-B1DA-B59CBCFE93DD}"/>
              </a:ext>
            </a:extLst>
          </p:cNvPr>
          <p:cNvSpPr txBox="1">
            <a:spLocks noChangeArrowheads="1"/>
          </p:cNvSpPr>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a:t>This presentation contains technical discussion of RTA TIG. </a:t>
            </a:r>
          </a:p>
          <a:p>
            <a:pPr lvl="1"/>
            <a:endParaRPr lang="en-US" altLang="en-US" dirty="0"/>
          </a:p>
        </p:txBody>
      </p:sp>
      <p:sp>
        <p:nvSpPr>
          <p:cNvPr id="19460" name="Rectangle 2">
            <a:extLst>
              <a:ext uri="{FF2B5EF4-FFF2-40B4-BE49-F238E27FC236}">
                <a16:creationId xmlns:a16="http://schemas.microsoft.com/office/drawing/2014/main" id="{8F2824DC-96CF-964B-ADDA-6C8E9EE45312}"/>
              </a:ext>
            </a:extLst>
          </p:cNvPr>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
        <p:nvSpPr>
          <p:cNvPr id="19462" name="Footer Placeholder 4">
            <a:extLst>
              <a:ext uri="{FF2B5EF4-FFF2-40B4-BE49-F238E27FC236}">
                <a16:creationId xmlns:a16="http://schemas.microsoft.com/office/drawing/2014/main" id="{97C03D39-4089-F644-9E30-FBEB81EAE356}"/>
              </a:ext>
            </a:extLst>
          </p:cNvPr>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Kate Meng(Tencent)</a:t>
            </a:r>
            <a:endParaRPr lang="en-US" altLang="en-US" sz="1200" b="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08E1-8961-3E41-AF14-1BC7B8D49CD2}"/>
              </a:ext>
            </a:extLst>
          </p:cNvPr>
          <p:cNvSpPr>
            <a:spLocks noGrp="1"/>
          </p:cNvSpPr>
          <p:nvPr>
            <p:ph type="title"/>
          </p:nvPr>
        </p:nvSpPr>
        <p:spPr>
          <a:xfrm>
            <a:off x="685800" y="685800"/>
            <a:ext cx="7772400" cy="1066800"/>
          </a:xfrm>
        </p:spPr>
        <p:txBody>
          <a:bodyPr/>
          <a:lstStyle/>
          <a:p>
            <a:r>
              <a:rPr lang="en-US" dirty="0"/>
              <a:t>Outline</a:t>
            </a:r>
          </a:p>
        </p:txBody>
      </p:sp>
      <p:sp>
        <p:nvSpPr>
          <p:cNvPr id="3" name="Content Placeholder 2">
            <a:extLst>
              <a:ext uri="{FF2B5EF4-FFF2-40B4-BE49-F238E27FC236}">
                <a16:creationId xmlns:a16="http://schemas.microsoft.com/office/drawing/2014/main" id="{1F7BF88F-4B6E-7E49-B1C0-E9416EA8D8D9}"/>
              </a:ext>
            </a:extLst>
          </p:cNvPr>
          <p:cNvSpPr>
            <a:spLocks noGrp="1"/>
          </p:cNvSpPr>
          <p:nvPr>
            <p:ph idx="1"/>
          </p:nvPr>
        </p:nvSpPr>
        <p:spPr/>
        <p:txBody>
          <a:bodyPr/>
          <a:lstStyle/>
          <a:p>
            <a:r>
              <a:rPr lang="en-US" altLang="zh-CN" dirty="0"/>
              <a:t>Problem flashback</a:t>
            </a:r>
          </a:p>
          <a:p>
            <a:r>
              <a:rPr lang="en-US" dirty="0"/>
              <a:t>Problem analysis</a:t>
            </a:r>
          </a:p>
          <a:p>
            <a:r>
              <a:rPr lang="en-US" dirty="0"/>
              <a:t>Optimization direction and desirable features</a:t>
            </a:r>
          </a:p>
          <a:p>
            <a:pPr marL="0" indent="0">
              <a:buNone/>
            </a:pPr>
            <a:endParaRPr lang="en-US" dirty="0"/>
          </a:p>
        </p:txBody>
      </p:sp>
      <p:sp>
        <p:nvSpPr>
          <p:cNvPr id="5" name="Footer Placeholder 4">
            <a:extLst>
              <a:ext uri="{FF2B5EF4-FFF2-40B4-BE49-F238E27FC236}">
                <a16:creationId xmlns:a16="http://schemas.microsoft.com/office/drawing/2014/main" id="{B9D2036D-DDA0-CC40-96A8-292E8B0C7F87}"/>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D9EC0CC6-C9DC-4340-BBF0-A5E1E98631FD}"/>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3</a:t>
            </a:fld>
            <a:endParaRPr lang="en-US" altLang="en-US"/>
          </a:p>
        </p:txBody>
      </p:sp>
    </p:spTree>
    <p:extLst>
      <p:ext uri="{BB962C8B-B14F-4D97-AF65-F5344CB8AC3E}">
        <p14:creationId xmlns:p14="http://schemas.microsoft.com/office/powerpoint/2010/main" val="3224409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560E-7B98-B146-88FB-71A14D36904F}"/>
              </a:ext>
            </a:extLst>
          </p:cNvPr>
          <p:cNvSpPr>
            <a:spLocks noGrp="1"/>
          </p:cNvSpPr>
          <p:nvPr>
            <p:ph type="title"/>
          </p:nvPr>
        </p:nvSpPr>
        <p:spPr>
          <a:xfrm>
            <a:off x="685800" y="685800"/>
            <a:ext cx="7772400" cy="1066800"/>
          </a:xfrm>
        </p:spPr>
        <p:txBody>
          <a:bodyPr/>
          <a:lstStyle/>
          <a:p>
            <a:r>
              <a:rPr lang="en-US" altLang="zh-CN" dirty="0"/>
              <a:t>Problem flashback</a:t>
            </a:r>
            <a:endParaRPr lang="en-US" dirty="0"/>
          </a:p>
        </p:txBody>
      </p:sp>
      <p:sp>
        <p:nvSpPr>
          <p:cNvPr id="3" name="Content Placeholder 2">
            <a:extLst>
              <a:ext uri="{FF2B5EF4-FFF2-40B4-BE49-F238E27FC236}">
                <a16:creationId xmlns:a16="http://schemas.microsoft.com/office/drawing/2014/main" id="{34C42802-AA8D-384F-BBAE-DE183F578D4C}"/>
              </a:ext>
            </a:extLst>
          </p:cNvPr>
          <p:cNvSpPr>
            <a:spLocks noGrp="1"/>
          </p:cNvSpPr>
          <p:nvPr>
            <p:ph idx="1"/>
          </p:nvPr>
        </p:nvSpPr>
        <p:spPr>
          <a:xfrm>
            <a:off x="663688" y="1752600"/>
            <a:ext cx="7772400" cy="4114800"/>
          </a:xfrm>
          <a:ln>
            <a:solidFill>
              <a:schemeClr val="tx1"/>
            </a:solidFill>
          </a:ln>
        </p:spPr>
        <p:txBody>
          <a:bodyPr/>
          <a:lstStyle/>
          <a:p>
            <a:pPr marL="0" indent="0">
              <a:buNone/>
            </a:pPr>
            <a:r>
              <a:rPr lang="en-US" dirty="0"/>
              <a:t>◆ High latency</a:t>
            </a:r>
            <a:endParaRPr lang="en-US" altLang="zh-CN" dirty="0"/>
          </a:p>
          <a:p>
            <a:pPr marL="457200" lvl="1" indent="0">
              <a:buNone/>
            </a:pPr>
            <a:r>
              <a:rPr lang="en-US" altLang="zh-CN" dirty="0"/>
              <a:t>➣ </a:t>
            </a:r>
            <a:r>
              <a:rPr lang="en-US" dirty="0"/>
              <a:t>High latency will cause packets delay </a:t>
            </a:r>
          </a:p>
          <a:p>
            <a:pPr marL="457200" lvl="1" indent="0">
              <a:buNone/>
            </a:pPr>
            <a:r>
              <a:rPr lang="en-US" altLang="zh-CN" dirty="0"/>
              <a:t>➣ </a:t>
            </a:r>
            <a:r>
              <a:rPr lang="en-US" dirty="0"/>
              <a:t>It can be because of signal quality, interference, loading or geolocation (not in scope) </a:t>
            </a:r>
          </a:p>
          <a:p>
            <a:pPr marL="0" lvl="0" indent="0">
              <a:buClr>
                <a:srgbClr val="00C6BB"/>
              </a:buClr>
              <a:buNone/>
            </a:pPr>
            <a:r>
              <a:rPr lang="en-US" dirty="0"/>
              <a:t>◆ Jitter/Spike/Worst case latency</a:t>
            </a:r>
            <a:endParaRPr lang="en-US" altLang="zh-CN" dirty="0"/>
          </a:p>
          <a:p>
            <a:pPr marL="457200" lvl="1" indent="0">
              <a:buClr>
                <a:srgbClr val="00C6BB"/>
              </a:buClr>
              <a:buNone/>
            </a:pPr>
            <a:r>
              <a:rPr lang="en-US" altLang="zh-CN" dirty="0"/>
              <a:t>➣ The average latency is acceptable</a:t>
            </a:r>
          </a:p>
          <a:p>
            <a:pPr marL="457200" lvl="1" indent="0">
              <a:buClr>
                <a:srgbClr val="00C6BB"/>
              </a:buClr>
              <a:buNone/>
            </a:pPr>
            <a:r>
              <a:rPr lang="en-US" altLang="zh-CN" dirty="0"/>
              <a:t>➣ The jitter is the problem to solve</a:t>
            </a:r>
          </a:p>
          <a:p>
            <a:pPr marL="457200" lvl="1" indent="0">
              <a:buClr>
                <a:srgbClr val="00C6BB"/>
              </a:buClr>
              <a:buNone/>
            </a:pPr>
            <a:r>
              <a:rPr lang="en-US" altLang="zh-CN" dirty="0"/>
              <a:t>➣ The jitter between STA and AP have considerable correlation with lagging</a:t>
            </a:r>
          </a:p>
          <a:p>
            <a:pPr marL="0" indent="0">
              <a:buNone/>
            </a:pPr>
            <a:endParaRPr lang="en-US" dirty="0"/>
          </a:p>
          <a:p>
            <a:endParaRPr lang="en-US" dirty="0"/>
          </a:p>
        </p:txBody>
      </p:sp>
      <p:sp>
        <p:nvSpPr>
          <p:cNvPr id="5" name="Footer Placeholder 4">
            <a:extLst>
              <a:ext uri="{FF2B5EF4-FFF2-40B4-BE49-F238E27FC236}">
                <a16:creationId xmlns:a16="http://schemas.microsoft.com/office/drawing/2014/main" id="{581A8E07-DD5E-3E45-9495-2A9BB85040B1}"/>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706BF7E5-0A2C-F040-B86F-E8F308514106}"/>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4</a:t>
            </a:fld>
            <a:endParaRPr lang="en-US" altLang="en-US"/>
          </a:p>
        </p:txBody>
      </p:sp>
      <p:pic>
        <p:nvPicPr>
          <p:cNvPr id="7" name="Picture 6">
            <a:extLst>
              <a:ext uri="{FF2B5EF4-FFF2-40B4-BE49-F238E27FC236}">
                <a16:creationId xmlns:a16="http://schemas.microsoft.com/office/drawing/2014/main" id="{6A5C36CD-BB7C-7E4A-905A-64AAA6D7D2ED}"/>
              </a:ext>
            </a:extLst>
          </p:cNvPr>
          <p:cNvPicPr>
            <a:picLocks noChangeAspect="1"/>
          </p:cNvPicPr>
          <p:nvPr/>
        </p:nvPicPr>
        <p:blipFill>
          <a:blip r:embed="rId3"/>
          <a:stretch>
            <a:fillRect/>
          </a:stretch>
        </p:blipFill>
        <p:spPr>
          <a:xfrm>
            <a:off x="2096674" y="4715617"/>
            <a:ext cx="5070888" cy="1942358"/>
          </a:xfrm>
          <a:prstGeom prst="rect">
            <a:avLst/>
          </a:prstGeom>
        </p:spPr>
      </p:pic>
    </p:spTree>
    <p:extLst>
      <p:ext uri="{BB962C8B-B14F-4D97-AF65-F5344CB8AC3E}">
        <p14:creationId xmlns:p14="http://schemas.microsoft.com/office/powerpoint/2010/main" val="32026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560E-7B98-B146-88FB-71A14D36904F}"/>
              </a:ext>
            </a:extLst>
          </p:cNvPr>
          <p:cNvSpPr>
            <a:spLocks noGrp="1"/>
          </p:cNvSpPr>
          <p:nvPr>
            <p:ph type="title"/>
          </p:nvPr>
        </p:nvSpPr>
        <p:spPr>
          <a:xfrm>
            <a:off x="685800" y="685800"/>
            <a:ext cx="7772400" cy="1066800"/>
          </a:xfrm>
        </p:spPr>
        <p:txBody>
          <a:bodyPr/>
          <a:lstStyle/>
          <a:p>
            <a:r>
              <a:rPr lang="en-US" altLang="zh-CN" dirty="0"/>
              <a:t>Problem flashback</a:t>
            </a:r>
            <a:endParaRPr lang="en-US" dirty="0"/>
          </a:p>
        </p:txBody>
      </p:sp>
      <p:sp>
        <p:nvSpPr>
          <p:cNvPr id="3" name="Content Placeholder 2">
            <a:extLst>
              <a:ext uri="{FF2B5EF4-FFF2-40B4-BE49-F238E27FC236}">
                <a16:creationId xmlns:a16="http://schemas.microsoft.com/office/drawing/2014/main" id="{34C42802-AA8D-384F-BBAE-DE183F578D4C}"/>
              </a:ext>
            </a:extLst>
          </p:cNvPr>
          <p:cNvSpPr>
            <a:spLocks noGrp="1"/>
          </p:cNvSpPr>
          <p:nvPr>
            <p:ph idx="1"/>
          </p:nvPr>
        </p:nvSpPr>
        <p:spPr>
          <a:xfrm>
            <a:off x="539552" y="1556792"/>
            <a:ext cx="7560840" cy="2448272"/>
          </a:xfrm>
          <a:ln>
            <a:solidFill>
              <a:schemeClr val="tx1"/>
            </a:solidFill>
          </a:ln>
        </p:spPr>
        <p:txBody>
          <a:bodyPr/>
          <a:lstStyle/>
          <a:p>
            <a:pPr marL="0" indent="0">
              <a:buNone/>
            </a:pPr>
            <a:r>
              <a:rPr lang="en-US" dirty="0"/>
              <a:t>◆ Traffic</a:t>
            </a:r>
            <a:r>
              <a:rPr lang="zh-CN" altLang="en-US" dirty="0"/>
              <a:t> </a:t>
            </a:r>
            <a:r>
              <a:rPr lang="en-US" altLang="zh-CN" dirty="0"/>
              <a:t>characteristics</a:t>
            </a:r>
          </a:p>
          <a:p>
            <a:pPr marL="457200" lvl="1" indent="0">
              <a:buNone/>
            </a:pPr>
            <a:r>
              <a:rPr lang="en-US" altLang="zh-CN" dirty="0"/>
              <a:t>➣ average</a:t>
            </a:r>
            <a:r>
              <a:rPr lang="zh-CN" altLang="en-US" dirty="0"/>
              <a:t> </a:t>
            </a:r>
            <a:r>
              <a:rPr lang="en-US" altLang="zh-CN" dirty="0"/>
              <a:t>30ms</a:t>
            </a:r>
            <a:r>
              <a:rPr lang="zh-CN" altLang="en-US" dirty="0"/>
              <a:t> </a:t>
            </a:r>
            <a:r>
              <a:rPr lang="en-US" altLang="zh-CN" dirty="0"/>
              <a:t>/</a:t>
            </a:r>
            <a:r>
              <a:rPr lang="zh-CN" altLang="en-US" dirty="0"/>
              <a:t> </a:t>
            </a:r>
            <a:r>
              <a:rPr lang="en-US" altLang="zh-CN" dirty="0"/>
              <a:t>packet</a:t>
            </a:r>
            <a:endParaRPr lang="en-US" dirty="0"/>
          </a:p>
          <a:p>
            <a:pPr marL="457200" lvl="1" indent="0">
              <a:buNone/>
            </a:pPr>
            <a:r>
              <a:rPr lang="en-US" altLang="zh-CN" dirty="0"/>
              <a:t>➣ </a:t>
            </a:r>
            <a:r>
              <a:rPr lang="en-US" dirty="0"/>
              <a:t>size</a:t>
            </a:r>
            <a:r>
              <a:rPr lang="zh-CN" altLang="en-US" dirty="0"/>
              <a:t> </a:t>
            </a:r>
            <a:r>
              <a:rPr lang="en-US" altLang="zh-CN" dirty="0"/>
              <a:t>30-500Bytes</a:t>
            </a:r>
            <a:endParaRPr lang="en-US" dirty="0"/>
          </a:p>
          <a:p>
            <a:pPr marL="0" lvl="0" indent="0">
              <a:buClr>
                <a:srgbClr val="00C6BB"/>
              </a:buClr>
              <a:buNone/>
            </a:pPr>
            <a:r>
              <a:rPr lang="en-US" dirty="0"/>
              <a:t>◆ Traffic model</a:t>
            </a:r>
            <a:endParaRPr lang="en-US" altLang="zh-CN" dirty="0"/>
          </a:p>
          <a:p>
            <a:pPr marL="457200" lvl="1" indent="0">
              <a:buClr>
                <a:srgbClr val="00C6BB"/>
              </a:buClr>
              <a:buNone/>
            </a:pPr>
            <a:r>
              <a:rPr lang="en-US" altLang="zh-CN" dirty="0"/>
              <a:t>➣ Frame sync</a:t>
            </a:r>
          </a:p>
          <a:p>
            <a:pPr marL="457200" lvl="1" indent="0">
              <a:buClr>
                <a:srgbClr val="00C6BB"/>
              </a:buClr>
              <a:buNone/>
            </a:pPr>
            <a:r>
              <a:rPr lang="en-US" altLang="zh-CN" dirty="0"/>
              <a:t>➣ Status sync</a:t>
            </a:r>
          </a:p>
          <a:p>
            <a:pPr marL="0" indent="0">
              <a:buNone/>
            </a:pPr>
            <a:endParaRPr lang="en-US" dirty="0"/>
          </a:p>
          <a:p>
            <a:r>
              <a:rPr lang="en-US" dirty="0"/>
              <a:t>Please refer to IEEE 802.11-18/1419r5  for more details</a:t>
            </a:r>
          </a:p>
          <a:p>
            <a:pPr marL="0" indent="0">
              <a:buNone/>
            </a:pPr>
            <a:endParaRPr lang="en-US" sz="2000" b="0" dirty="0"/>
          </a:p>
          <a:p>
            <a:pPr marL="0" indent="0">
              <a:buNone/>
            </a:pPr>
            <a:r>
              <a:rPr lang="en-US" sz="2000" b="0" dirty="0"/>
              <a:t>An effective mechanism to identify real-time gaming traffic </a:t>
            </a:r>
            <a:r>
              <a:rPr lang="en-US" altLang="zh-CN" sz="2000" b="0" dirty="0"/>
              <a:t>by the packet characteristics of different gaming stages</a:t>
            </a:r>
            <a:r>
              <a:rPr lang="en-US" sz="2000" b="0" dirty="0"/>
              <a:t> is under research</a:t>
            </a:r>
          </a:p>
        </p:txBody>
      </p:sp>
      <p:sp>
        <p:nvSpPr>
          <p:cNvPr id="5" name="Footer Placeholder 4">
            <a:extLst>
              <a:ext uri="{FF2B5EF4-FFF2-40B4-BE49-F238E27FC236}">
                <a16:creationId xmlns:a16="http://schemas.microsoft.com/office/drawing/2014/main" id="{581A8E07-DD5E-3E45-9495-2A9BB85040B1}"/>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706BF7E5-0A2C-F040-B86F-E8F308514106}"/>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5</a:t>
            </a:fld>
            <a:endParaRPr lang="en-US" altLang="en-US"/>
          </a:p>
        </p:txBody>
      </p:sp>
    </p:spTree>
    <p:extLst>
      <p:ext uri="{BB962C8B-B14F-4D97-AF65-F5344CB8AC3E}">
        <p14:creationId xmlns:p14="http://schemas.microsoft.com/office/powerpoint/2010/main" val="1183673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normAutofit/>
          </a:bodyPr>
          <a:lstStyle/>
          <a:p>
            <a:r>
              <a:rPr lang="en-US" sz="2700" dirty="0"/>
              <a:t>Latency breakdown from client to game server</a:t>
            </a:r>
            <a:endParaRPr lang="en-US" sz="2700" dirty="0">
              <a:solidFill>
                <a:srgbClr val="7030A0"/>
              </a:solidFill>
            </a:endParaRPr>
          </a:p>
        </p:txBody>
      </p:sp>
      <p:sp>
        <p:nvSpPr>
          <p:cNvPr id="4" name="Rectangle 3">
            <a:extLst>
              <a:ext uri="{FF2B5EF4-FFF2-40B4-BE49-F238E27FC236}">
                <a16:creationId xmlns:a16="http://schemas.microsoft.com/office/drawing/2014/main" id="{77665762-CAE8-DB49-8BBD-710FEC9CBFD1}"/>
              </a:ext>
            </a:extLst>
          </p:cNvPr>
          <p:cNvSpPr/>
          <p:nvPr/>
        </p:nvSpPr>
        <p:spPr>
          <a:xfrm>
            <a:off x="628650" y="2421356"/>
            <a:ext cx="1212182" cy="529389"/>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t>Client</a:t>
            </a:r>
          </a:p>
        </p:txBody>
      </p:sp>
      <p:sp>
        <p:nvSpPr>
          <p:cNvPr id="5" name="Rectangle 4">
            <a:extLst>
              <a:ext uri="{FF2B5EF4-FFF2-40B4-BE49-F238E27FC236}">
                <a16:creationId xmlns:a16="http://schemas.microsoft.com/office/drawing/2014/main" id="{F10D6089-75BC-514A-BE69-D98AC60D933E}"/>
              </a:ext>
            </a:extLst>
          </p:cNvPr>
          <p:cNvSpPr/>
          <p:nvPr/>
        </p:nvSpPr>
        <p:spPr>
          <a:xfrm>
            <a:off x="3019926" y="2421356"/>
            <a:ext cx="1212182" cy="529389"/>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t>AP</a:t>
            </a:r>
          </a:p>
        </p:txBody>
      </p:sp>
      <p:sp>
        <p:nvSpPr>
          <p:cNvPr id="6" name="Rectangle 5">
            <a:extLst>
              <a:ext uri="{FF2B5EF4-FFF2-40B4-BE49-F238E27FC236}">
                <a16:creationId xmlns:a16="http://schemas.microsoft.com/office/drawing/2014/main" id="{00F2470F-8069-6A45-B118-2FAB914FE6C6}"/>
              </a:ext>
            </a:extLst>
          </p:cNvPr>
          <p:cNvSpPr/>
          <p:nvPr/>
        </p:nvSpPr>
        <p:spPr>
          <a:xfrm>
            <a:off x="5411203" y="2421356"/>
            <a:ext cx="1212182" cy="529389"/>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t>Game server </a:t>
            </a:r>
          </a:p>
        </p:txBody>
      </p:sp>
      <p:cxnSp>
        <p:nvCxnSpPr>
          <p:cNvPr id="8" name="Straight Connector 7">
            <a:extLst>
              <a:ext uri="{FF2B5EF4-FFF2-40B4-BE49-F238E27FC236}">
                <a16:creationId xmlns:a16="http://schemas.microsoft.com/office/drawing/2014/main" id="{8C251425-825F-CC40-915B-1E57D6D95368}"/>
              </a:ext>
            </a:extLst>
          </p:cNvPr>
          <p:cNvCxnSpPr>
            <a:cxnSpLocks/>
          </p:cNvCxnSpPr>
          <p:nvPr/>
        </p:nvCxnSpPr>
        <p:spPr>
          <a:xfrm flipV="1">
            <a:off x="1233237" y="2950745"/>
            <a:ext cx="1504" cy="2751832"/>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73357472-5CFF-E047-96BF-17CD7E8010A6}"/>
              </a:ext>
            </a:extLst>
          </p:cNvPr>
          <p:cNvCxnSpPr>
            <a:cxnSpLocks/>
          </p:cNvCxnSpPr>
          <p:nvPr/>
        </p:nvCxnSpPr>
        <p:spPr>
          <a:xfrm flipV="1">
            <a:off x="6010564" y="2950745"/>
            <a:ext cx="8234" cy="2751832"/>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8B5A0FD3-DBFC-D74E-B92C-A9FA7329D019}"/>
              </a:ext>
            </a:extLst>
          </p:cNvPr>
          <p:cNvSpPr txBox="1"/>
          <p:nvPr/>
        </p:nvSpPr>
        <p:spPr>
          <a:xfrm>
            <a:off x="2638223" y="5004693"/>
            <a:ext cx="2180067" cy="830997"/>
          </a:xfrm>
          <a:prstGeom prst="rect">
            <a:avLst/>
          </a:prstGeom>
          <a:noFill/>
        </p:spPr>
        <p:txBody>
          <a:bodyPr wrap="square" rtlCol="0">
            <a:spAutoFit/>
          </a:bodyPr>
          <a:lstStyle/>
          <a:p>
            <a:r>
              <a:rPr lang="en-US" dirty="0">
                <a:solidFill>
                  <a:srgbClr val="FF0000"/>
                </a:solidFill>
              </a:rPr>
              <a:t>latency&lt;100ms to ensure good game experience</a:t>
            </a:r>
          </a:p>
          <a:p>
            <a:r>
              <a:rPr lang="en-US" dirty="0">
                <a:solidFill>
                  <a:srgbClr val="FF0000"/>
                </a:solidFill>
              </a:rPr>
              <a:t>100-200ms for acceptable game experience</a:t>
            </a:r>
          </a:p>
        </p:txBody>
      </p:sp>
      <p:sp>
        <p:nvSpPr>
          <p:cNvPr id="15" name="TextBox 14">
            <a:extLst>
              <a:ext uri="{FF2B5EF4-FFF2-40B4-BE49-F238E27FC236}">
                <a16:creationId xmlns:a16="http://schemas.microsoft.com/office/drawing/2014/main" id="{564D7DE3-BDA7-BE4F-B239-F7FC1E75CEF0}"/>
              </a:ext>
            </a:extLst>
          </p:cNvPr>
          <p:cNvSpPr txBox="1"/>
          <p:nvPr/>
        </p:nvSpPr>
        <p:spPr>
          <a:xfrm>
            <a:off x="1834102" y="3695307"/>
            <a:ext cx="1032584" cy="577081"/>
          </a:xfrm>
          <a:prstGeom prst="rect">
            <a:avLst/>
          </a:prstGeom>
          <a:noFill/>
        </p:spPr>
        <p:txBody>
          <a:bodyPr wrap="square" rtlCol="0">
            <a:spAutoFit/>
          </a:bodyPr>
          <a:lstStyle/>
          <a:p>
            <a:r>
              <a:rPr lang="en-US" sz="1050" dirty="0"/>
              <a:t>Worst case latency can go up to 100+ </a:t>
            </a:r>
            <a:r>
              <a:rPr lang="en-US" sz="1050" dirty="0" err="1"/>
              <a:t>ms</a:t>
            </a:r>
            <a:endParaRPr lang="en-US" sz="1050" dirty="0"/>
          </a:p>
        </p:txBody>
      </p:sp>
      <p:cxnSp>
        <p:nvCxnSpPr>
          <p:cNvPr id="17" name="Straight Arrow Connector 16">
            <a:extLst>
              <a:ext uri="{FF2B5EF4-FFF2-40B4-BE49-F238E27FC236}">
                <a16:creationId xmlns:a16="http://schemas.microsoft.com/office/drawing/2014/main" id="{B8B8E690-A172-6A4C-B053-6512266D1710}"/>
              </a:ext>
            </a:extLst>
          </p:cNvPr>
          <p:cNvCxnSpPr>
            <a:cxnSpLocks/>
          </p:cNvCxnSpPr>
          <p:nvPr/>
        </p:nvCxnSpPr>
        <p:spPr>
          <a:xfrm flipH="1">
            <a:off x="1226508" y="5374334"/>
            <a:ext cx="13261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2AFAF11-DF9A-F04F-A5EE-89C96D3C149E}"/>
              </a:ext>
            </a:extLst>
          </p:cNvPr>
          <p:cNvCxnSpPr>
            <a:cxnSpLocks/>
          </p:cNvCxnSpPr>
          <p:nvPr/>
        </p:nvCxnSpPr>
        <p:spPr>
          <a:xfrm>
            <a:off x="4732731" y="5374334"/>
            <a:ext cx="12778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07DBE4-44A3-0F40-B8E3-C05688A66369}"/>
              </a:ext>
            </a:extLst>
          </p:cNvPr>
          <p:cNvCxnSpPr>
            <a:cxnSpLocks/>
          </p:cNvCxnSpPr>
          <p:nvPr/>
        </p:nvCxnSpPr>
        <p:spPr>
          <a:xfrm flipV="1">
            <a:off x="3626017" y="2950745"/>
            <a:ext cx="0" cy="209075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B84DE705-887C-CA41-A87A-63E4AA83637D}"/>
              </a:ext>
            </a:extLst>
          </p:cNvPr>
          <p:cNvCxnSpPr>
            <a:cxnSpLocks/>
          </p:cNvCxnSpPr>
          <p:nvPr/>
        </p:nvCxnSpPr>
        <p:spPr>
          <a:xfrm flipH="1">
            <a:off x="1226508" y="3903056"/>
            <a:ext cx="6026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1795B48-C750-7747-97DA-F57D8A90E78D}"/>
              </a:ext>
            </a:extLst>
          </p:cNvPr>
          <p:cNvCxnSpPr>
            <a:cxnSpLocks/>
          </p:cNvCxnSpPr>
          <p:nvPr/>
        </p:nvCxnSpPr>
        <p:spPr>
          <a:xfrm>
            <a:off x="2744647" y="3900586"/>
            <a:ext cx="8813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A462409-015E-0349-AA03-9B16080F33A7}"/>
              </a:ext>
            </a:extLst>
          </p:cNvPr>
          <p:cNvSpPr txBox="1"/>
          <p:nvPr/>
        </p:nvSpPr>
        <p:spPr>
          <a:xfrm>
            <a:off x="4306115" y="3799667"/>
            <a:ext cx="1032584" cy="738664"/>
          </a:xfrm>
          <a:prstGeom prst="rect">
            <a:avLst/>
          </a:prstGeom>
          <a:noFill/>
        </p:spPr>
        <p:txBody>
          <a:bodyPr wrap="square" rtlCol="0">
            <a:spAutoFit/>
          </a:bodyPr>
          <a:lstStyle/>
          <a:p>
            <a:r>
              <a:rPr lang="en-US" sz="1050" dirty="0"/>
              <a:t>latency</a:t>
            </a:r>
            <a:r>
              <a:rPr lang="zh-CN" altLang="en-US" sz="1050" dirty="0"/>
              <a:t> </a:t>
            </a:r>
            <a:r>
              <a:rPr lang="en-US" altLang="zh-CN" sz="1050" dirty="0"/>
              <a:t>varies from 30ms to 200ms per geolocation </a:t>
            </a:r>
            <a:endParaRPr lang="en-US" sz="1050" dirty="0"/>
          </a:p>
        </p:txBody>
      </p:sp>
      <p:cxnSp>
        <p:nvCxnSpPr>
          <p:cNvPr id="38" name="Straight Arrow Connector 37">
            <a:extLst>
              <a:ext uri="{FF2B5EF4-FFF2-40B4-BE49-F238E27FC236}">
                <a16:creationId xmlns:a16="http://schemas.microsoft.com/office/drawing/2014/main" id="{0B0D9587-B0A8-2D4D-AEF4-BEC1689A1CCD}"/>
              </a:ext>
            </a:extLst>
          </p:cNvPr>
          <p:cNvCxnSpPr>
            <a:cxnSpLocks/>
          </p:cNvCxnSpPr>
          <p:nvPr/>
        </p:nvCxnSpPr>
        <p:spPr>
          <a:xfrm flipH="1">
            <a:off x="3626017" y="4076667"/>
            <a:ext cx="68009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92AB5BD-9391-2341-A461-5BE7B52CCDC2}"/>
              </a:ext>
            </a:extLst>
          </p:cNvPr>
          <p:cNvCxnSpPr>
            <a:cxnSpLocks/>
          </p:cNvCxnSpPr>
          <p:nvPr/>
        </p:nvCxnSpPr>
        <p:spPr>
          <a:xfrm flipV="1">
            <a:off x="5179652" y="4076667"/>
            <a:ext cx="83764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43" name="Table 42">
            <a:extLst>
              <a:ext uri="{FF2B5EF4-FFF2-40B4-BE49-F238E27FC236}">
                <a16:creationId xmlns:a16="http://schemas.microsoft.com/office/drawing/2014/main" id="{8BD58185-34E8-3C45-B28F-C34D1011A190}"/>
              </a:ext>
            </a:extLst>
          </p:cNvPr>
          <p:cNvGraphicFramePr>
            <a:graphicFrameLocks noGrp="1"/>
          </p:cNvGraphicFramePr>
          <p:nvPr>
            <p:extLst>
              <p:ext uri="{D42A27DB-BD31-4B8C-83A1-F6EECF244321}">
                <p14:modId xmlns:p14="http://schemas.microsoft.com/office/powerpoint/2010/main" val="3377286884"/>
              </p:ext>
            </p:extLst>
          </p:nvPr>
        </p:nvGraphicFramePr>
        <p:xfrm>
          <a:off x="6491098" y="3097637"/>
          <a:ext cx="2593630" cy="1409700"/>
        </p:xfrm>
        <a:graphic>
          <a:graphicData uri="http://schemas.openxmlformats.org/drawingml/2006/table">
            <a:tbl>
              <a:tblPr firstRow="1" bandRow="1">
                <a:tableStyleId>{5C22544A-7EE6-4342-B048-85BDC9FD1C3A}</a:tableStyleId>
              </a:tblPr>
              <a:tblGrid>
                <a:gridCol w="1073426">
                  <a:extLst>
                    <a:ext uri="{9D8B030D-6E8A-4147-A177-3AD203B41FA5}">
                      <a16:colId xmlns:a16="http://schemas.microsoft.com/office/drawing/2014/main" val="4179710088"/>
                    </a:ext>
                  </a:extLst>
                </a:gridCol>
                <a:gridCol w="1520204">
                  <a:extLst>
                    <a:ext uri="{9D8B030D-6E8A-4147-A177-3AD203B41FA5}">
                      <a16:colId xmlns:a16="http://schemas.microsoft.com/office/drawing/2014/main" val="381884391"/>
                    </a:ext>
                  </a:extLst>
                </a:gridCol>
              </a:tblGrid>
              <a:tr h="272394">
                <a:tc>
                  <a:txBody>
                    <a:bodyPr/>
                    <a:lstStyle/>
                    <a:p>
                      <a:r>
                        <a:rPr lang="en-US" sz="1400" dirty="0"/>
                        <a:t>Latency/</a:t>
                      </a:r>
                      <a:r>
                        <a:rPr lang="en-US" sz="1400" dirty="0" err="1"/>
                        <a:t>ms</a:t>
                      </a:r>
                      <a:endParaRPr lang="en-US" sz="1400" dirty="0"/>
                    </a:p>
                  </a:txBody>
                  <a:tcPr marL="68580" marR="68580" marT="34290" marB="34290"/>
                </a:tc>
                <a:tc>
                  <a:txBody>
                    <a:bodyPr/>
                    <a:lstStyle/>
                    <a:p>
                      <a:r>
                        <a:rPr lang="en-US" sz="1200" dirty="0"/>
                        <a:t>Game experience</a:t>
                      </a:r>
                    </a:p>
                  </a:txBody>
                  <a:tcPr marL="68580" marR="68580" marT="34290" marB="34290"/>
                </a:tc>
                <a:extLst>
                  <a:ext uri="{0D108BD9-81ED-4DB2-BD59-A6C34878D82A}">
                    <a16:rowId xmlns:a16="http://schemas.microsoft.com/office/drawing/2014/main" val="179021484"/>
                  </a:ext>
                </a:extLst>
              </a:tr>
              <a:tr h="278889">
                <a:tc>
                  <a:txBody>
                    <a:bodyPr/>
                    <a:lstStyle/>
                    <a:p>
                      <a:r>
                        <a:rPr lang="en-US" sz="1400" dirty="0"/>
                        <a:t>&lt;100</a:t>
                      </a:r>
                    </a:p>
                  </a:txBody>
                  <a:tcPr marL="68580" marR="68580" marT="34290" marB="34290"/>
                </a:tc>
                <a:tc>
                  <a:txBody>
                    <a:bodyPr/>
                    <a:lstStyle/>
                    <a:p>
                      <a:r>
                        <a:rPr lang="en-US" sz="1400" dirty="0"/>
                        <a:t>No lagging</a:t>
                      </a:r>
                    </a:p>
                  </a:txBody>
                  <a:tcPr marL="68580" marR="68580" marT="34290" marB="34290"/>
                </a:tc>
                <a:extLst>
                  <a:ext uri="{0D108BD9-81ED-4DB2-BD59-A6C34878D82A}">
                    <a16:rowId xmlns:a16="http://schemas.microsoft.com/office/drawing/2014/main" val="2662001369"/>
                  </a:ext>
                </a:extLst>
              </a:tr>
              <a:tr h="278889">
                <a:tc>
                  <a:txBody>
                    <a:bodyPr/>
                    <a:lstStyle/>
                    <a:p>
                      <a:r>
                        <a:rPr lang="en-US" sz="1400" dirty="0"/>
                        <a:t>100-200</a:t>
                      </a:r>
                    </a:p>
                  </a:txBody>
                  <a:tcPr marL="68580" marR="68580" marT="34290" marB="34290"/>
                </a:tc>
                <a:tc>
                  <a:txBody>
                    <a:bodyPr/>
                    <a:lstStyle/>
                    <a:p>
                      <a:r>
                        <a:rPr lang="en-US" sz="1400" dirty="0"/>
                        <a:t>Lagging expected</a:t>
                      </a:r>
                    </a:p>
                  </a:txBody>
                  <a:tcPr marL="68580" marR="68580" marT="34290" marB="34290"/>
                </a:tc>
                <a:extLst>
                  <a:ext uri="{0D108BD9-81ED-4DB2-BD59-A6C34878D82A}">
                    <a16:rowId xmlns:a16="http://schemas.microsoft.com/office/drawing/2014/main" val="1770776788"/>
                  </a:ext>
                </a:extLst>
              </a:tr>
              <a:tr h="278889">
                <a:tc>
                  <a:txBody>
                    <a:bodyPr/>
                    <a:lstStyle/>
                    <a:p>
                      <a:r>
                        <a:rPr lang="en-US" sz="1400" dirty="0"/>
                        <a:t>&gt;200</a:t>
                      </a:r>
                    </a:p>
                  </a:txBody>
                  <a:tcPr marL="68580" marR="68580" marT="34290" marB="34290"/>
                </a:tc>
                <a:tc>
                  <a:txBody>
                    <a:bodyPr/>
                    <a:lstStyle/>
                    <a:p>
                      <a:r>
                        <a:rPr lang="en-US" sz="1400" dirty="0"/>
                        <a:t>Bad experience</a:t>
                      </a:r>
                    </a:p>
                  </a:txBody>
                  <a:tcPr marL="68580" marR="68580" marT="34290" marB="34290"/>
                </a:tc>
                <a:extLst>
                  <a:ext uri="{0D108BD9-81ED-4DB2-BD59-A6C34878D82A}">
                    <a16:rowId xmlns:a16="http://schemas.microsoft.com/office/drawing/2014/main" val="2594583812"/>
                  </a:ext>
                </a:extLst>
              </a:tr>
              <a:tr h="278889">
                <a:tc>
                  <a:txBody>
                    <a:bodyPr/>
                    <a:lstStyle/>
                    <a:p>
                      <a:r>
                        <a:rPr lang="en-US" sz="1400" dirty="0"/>
                        <a:t>460</a:t>
                      </a:r>
                    </a:p>
                  </a:txBody>
                  <a:tcPr marL="68580" marR="68580" marT="34290" marB="34290"/>
                </a:tc>
                <a:tc>
                  <a:txBody>
                    <a:bodyPr/>
                    <a:lstStyle/>
                    <a:p>
                      <a:r>
                        <a:rPr lang="en-US" sz="1400" dirty="0"/>
                        <a:t>Disconnection</a:t>
                      </a:r>
                    </a:p>
                  </a:txBody>
                  <a:tcPr marL="68580" marR="68580" marT="34290" marB="34290"/>
                </a:tc>
                <a:extLst>
                  <a:ext uri="{0D108BD9-81ED-4DB2-BD59-A6C34878D82A}">
                    <a16:rowId xmlns:a16="http://schemas.microsoft.com/office/drawing/2014/main" val="2147868007"/>
                  </a:ext>
                </a:extLst>
              </a:tr>
            </a:tbl>
          </a:graphicData>
        </a:graphic>
      </p:graphicFrame>
      <p:cxnSp>
        <p:nvCxnSpPr>
          <p:cNvPr id="7" name="Straight Arrow Connector 6">
            <a:extLst>
              <a:ext uri="{FF2B5EF4-FFF2-40B4-BE49-F238E27FC236}">
                <a16:creationId xmlns:a16="http://schemas.microsoft.com/office/drawing/2014/main" id="{F126DE92-19FE-5F49-AB33-F583EAD97400}"/>
              </a:ext>
            </a:extLst>
          </p:cNvPr>
          <p:cNvCxnSpPr/>
          <p:nvPr/>
        </p:nvCxnSpPr>
        <p:spPr bwMode="auto">
          <a:xfrm>
            <a:off x="3626017" y="3298898"/>
            <a:ext cx="2384546" cy="0"/>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9" name="TextBox 8">
            <a:extLst>
              <a:ext uri="{FF2B5EF4-FFF2-40B4-BE49-F238E27FC236}">
                <a16:creationId xmlns:a16="http://schemas.microsoft.com/office/drawing/2014/main" id="{58CDA931-EC02-0144-BFBE-C7F4B087E226}"/>
              </a:ext>
            </a:extLst>
          </p:cNvPr>
          <p:cNvSpPr txBox="1"/>
          <p:nvPr/>
        </p:nvSpPr>
        <p:spPr>
          <a:xfrm>
            <a:off x="4183161" y="3056306"/>
            <a:ext cx="1220206" cy="276999"/>
          </a:xfrm>
          <a:prstGeom prst="rect">
            <a:avLst/>
          </a:prstGeom>
          <a:noFill/>
        </p:spPr>
        <p:txBody>
          <a:bodyPr wrap="none" rtlCol="0">
            <a:spAutoFit/>
          </a:bodyPr>
          <a:lstStyle/>
          <a:p>
            <a:r>
              <a:rPr lang="en-US" dirty="0"/>
              <a:t>Relatively stable</a:t>
            </a:r>
          </a:p>
        </p:txBody>
      </p:sp>
      <p:cxnSp>
        <p:nvCxnSpPr>
          <p:cNvPr id="23" name="Straight Arrow Connector 22">
            <a:extLst>
              <a:ext uri="{FF2B5EF4-FFF2-40B4-BE49-F238E27FC236}">
                <a16:creationId xmlns:a16="http://schemas.microsoft.com/office/drawing/2014/main" id="{E4B9B4E3-30E0-6743-82D9-B519822CA72D}"/>
              </a:ext>
            </a:extLst>
          </p:cNvPr>
          <p:cNvCxnSpPr/>
          <p:nvPr/>
        </p:nvCxnSpPr>
        <p:spPr bwMode="auto">
          <a:xfrm>
            <a:off x="1241471" y="3573016"/>
            <a:ext cx="2384546" cy="0"/>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12" name="TextBox 11">
            <a:extLst>
              <a:ext uri="{FF2B5EF4-FFF2-40B4-BE49-F238E27FC236}">
                <a16:creationId xmlns:a16="http://schemas.microsoft.com/office/drawing/2014/main" id="{E7DB5A91-C3A2-B941-AEAA-84ADA177FE1F}"/>
              </a:ext>
            </a:extLst>
          </p:cNvPr>
          <p:cNvSpPr txBox="1"/>
          <p:nvPr/>
        </p:nvSpPr>
        <p:spPr>
          <a:xfrm>
            <a:off x="1871831" y="3345628"/>
            <a:ext cx="1071127" cy="276999"/>
          </a:xfrm>
          <a:prstGeom prst="rect">
            <a:avLst/>
          </a:prstGeom>
          <a:noFill/>
        </p:spPr>
        <p:txBody>
          <a:bodyPr wrap="none" rtlCol="0">
            <a:spAutoFit/>
          </a:bodyPr>
          <a:lstStyle/>
          <a:p>
            <a:r>
              <a:rPr lang="en-US" dirty="0"/>
              <a:t>Random spike</a:t>
            </a:r>
          </a:p>
        </p:txBody>
      </p:sp>
      <p:sp>
        <p:nvSpPr>
          <p:cNvPr id="13" name="TextBox 12">
            <a:extLst>
              <a:ext uri="{FF2B5EF4-FFF2-40B4-BE49-F238E27FC236}">
                <a16:creationId xmlns:a16="http://schemas.microsoft.com/office/drawing/2014/main" id="{30E8FA3B-8770-A545-A363-FE3867141930}"/>
              </a:ext>
            </a:extLst>
          </p:cNvPr>
          <p:cNvSpPr txBox="1"/>
          <p:nvPr/>
        </p:nvSpPr>
        <p:spPr>
          <a:xfrm>
            <a:off x="3130475" y="1914861"/>
            <a:ext cx="184731" cy="276999"/>
          </a:xfrm>
          <a:prstGeom prst="rect">
            <a:avLst/>
          </a:prstGeom>
          <a:noFill/>
        </p:spPr>
        <p:txBody>
          <a:bodyPr wrap="none" rtlCol="0">
            <a:spAutoFit/>
          </a:bodyPr>
          <a:lstStyle/>
          <a:p>
            <a:endParaRPr lang="en-US"/>
          </a:p>
        </p:txBody>
      </p:sp>
      <p:sp>
        <p:nvSpPr>
          <p:cNvPr id="3" name="TextBox 2">
            <a:extLst>
              <a:ext uri="{FF2B5EF4-FFF2-40B4-BE49-F238E27FC236}">
                <a16:creationId xmlns:a16="http://schemas.microsoft.com/office/drawing/2014/main" id="{4F1F5CFF-3BE3-2348-A680-B7C2271342CA}"/>
              </a:ext>
            </a:extLst>
          </p:cNvPr>
          <p:cNvSpPr txBox="1"/>
          <p:nvPr/>
        </p:nvSpPr>
        <p:spPr>
          <a:xfrm>
            <a:off x="512102" y="6009608"/>
            <a:ext cx="7444273" cy="369332"/>
          </a:xfrm>
          <a:prstGeom prst="rect">
            <a:avLst/>
          </a:prstGeom>
          <a:solidFill>
            <a:schemeClr val="accent6">
              <a:lumMod val="20000"/>
              <a:lumOff val="80000"/>
            </a:schemeClr>
          </a:solidFill>
        </p:spPr>
        <p:txBody>
          <a:bodyPr wrap="square" rtlCol="0">
            <a:spAutoFit/>
          </a:bodyPr>
          <a:lstStyle/>
          <a:p>
            <a:r>
              <a:rPr lang="en-US" sz="1800" dirty="0">
                <a:solidFill>
                  <a:srgbClr val="C00000"/>
                </a:solidFill>
                <a:effectLst>
                  <a:outerShdw blurRad="50800" dist="50800" dir="5400000" algn="ctr" rotWithShape="0">
                    <a:schemeClr val="accent6">
                      <a:lumMod val="40000"/>
                      <a:lumOff val="60000"/>
                    </a:schemeClr>
                  </a:outerShdw>
                </a:effectLst>
              </a:rPr>
              <a:t>latency spike cause the supposed satisfied game experience not acceptable </a:t>
            </a:r>
            <a:r>
              <a:rPr lang="en-US" sz="1800" dirty="0">
                <a:solidFill>
                  <a:srgbClr val="C00000"/>
                </a:solidFill>
                <a:effectLst>
                  <a:outerShdw blurRad="50800" dist="50800" dir="5400000" algn="ctr" rotWithShape="0">
                    <a:schemeClr val="accent6">
                      <a:lumMod val="40000"/>
                      <a:lumOff val="60000"/>
                    </a:schemeClr>
                  </a:outerShdw>
                </a:effectLst>
                <a:sym typeface="Wingdings" pitchFamily="2" charset="2"/>
              </a:rPr>
              <a:t></a:t>
            </a:r>
            <a:endParaRPr lang="en-US" sz="1800" dirty="0">
              <a:solidFill>
                <a:srgbClr val="C00000"/>
              </a:solidFill>
              <a:effectLst>
                <a:outerShdw blurRad="50800" dist="50800" dir="5400000" algn="ctr" rotWithShape="0">
                  <a:schemeClr val="accent6">
                    <a:lumMod val="40000"/>
                    <a:lumOff val="60000"/>
                  </a:schemeClr>
                </a:outerShdw>
              </a:effectLst>
            </a:endParaRPr>
          </a:p>
        </p:txBody>
      </p:sp>
    </p:spTree>
    <p:extLst>
      <p:ext uri="{BB962C8B-B14F-4D97-AF65-F5344CB8AC3E}">
        <p14:creationId xmlns:p14="http://schemas.microsoft.com/office/powerpoint/2010/main" val="77818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73F92-C0F0-9445-B8E3-EE38ECAF77DA}"/>
              </a:ext>
            </a:extLst>
          </p:cNvPr>
          <p:cNvSpPr>
            <a:spLocks noGrp="1"/>
          </p:cNvSpPr>
          <p:nvPr>
            <p:ph type="title"/>
          </p:nvPr>
        </p:nvSpPr>
        <p:spPr>
          <a:xfrm>
            <a:off x="685800" y="685800"/>
            <a:ext cx="7772400" cy="1066800"/>
          </a:xfrm>
        </p:spPr>
        <p:txBody>
          <a:bodyPr/>
          <a:lstStyle/>
          <a:p>
            <a:r>
              <a:rPr lang="en-US" dirty="0"/>
              <a:t>Quadrant of jitter and latency between STA and AP</a:t>
            </a:r>
          </a:p>
        </p:txBody>
      </p:sp>
      <p:sp>
        <p:nvSpPr>
          <p:cNvPr id="5" name="Footer Placeholder 4">
            <a:extLst>
              <a:ext uri="{FF2B5EF4-FFF2-40B4-BE49-F238E27FC236}">
                <a16:creationId xmlns:a16="http://schemas.microsoft.com/office/drawing/2014/main" id="{4068C990-CF6D-584C-A189-5A7FC3B72943}"/>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6E754504-12DE-1B44-8BD7-0E536F7445E3}"/>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7</a:t>
            </a:fld>
            <a:endParaRPr lang="en-US" altLang="en-US"/>
          </a:p>
        </p:txBody>
      </p:sp>
      <p:pic>
        <p:nvPicPr>
          <p:cNvPr id="8" name="Picture 7">
            <a:extLst>
              <a:ext uri="{FF2B5EF4-FFF2-40B4-BE49-F238E27FC236}">
                <a16:creationId xmlns:a16="http://schemas.microsoft.com/office/drawing/2014/main" id="{C997E004-8B00-4944-8B57-1C7D36F10337}"/>
              </a:ext>
            </a:extLst>
          </p:cNvPr>
          <p:cNvPicPr/>
          <p:nvPr/>
        </p:nvPicPr>
        <p:blipFill>
          <a:blip r:embed="rId2">
            <a:extLst>
              <a:ext uri="{28A0092B-C50C-407E-A947-70E740481C1C}">
                <a14:useLocalDpi xmlns:a14="http://schemas.microsoft.com/office/drawing/2010/main" val="0"/>
              </a:ext>
            </a:extLst>
          </a:blip>
          <a:stretch>
            <a:fillRect/>
          </a:stretch>
        </p:blipFill>
        <p:spPr>
          <a:xfrm>
            <a:off x="179512" y="1484784"/>
            <a:ext cx="5688632" cy="4608512"/>
          </a:xfrm>
          <a:prstGeom prst="rect">
            <a:avLst/>
          </a:prstGeom>
        </p:spPr>
      </p:pic>
      <p:sp>
        <p:nvSpPr>
          <p:cNvPr id="9" name="TextBox 8">
            <a:extLst>
              <a:ext uri="{FF2B5EF4-FFF2-40B4-BE49-F238E27FC236}">
                <a16:creationId xmlns:a16="http://schemas.microsoft.com/office/drawing/2014/main" id="{7683417B-C09B-E24F-89E8-582BE5CB6A08}"/>
              </a:ext>
            </a:extLst>
          </p:cNvPr>
          <p:cNvSpPr txBox="1"/>
          <p:nvPr/>
        </p:nvSpPr>
        <p:spPr>
          <a:xfrm>
            <a:off x="5387070" y="1848719"/>
            <a:ext cx="3528392" cy="2800767"/>
          </a:xfrm>
          <a:prstGeom prst="rect">
            <a:avLst/>
          </a:prstGeom>
          <a:noFill/>
        </p:spPr>
        <p:txBody>
          <a:bodyPr wrap="square" rtlCol="0">
            <a:spAutoFit/>
          </a:bodyPr>
          <a:lstStyle/>
          <a:p>
            <a:r>
              <a:rPr lang="en-US" sz="1600" dirty="0"/>
              <a:t>Quadrant A: Network status between STA and AP is good. This is best scenario. </a:t>
            </a:r>
          </a:p>
          <a:p>
            <a:r>
              <a:rPr lang="en-US" sz="1600" dirty="0"/>
              <a:t>Quadrant B: Network status between STA and AP might impact the game experience.</a:t>
            </a:r>
          </a:p>
          <a:p>
            <a:r>
              <a:rPr lang="en-US" sz="1600" dirty="0"/>
              <a:t>Quadrant C: Network status between STA and AP impact game experience.</a:t>
            </a:r>
          </a:p>
          <a:p>
            <a:r>
              <a:rPr lang="en-US" sz="1600" dirty="0"/>
              <a:t>Quadrant D: Network status between STA and AP impact game experience negatively. </a:t>
            </a:r>
          </a:p>
        </p:txBody>
      </p:sp>
      <p:sp>
        <p:nvSpPr>
          <p:cNvPr id="10" name="TextBox 9">
            <a:extLst>
              <a:ext uri="{FF2B5EF4-FFF2-40B4-BE49-F238E27FC236}">
                <a16:creationId xmlns:a16="http://schemas.microsoft.com/office/drawing/2014/main" id="{45B52726-BF72-524E-8085-760FDC2C4B87}"/>
              </a:ext>
            </a:extLst>
          </p:cNvPr>
          <p:cNvSpPr txBox="1"/>
          <p:nvPr/>
        </p:nvSpPr>
        <p:spPr>
          <a:xfrm>
            <a:off x="685800" y="6013748"/>
            <a:ext cx="4541756" cy="461665"/>
          </a:xfrm>
          <a:prstGeom prst="rect">
            <a:avLst/>
          </a:prstGeom>
          <a:noFill/>
        </p:spPr>
        <p:txBody>
          <a:bodyPr wrap="none" rtlCol="0">
            <a:spAutoFit/>
          </a:bodyPr>
          <a:lstStyle/>
          <a:p>
            <a:r>
              <a:rPr lang="en-US" dirty="0"/>
              <a:t>Latency is from STA to AP RTT. Jitter is standard deviation of latency.</a:t>
            </a:r>
          </a:p>
          <a:p>
            <a:endParaRPr lang="en-US" dirty="0"/>
          </a:p>
        </p:txBody>
      </p:sp>
      <p:sp>
        <p:nvSpPr>
          <p:cNvPr id="3" name="TextBox 2">
            <a:extLst>
              <a:ext uri="{FF2B5EF4-FFF2-40B4-BE49-F238E27FC236}">
                <a16:creationId xmlns:a16="http://schemas.microsoft.com/office/drawing/2014/main" id="{CC7F0CAD-81E7-274C-B2AF-A8A539BCEFB0}"/>
              </a:ext>
            </a:extLst>
          </p:cNvPr>
          <p:cNvSpPr txBox="1"/>
          <p:nvPr/>
        </p:nvSpPr>
        <p:spPr>
          <a:xfrm>
            <a:off x="5586896" y="4921141"/>
            <a:ext cx="3161331" cy="1323439"/>
          </a:xfrm>
          <a:prstGeom prst="rect">
            <a:avLst/>
          </a:prstGeom>
          <a:solidFill>
            <a:schemeClr val="accent6">
              <a:lumMod val="20000"/>
              <a:lumOff val="80000"/>
            </a:schemeClr>
          </a:solidFill>
        </p:spPr>
        <p:txBody>
          <a:bodyPr wrap="square" rtlCol="0">
            <a:spAutoFit/>
          </a:bodyPr>
          <a:lstStyle/>
          <a:p>
            <a:r>
              <a:rPr lang="en-US" sz="2000" dirty="0">
                <a:solidFill>
                  <a:srgbClr val="C00000"/>
                </a:solidFill>
              </a:rPr>
              <a:t>Game experience of point X and Y shall be enhanced by the trade-off of latency and stability</a:t>
            </a:r>
          </a:p>
        </p:txBody>
      </p:sp>
    </p:spTree>
    <p:extLst>
      <p:ext uri="{BB962C8B-B14F-4D97-AF65-F5344CB8AC3E}">
        <p14:creationId xmlns:p14="http://schemas.microsoft.com/office/powerpoint/2010/main" val="204363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AEF4-E5C1-534A-87B4-3D22785BE4B9}"/>
              </a:ext>
            </a:extLst>
          </p:cNvPr>
          <p:cNvSpPr>
            <a:spLocks noGrp="1"/>
          </p:cNvSpPr>
          <p:nvPr>
            <p:ph type="title"/>
          </p:nvPr>
        </p:nvSpPr>
        <p:spPr>
          <a:xfrm>
            <a:off x="685800" y="685800"/>
            <a:ext cx="7772400" cy="1066800"/>
          </a:xfrm>
        </p:spPr>
        <p:txBody>
          <a:bodyPr/>
          <a:lstStyle/>
          <a:p>
            <a:r>
              <a:rPr lang="en-US" sz="2800" dirty="0"/>
              <a:t>Network Requirements between STA and AP</a:t>
            </a:r>
          </a:p>
        </p:txBody>
      </p:sp>
      <p:sp>
        <p:nvSpPr>
          <p:cNvPr id="5" name="Footer Placeholder 4">
            <a:extLst>
              <a:ext uri="{FF2B5EF4-FFF2-40B4-BE49-F238E27FC236}">
                <a16:creationId xmlns:a16="http://schemas.microsoft.com/office/drawing/2014/main" id="{B91C2F10-4982-BF42-871E-67093E12B1C0}"/>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1A63F46D-CC6F-BF49-AC19-6E02D42DB84E}"/>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8</a:t>
            </a:fld>
            <a:endParaRPr lang="en-US" altLang="en-US"/>
          </a:p>
        </p:txBody>
      </p:sp>
      <p:graphicFrame>
        <p:nvGraphicFramePr>
          <p:cNvPr id="9" name="Table 8">
            <a:extLst>
              <a:ext uri="{FF2B5EF4-FFF2-40B4-BE49-F238E27FC236}">
                <a16:creationId xmlns:a16="http://schemas.microsoft.com/office/drawing/2014/main" id="{5F3B2224-A38D-2043-97B8-268F26485929}"/>
              </a:ext>
            </a:extLst>
          </p:cNvPr>
          <p:cNvGraphicFramePr>
            <a:graphicFrameLocks noGrp="1"/>
          </p:cNvGraphicFramePr>
          <p:nvPr>
            <p:extLst>
              <p:ext uri="{D42A27DB-BD31-4B8C-83A1-F6EECF244321}">
                <p14:modId xmlns:p14="http://schemas.microsoft.com/office/powerpoint/2010/main" val="3772131312"/>
              </p:ext>
            </p:extLst>
          </p:nvPr>
        </p:nvGraphicFramePr>
        <p:xfrm>
          <a:off x="1043608" y="1828800"/>
          <a:ext cx="6048672" cy="2076361"/>
        </p:xfrm>
        <a:graphic>
          <a:graphicData uri="http://schemas.openxmlformats.org/drawingml/2006/table">
            <a:tbl>
              <a:tblPr firstRow="1" firstCol="1" bandRow="1">
                <a:tableStyleId>{5C22544A-7EE6-4342-B048-85BDC9FD1C3A}</a:tableStyleId>
              </a:tblPr>
              <a:tblGrid>
                <a:gridCol w="2753380">
                  <a:extLst>
                    <a:ext uri="{9D8B030D-6E8A-4147-A177-3AD203B41FA5}">
                      <a16:colId xmlns:a16="http://schemas.microsoft.com/office/drawing/2014/main" val="1747291998"/>
                    </a:ext>
                  </a:extLst>
                </a:gridCol>
                <a:gridCol w="3295292">
                  <a:extLst>
                    <a:ext uri="{9D8B030D-6E8A-4147-A177-3AD203B41FA5}">
                      <a16:colId xmlns:a16="http://schemas.microsoft.com/office/drawing/2014/main" val="2423056000"/>
                    </a:ext>
                  </a:extLst>
                </a:gridCol>
              </a:tblGrid>
              <a:tr h="469833">
                <a:tc>
                  <a:txBody>
                    <a:bodyPr/>
                    <a:lstStyle/>
                    <a:p>
                      <a:pPr>
                        <a:spcAft>
                          <a:spcPts val="0"/>
                        </a:spcAft>
                      </a:pPr>
                      <a:r>
                        <a:rPr lang="en-US" sz="1400" dirty="0">
                          <a:effectLst/>
                        </a:rPr>
                        <a:t>Specification </a:t>
                      </a:r>
                      <a:endParaRPr lang="en-US" sz="14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en-US" sz="1400" dirty="0">
                          <a:effectLst/>
                        </a:rPr>
                        <a:t>Value </a:t>
                      </a:r>
                      <a:endParaRPr lang="en-US" sz="1400" b="1"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extLst>
                  <a:ext uri="{0D108BD9-81ED-4DB2-BD59-A6C34878D82A}">
                    <a16:rowId xmlns:a16="http://schemas.microsoft.com/office/drawing/2014/main" val="2378644649"/>
                  </a:ext>
                </a:extLst>
              </a:tr>
              <a:tr h="401632">
                <a:tc>
                  <a:txBody>
                    <a:bodyPr/>
                    <a:lstStyle/>
                    <a:p>
                      <a:pPr>
                        <a:spcAft>
                          <a:spcPts val="0"/>
                        </a:spcAft>
                      </a:pPr>
                      <a:r>
                        <a:rPr lang="en-US" sz="1400" dirty="0">
                          <a:effectLst/>
                        </a:rPr>
                        <a:t>Average latency </a:t>
                      </a:r>
                      <a:endParaRPr lang="en-US" sz="11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en-US" sz="1400" dirty="0">
                          <a:effectLst/>
                        </a:rPr>
                        <a:t>&lt;10ms</a:t>
                      </a:r>
                      <a:endParaRPr lang="en-US" sz="11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extLst>
                  <a:ext uri="{0D108BD9-81ED-4DB2-BD59-A6C34878D82A}">
                    <a16:rowId xmlns:a16="http://schemas.microsoft.com/office/drawing/2014/main" val="144429183"/>
                  </a:ext>
                </a:extLst>
              </a:tr>
              <a:tr h="401632">
                <a:tc>
                  <a:txBody>
                    <a:bodyPr/>
                    <a:lstStyle/>
                    <a:p>
                      <a:pPr>
                        <a:spcAft>
                          <a:spcPts val="0"/>
                        </a:spcAft>
                      </a:pPr>
                      <a:r>
                        <a:rPr lang="en-US" sz="1400" dirty="0">
                          <a:effectLst/>
                        </a:rPr>
                        <a:t>Packet loss </a:t>
                      </a:r>
                      <a:endParaRPr lang="en-US" sz="11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en-US" sz="1400" dirty="0">
                          <a:effectLst/>
                        </a:rPr>
                        <a:t>&lt;0.1%</a:t>
                      </a:r>
                      <a:endParaRPr lang="en-US" sz="11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extLst>
                  <a:ext uri="{0D108BD9-81ED-4DB2-BD59-A6C34878D82A}">
                    <a16:rowId xmlns:a16="http://schemas.microsoft.com/office/drawing/2014/main" val="119531354"/>
                  </a:ext>
                </a:extLst>
              </a:tr>
              <a:tr h="401632">
                <a:tc>
                  <a:txBody>
                    <a:bodyPr/>
                    <a:lstStyle/>
                    <a:p>
                      <a:pPr>
                        <a:spcAft>
                          <a:spcPts val="0"/>
                        </a:spcAft>
                      </a:pPr>
                      <a:r>
                        <a:rPr lang="en-US" sz="1400">
                          <a:effectLst/>
                        </a:rPr>
                        <a:t>Jitter </a:t>
                      </a:r>
                      <a:endParaRPr lang="en-US" sz="11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en-US" sz="1400">
                          <a:effectLst/>
                        </a:rPr>
                        <a:t>&lt;5ms </a:t>
                      </a:r>
                      <a:endParaRPr lang="en-US" sz="11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extLst>
                  <a:ext uri="{0D108BD9-81ED-4DB2-BD59-A6C34878D82A}">
                    <a16:rowId xmlns:a16="http://schemas.microsoft.com/office/drawing/2014/main" val="3878342746"/>
                  </a:ext>
                </a:extLst>
              </a:tr>
              <a:tr h="401632">
                <a:tc>
                  <a:txBody>
                    <a:bodyPr/>
                    <a:lstStyle/>
                    <a:p>
                      <a:pPr>
                        <a:spcAft>
                          <a:spcPts val="0"/>
                        </a:spcAft>
                      </a:pPr>
                      <a:r>
                        <a:rPr lang="en-US" sz="1400">
                          <a:effectLst/>
                        </a:rPr>
                        <a:t>High latency packet(&gt;30ms)</a:t>
                      </a:r>
                      <a:endParaRPr lang="en-US" sz="11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tc>
                  <a:txBody>
                    <a:bodyPr/>
                    <a:lstStyle/>
                    <a:p>
                      <a:pPr>
                        <a:spcAft>
                          <a:spcPts val="0"/>
                        </a:spcAft>
                      </a:pPr>
                      <a:r>
                        <a:rPr lang="en-US" sz="1400" dirty="0">
                          <a:effectLst/>
                        </a:rPr>
                        <a:t>&lt;1%</a:t>
                      </a:r>
                      <a:endParaRPr lang="en-US" sz="11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50800" marR="50800" marT="50800" marB="50800"/>
                </a:tc>
                <a:extLst>
                  <a:ext uri="{0D108BD9-81ED-4DB2-BD59-A6C34878D82A}">
                    <a16:rowId xmlns:a16="http://schemas.microsoft.com/office/drawing/2014/main" val="196769365"/>
                  </a:ext>
                </a:extLst>
              </a:tr>
            </a:tbl>
          </a:graphicData>
        </a:graphic>
      </p:graphicFrame>
      <p:sp>
        <p:nvSpPr>
          <p:cNvPr id="10" name="Rectangle 1">
            <a:extLst>
              <a:ext uri="{FF2B5EF4-FFF2-40B4-BE49-F238E27FC236}">
                <a16:creationId xmlns:a16="http://schemas.microsoft.com/office/drawing/2014/main" id="{5DA9A744-8DC1-F04A-8D3F-DFD0B2D392D6}"/>
              </a:ext>
            </a:extLst>
          </p:cNvPr>
          <p:cNvSpPr>
            <a:spLocks noChangeArrowheads="1"/>
          </p:cNvSpPr>
          <p:nvPr/>
        </p:nvSpPr>
        <p:spPr bwMode="auto">
          <a:xfrm>
            <a:off x="1043608" y="4322852"/>
            <a:ext cx="698477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Unicode MS" panose="020B0604020202020204" pitchFamily="34" charset="-128"/>
              </a:rPr>
              <a:t>The average latency between STA to AP is 7ms.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Unicode MS" panose="020B0604020202020204" pitchFamily="34" charset="-128"/>
              </a:rPr>
              <a:t>To control worst case spike, the average latency can go up to </a:t>
            </a:r>
            <a:r>
              <a:rPr lang="en-US" altLang="en-US" sz="1600" dirty="0">
                <a:solidFill>
                  <a:srgbClr val="000000"/>
                </a:solidFill>
                <a:latin typeface="Arial" panose="020B0604020202020204" pitchFamily="34" charset="0"/>
                <a:ea typeface="Times New Roman" panose="02020603050405020304" pitchFamily="18" charset="0"/>
                <a:cs typeface="Arial Unicode MS" panose="020B0604020202020204" pitchFamily="34" charset="-128"/>
              </a:rPr>
              <a:t>25</a:t>
            </a: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Unicode MS" panose="020B0604020202020204" pitchFamily="34" charset="-128"/>
              </a:rPr>
              <a:t>ms for stability.</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solidFill>
                  <a:srgbClr val="000000"/>
                </a:solidFill>
                <a:latin typeface="Arial" panose="020B0604020202020204" pitchFamily="34" charset="0"/>
                <a:cs typeface="Arial Unicode MS" panose="020B0604020202020204" pitchFamily="34" charset="-128"/>
              </a:rPr>
              <a:t>When latency between STA and AP reach 30ms, it will start to impact gaming experience </a:t>
            </a:r>
            <a:r>
              <a:rPr lang="en-US" altLang="en-US" sz="1600" dirty="0">
                <a:solidFill>
                  <a:srgbClr val="FF0000"/>
                </a:solidFill>
                <a:latin typeface="Arial" panose="020B0604020202020204" pitchFamily="34" charset="0"/>
                <a:cs typeface="Arial Unicode MS" panose="020B0604020202020204" pitchFamily="34" charset="-128"/>
              </a:rPr>
              <a:t>severely</a:t>
            </a:r>
            <a:r>
              <a:rPr lang="en-US" altLang="en-US" sz="1600" dirty="0">
                <a:solidFill>
                  <a:srgbClr val="000000"/>
                </a:solidFill>
                <a:latin typeface="Arial" panose="020B0604020202020204" pitchFamily="34" charset="0"/>
                <a:cs typeface="Arial Unicode MS" panose="020B0604020202020204" pitchFamily="34" charset="-128"/>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01945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AEF4-E5C1-534A-87B4-3D22785BE4B9}"/>
              </a:ext>
            </a:extLst>
          </p:cNvPr>
          <p:cNvSpPr>
            <a:spLocks noGrp="1"/>
          </p:cNvSpPr>
          <p:nvPr>
            <p:ph type="title"/>
          </p:nvPr>
        </p:nvSpPr>
        <p:spPr>
          <a:xfrm>
            <a:off x="607500" y="1192641"/>
            <a:ext cx="8276003" cy="727838"/>
          </a:xfrm>
        </p:spPr>
        <p:txBody>
          <a:bodyPr/>
          <a:lstStyle/>
          <a:p>
            <a:r>
              <a:rPr lang="en-US" dirty="0"/>
              <a:t>To wrap things up</a:t>
            </a:r>
          </a:p>
        </p:txBody>
      </p:sp>
      <p:sp>
        <p:nvSpPr>
          <p:cNvPr id="3" name="Content Placeholder 2">
            <a:extLst>
              <a:ext uri="{FF2B5EF4-FFF2-40B4-BE49-F238E27FC236}">
                <a16:creationId xmlns:a16="http://schemas.microsoft.com/office/drawing/2014/main" id="{18E59201-9753-FF48-BBC0-68C5D87E3B46}"/>
              </a:ext>
            </a:extLst>
          </p:cNvPr>
          <p:cNvSpPr>
            <a:spLocks noGrp="1"/>
          </p:cNvSpPr>
          <p:nvPr>
            <p:ph idx="1"/>
          </p:nvPr>
        </p:nvSpPr>
        <p:spPr>
          <a:xfrm>
            <a:off x="696912" y="2132856"/>
            <a:ext cx="7907536" cy="3384376"/>
          </a:xfrm>
        </p:spPr>
        <p:txBody>
          <a:bodyPr>
            <a:normAutofit/>
          </a:bodyPr>
          <a:lstStyle/>
          <a:p>
            <a:r>
              <a:rPr lang="en-US" dirty="0"/>
              <a:t>Real-time mobile gaming usually </a:t>
            </a:r>
            <a:r>
              <a:rPr lang="en-US" dirty="0">
                <a:solidFill>
                  <a:srgbClr val="FF0000"/>
                </a:solidFill>
              </a:rPr>
              <a:t>low throughput</a:t>
            </a:r>
            <a:r>
              <a:rPr lang="en-US" dirty="0"/>
              <a:t>, small packets (30-500Bytes)</a:t>
            </a:r>
          </a:p>
          <a:p>
            <a:r>
              <a:rPr lang="en-US" dirty="0"/>
              <a:t>Sometimes the experience of RTA is </a:t>
            </a:r>
            <a:r>
              <a:rPr lang="en-US" dirty="0">
                <a:solidFill>
                  <a:srgbClr val="FF0000"/>
                </a:solidFill>
              </a:rPr>
              <a:t>non reversible</a:t>
            </a:r>
          </a:p>
          <a:p>
            <a:r>
              <a:rPr lang="en-US" dirty="0"/>
              <a:t>Satisfying user experience requests consistent </a:t>
            </a:r>
            <a:r>
              <a:rPr lang="en-US" dirty="0">
                <a:solidFill>
                  <a:srgbClr val="FF0000"/>
                </a:solidFill>
              </a:rPr>
              <a:t>stable latency</a:t>
            </a:r>
            <a:r>
              <a:rPr lang="en-US" dirty="0"/>
              <a:t>, preferable low</a:t>
            </a:r>
          </a:p>
          <a:p>
            <a:r>
              <a:rPr lang="en-US" dirty="0"/>
              <a:t>The latency request is not a problem in theory, but in practice</a:t>
            </a:r>
          </a:p>
          <a:p>
            <a:pPr marL="0" indent="0">
              <a:buNone/>
            </a:pPr>
            <a:endParaRPr lang="en-US" dirty="0"/>
          </a:p>
          <a:p>
            <a:endParaRPr lang="en-US" dirty="0"/>
          </a:p>
          <a:p>
            <a:pPr marL="0" indent="0">
              <a:buNone/>
            </a:pPr>
            <a:endParaRPr lang="en-US" dirty="0"/>
          </a:p>
          <a:p>
            <a:endParaRPr lang="en-US" dirty="0"/>
          </a:p>
          <a:p>
            <a:endParaRPr lang="en-US" dirty="0"/>
          </a:p>
        </p:txBody>
      </p:sp>
      <p:sp>
        <p:nvSpPr>
          <p:cNvPr id="5" name="Footer Placeholder 4">
            <a:extLst>
              <a:ext uri="{FF2B5EF4-FFF2-40B4-BE49-F238E27FC236}">
                <a16:creationId xmlns:a16="http://schemas.microsoft.com/office/drawing/2014/main" id="{AB1812FC-C614-684B-A72D-7E04434DF673}"/>
              </a:ext>
            </a:extLst>
          </p:cNvPr>
          <p:cNvSpPr>
            <a:spLocks noGrp="1"/>
          </p:cNvSpPr>
          <p:nvPr>
            <p:ph type="ftr" sz="quarter" idx="11"/>
          </p:nvPr>
        </p:nvSpPr>
        <p:spPr/>
        <p:txBody>
          <a:bodyPr/>
          <a:lstStyle/>
          <a:p>
            <a:pPr>
              <a:defRPr/>
            </a:pPr>
            <a:r>
              <a:rPr lang="en-US"/>
              <a:t>Kate Meng(Tencent)</a:t>
            </a:r>
            <a:endParaRPr lang="en-US" dirty="0"/>
          </a:p>
        </p:txBody>
      </p:sp>
      <p:sp>
        <p:nvSpPr>
          <p:cNvPr id="6" name="Slide Number Placeholder 5">
            <a:extLst>
              <a:ext uri="{FF2B5EF4-FFF2-40B4-BE49-F238E27FC236}">
                <a16:creationId xmlns:a16="http://schemas.microsoft.com/office/drawing/2014/main" id="{D256AE39-64A3-5343-A754-682E819B0C46}"/>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9</a:t>
            </a:fld>
            <a:endParaRPr lang="en-US" altLang="en-US"/>
          </a:p>
        </p:txBody>
      </p:sp>
    </p:spTree>
    <p:extLst>
      <p:ext uri="{BB962C8B-B14F-4D97-AF65-F5344CB8AC3E}">
        <p14:creationId xmlns:p14="http://schemas.microsoft.com/office/powerpoint/2010/main" val="161153362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1-18-1374-00-00ay-tg-ay-august-29-2018-conference-call-meeting-agenda" id="{378EBF39-AA6A-584C-B90A-0EE414A84429}" vid="{5F175F8E-F865-E54D-9564-A1DE5AFED86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21374</TotalTime>
  <Words>1436</Words>
  <Application>Microsoft Office PowerPoint</Application>
  <PresentationFormat>全屏显示(4:3)</PresentationFormat>
  <Paragraphs>236</Paragraphs>
  <Slides>15</Slides>
  <Notes>9</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15</vt:i4>
      </vt:variant>
    </vt:vector>
  </HeadingPairs>
  <TitlesOfParts>
    <vt:vector size="26" baseType="lpstr">
      <vt:lpstr>Arial Unicode MS</vt:lpstr>
      <vt:lpstr>Helvetica Neue</vt:lpstr>
      <vt:lpstr>Monotype Sorts</vt:lpstr>
      <vt:lpstr>MS PGothic</vt:lpstr>
      <vt:lpstr>宋体</vt:lpstr>
      <vt:lpstr>Arial</vt:lpstr>
      <vt:lpstr>Helvetica</vt:lpstr>
      <vt:lpstr>Times New Roman</vt:lpstr>
      <vt:lpstr>Wingdings</vt:lpstr>
      <vt:lpstr>802-11-Submission</vt:lpstr>
      <vt:lpstr>Document</vt:lpstr>
      <vt:lpstr>RTA Optimization proposal Sep Kona Meeting </vt:lpstr>
      <vt:lpstr>PowerPoint 演示文稿</vt:lpstr>
      <vt:lpstr>Outline</vt:lpstr>
      <vt:lpstr>Problem flashback</vt:lpstr>
      <vt:lpstr>Problem flashback</vt:lpstr>
      <vt:lpstr>Latency breakdown from client to game server</vt:lpstr>
      <vt:lpstr>Quadrant of jitter and latency between STA and AP</vt:lpstr>
      <vt:lpstr>Network Requirements between STA and AP</vt:lpstr>
      <vt:lpstr>To wrap things up</vt:lpstr>
      <vt:lpstr>Optimization direction</vt:lpstr>
      <vt:lpstr>Traffic flow</vt:lpstr>
      <vt:lpstr>Dual link use case in RTA</vt:lpstr>
      <vt:lpstr>Current solutions…</vt:lpstr>
      <vt:lpstr>PowerPoint 演示文稿</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RTA August 9, 2018, Teleconference Call Agenda</dc:title>
  <dc:subject>Task Group AY November 2015 Meeting Agenda</dc:subject>
  <dc:creator>katemeng@tencent.com</dc:creator>
  <cp:keywords>August 29, 2018</cp:keywords>
  <dc:description/>
  <cp:lastModifiedBy>katemeng(孟醒)</cp:lastModifiedBy>
  <cp:revision>80</cp:revision>
  <cp:lastPrinted>2014-11-04T15:04:57Z</cp:lastPrinted>
  <dcterms:created xsi:type="dcterms:W3CDTF">2018-08-08T09:58:45Z</dcterms:created>
  <dcterms:modified xsi:type="dcterms:W3CDTF">2018-09-10T20:49:09Z</dcterms:modified>
  <cp:category>Agenda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readonly">
    <vt:lpwstr/>
  </property>
  <property fmtid="{D5CDD505-2E9C-101B-9397-08002B2CF9AE}" pid="27" name="_change">
    <vt:lpwstr/>
  </property>
  <property fmtid="{D5CDD505-2E9C-101B-9397-08002B2CF9AE}" pid="28" name="_full-control">
    <vt:lpwstr/>
  </property>
  <property fmtid="{D5CDD505-2E9C-101B-9397-08002B2CF9AE}" pid="29" name="sflag">
    <vt:lpwstr>1508261703</vt:lpwstr>
  </property>
</Properties>
</file>