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427" r:id="rId2"/>
    <p:sldId id="478" r:id="rId3"/>
    <p:sldId id="526" r:id="rId4"/>
    <p:sldId id="525" r:id="rId5"/>
    <p:sldId id="532" r:id="rId6"/>
    <p:sldId id="534" r:id="rId7"/>
    <p:sldId id="512" r:id="rId8"/>
    <p:sldId id="533" r:id="rId9"/>
    <p:sldId id="485" r:id="rId10"/>
    <p:sldId id="536" r:id="rId11"/>
    <p:sldId id="537" r:id="rId12"/>
    <p:sldId id="535" r:id="rId13"/>
  </p:sldIdLst>
  <p:sldSz cx="9144000" cy="6858000" type="screen4x3"/>
  <p:notesSz cx="9874250" cy="6797675"/>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34">
          <p15:clr>
            <a:srgbClr val="A4A3A4"/>
          </p15:clr>
        </p15:guide>
      </p15:sldGuideLst>
    </p:ext>
    <p:ext uri="{2D200454-40CA-4A62-9FC3-DE9A4176ACB9}">
      <p15:notesGuideLst xmlns:p15="http://schemas.microsoft.com/office/powerpoint/2012/main">
        <p15:guide id="1" orient="horz" pos="2140">
          <p15:clr>
            <a:srgbClr val="A4A3A4"/>
          </p15:clr>
        </p15:guide>
        <p15:guide id="2" pos="30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用户" initials="lky" lastIdx="5" clrIdx="0"/>
  <p:cmAuthor id="1" name="吕开颖00029037" initials="吕开颖00029" lastIdx="5" clrIdx="1"/>
  <p:cmAuthor id="3" name="00061232" initials="0" lastIdx="2" clrIdx="2"/>
  <p:cmAuthor id="4" name="吕开颖00029037" initials="吕开颖00029037" lastIdx="2" clrIdx="3">
    <p:extLst>
      <p:ext uri="{19B8F6BF-5375-455C-9EA6-DF929625EA0E}">
        <p15:presenceInfo xmlns:p15="http://schemas.microsoft.com/office/powerpoint/2012/main" userId="S-1-5-21-3250579939-626067488-4216368596-9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FF0000"/>
    <a:srgbClr val="0000FF"/>
    <a:srgbClr val="CC0000"/>
    <a:srgbClr val="00CC66"/>
    <a:srgbClr val="003399"/>
    <a:srgbClr val="FF0066"/>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61" autoAdjust="0"/>
    <p:restoredTop sz="94790" autoAdjust="0"/>
  </p:normalViewPr>
  <p:slideViewPr>
    <p:cSldViewPr showGuides="1">
      <p:cViewPr varScale="1">
        <p:scale>
          <a:sx n="86" d="100"/>
          <a:sy n="86" d="100"/>
        </p:scale>
        <p:origin x="534" y="96"/>
      </p:cViewPr>
      <p:guideLst>
        <p:guide orient="horz" pos="2160"/>
        <p:guide pos="283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75" d="100"/>
          <a:sy n="75" d="100"/>
        </p:scale>
        <p:origin x="1392" y="198"/>
      </p:cViewPr>
      <p:guideLst>
        <p:guide orient="horz" pos="2140"/>
        <p:guide pos="30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4279900" cy="339725"/>
          </a:xfrm>
          <a:prstGeom prst="rect">
            <a:avLst/>
          </a:prstGeom>
          <a:noFill/>
          <a:ln w="9525">
            <a:noFill/>
            <a:miter lim="800000"/>
          </a:ln>
          <a:effectLst/>
        </p:spPr>
        <p:txBody>
          <a:bodyPr vert="horz" wrap="square" lIns="91138" tIns="45569" rIns="91138" bIns="45569" numCol="1" anchor="t" anchorCtr="0" compatLnSpc="1"/>
          <a:lstStyle>
            <a:lvl1pP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45059" name="Rectangle 3"/>
          <p:cNvSpPr>
            <a:spLocks noGrp="1" noChangeArrowheads="1"/>
          </p:cNvSpPr>
          <p:nvPr>
            <p:ph type="dt" sz="quarter" idx="1"/>
          </p:nvPr>
        </p:nvSpPr>
        <p:spPr bwMode="auto">
          <a:xfrm>
            <a:off x="5594350" y="0"/>
            <a:ext cx="4279900" cy="339725"/>
          </a:xfrm>
          <a:prstGeom prst="rect">
            <a:avLst/>
          </a:prstGeom>
          <a:noFill/>
          <a:ln w="9525">
            <a:noFill/>
            <a:miter lim="800000"/>
          </a:ln>
          <a:effectLst/>
        </p:spPr>
        <p:txBody>
          <a:bodyPr vert="horz" wrap="square" lIns="91138" tIns="45569" rIns="91138" bIns="45569" numCol="1" anchor="t" anchorCtr="0" compatLnSpc="1"/>
          <a:lstStyle>
            <a:lvl1pPr algn="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45060" name="Rectangle 4"/>
          <p:cNvSpPr>
            <a:spLocks noGrp="1" noChangeArrowheads="1"/>
          </p:cNvSpPr>
          <p:nvPr>
            <p:ph type="ftr" sz="quarter" idx="2"/>
          </p:nvPr>
        </p:nvSpPr>
        <p:spPr bwMode="auto">
          <a:xfrm>
            <a:off x="0" y="6457950"/>
            <a:ext cx="4279900" cy="339725"/>
          </a:xfrm>
          <a:prstGeom prst="rect">
            <a:avLst/>
          </a:prstGeom>
          <a:noFill/>
          <a:ln w="9525">
            <a:noFill/>
            <a:miter lim="800000"/>
          </a:ln>
          <a:effectLst/>
        </p:spPr>
        <p:txBody>
          <a:bodyPr vert="horz" wrap="square" lIns="91138" tIns="45569" rIns="91138" bIns="45569" numCol="1" anchor="b" anchorCtr="0" compatLnSpc="1"/>
          <a:lstStyle>
            <a:lvl1pP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45061" name="Rectangle 5"/>
          <p:cNvSpPr>
            <a:spLocks noGrp="1" noChangeArrowheads="1"/>
          </p:cNvSpPr>
          <p:nvPr>
            <p:ph type="sldNum" sz="quarter" idx="3"/>
          </p:nvPr>
        </p:nvSpPr>
        <p:spPr bwMode="auto">
          <a:xfrm>
            <a:off x="5594350" y="6457950"/>
            <a:ext cx="4279900" cy="339725"/>
          </a:xfrm>
          <a:prstGeom prst="rect">
            <a:avLst/>
          </a:prstGeom>
          <a:noFill/>
          <a:ln w="9525">
            <a:noFill/>
            <a:miter lim="800000"/>
          </a:ln>
          <a:effectLst/>
        </p:spPr>
        <p:txBody>
          <a:bodyPr vert="horz" wrap="square" lIns="91138" tIns="45569" rIns="91138" bIns="45569" numCol="1" anchor="b" anchorCtr="0" compatLnSpc="1"/>
          <a:lstStyle>
            <a:lvl1pPr algn="r" defTabSz="911225" eaLnBrk="1" hangingPunct="1">
              <a:defRPr kumimoji="1" sz="1200" smtClean="0">
                <a:latin typeface="Times New Roman" panose="02020603050405020304" pitchFamily="18" charset="0"/>
              </a:defRPr>
            </a:lvl1pPr>
          </a:lstStyle>
          <a:p>
            <a:pPr>
              <a:defRPr/>
            </a:pPr>
            <a:fld id="{1A11AEF5-5302-43AC-812B-FA467EA0339D}" type="slidenum">
              <a:rPr lang="en-US" altLang="zh-CN"/>
              <a:t>‹#›</a:t>
            </a:fld>
            <a:endParaRPr lang="en-US" altLang="zh-CN" dirty="0"/>
          </a:p>
        </p:txBody>
      </p:sp>
    </p:spTree>
    <p:extLst>
      <p:ext uri="{BB962C8B-B14F-4D97-AF65-F5344CB8AC3E}">
        <p14:creationId xmlns:p14="http://schemas.microsoft.com/office/powerpoint/2010/main" val="3659205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4279900" cy="339725"/>
          </a:xfrm>
          <a:prstGeom prst="rect">
            <a:avLst/>
          </a:prstGeom>
          <a:noFill/>
          <a:ln w="9525">
            <a:noFill/>
            <a:miter lim="800000"/>
          </a:ln>
          <a:effectLst/>
        </p:spPr>
        <p:txBody>
          <a:bodyPr vert="horz" wrap="square" lIns="91138" tIns="45569" rIns="91138" bIns="45569" numCol="1" anchor="t" anchorCtr="0" compatLnSpc="1"/>
          <a:lstStyle>
            <a:lvl1pP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82947" name="Rectangle 3"/>
          <p:cNvSpPr>
            <a:spLocks noGrp="1" noChangeArrowheads="1"/>
          </p:cNvSpPr>
          <p:nvPr>
            <p:ph type="dt" idx="1"/>
          </p:nvPr>
        </p:nvSpPr>
        <p:spPr bwMode="auto">
          <a:xfrm>
            <a:off x="5592763" y="0"/>
            <a:ext cx="4279900" cy="339725"/>
          </a:xfrm>
          <a:prstGeom prst="rect">
            <a:avLst/>
          </a:prstGeom>
          <a:noFill/>
          <a:ln w="9525">
            <a:noFill/>
            <a:miter lim="800000"/>
          </a:ln>
          <a:effectLst/>
        </p:spPr>
        <p:txBody>
          <a:bodyPr vert="horz" wrap="square" lIns="91138" tIns="45569" rIns="91138" bIns="45569" numCol="1" anchor="t" anchorCtr="0" compatLnSpc="1"/>
          <a:lstStyle>
            <a:lvl1pPr algn="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25604" name="Rectangle 4"/>
          <p:cNvSpPr>
            <a:spLocks noGrp="1" noRot="1" noChangeAspect="1" noChangeArrowheads="1" noTextEdit="1"/>
          </p:cNvSpPr>
          <p:nvPr>
            <p:ph type="sldImg" idx="2"/>
          </p:nvPr>
        </p:nvSpPr>
        <p:spPr bwMode="auto">
          <a:xfrm>
            <a:off x="3236913" y="509588"/>
            <a:ext cx="3397250" cy="2549525"/>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82949" name="Rectangle 5"/>
          <p:cNvSpPr>
            <a:spLocks noGrp="1" noChangeArrowheads="1"/>
          </p:cNvSpPr>
          <p:nvPr>
            <p:ph type="body" sz="quarter" idx="3"/>
          </p:nvPr>
        </p:nvSpPr>
        <p:spPr bwMode="auto">
          <a:xfrm>
            <a:off x="987425" y="3228975"/>
            <a:ext cx="7899400" cy="3059113"/>
          </a:xfrm>
          <a:prstGeom prst="rect">
            <a:avLst/>
          </a:prstGeom>
          <a:noFill/>
          <a:ln w="9525">
            <a:noFill/>
            <a:miter lim="800000"/>
          </a:ln>
          <a:effectLst/>
        </p:spPr>
        <p:txBody>
          <a:bodyPr vert="horz" wrap="square" lIns="91138" tIns="45569" rIns="91138" bIns="45569" numCol="1" anchor="t" anchorCtr="0" compatLnSpc="1"/>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2950" name="Rectangle 6"/>
          <p:cNvSpPr>
            <a:spLocks noGrp="1" noChangeArrowheads="1"/>
          </p:cNvSpPr>
          <p:nvPr>
            <p:ph type="ftr" sz="quarter" idx="4"/>
          </p:nvPr>
        </p:nvSpPr>
        <p:spPr bwMode="auto">
          <a:xfrm>
            <a:off x="0" y="6456363"/>
            <a:ext cx="4279900" cy="339725"/>
          </a:xfrm>
          <a:prstGeom prst="rect">
            <a:avLst/>
          </a:prstGeom>
          <a:noFill/>
          <a:ln w="9525">
            <a:noFill/>
            <a:miter lim="800000"/>
          </a:ln>
          <a:effectLst/>
        </p:spPr>
        <p:txBody>
          <a:bodyPr vert="horz" wrap="square" lIns="91138" tIns="45569" rIns="91138" bIns="45569" numCol="1" anchor="b" anchorCtr="0" compatLnSpc="1"/>
          <a:lstStyle>
            <a:lvl1pP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82951" name="Rectangle 7"/>
          <p:cNvSpPr>
            <a:spLocks noGrp="1" noChangeArrowheads="1"/>
          </p:cNvSpPr>
          <p:nvPr>
            <p:ph type="sldNum" sz="quarter" idx="5"/>
          </p:nvPr>
        </p:nvSpPr>
        <p:spPr bwMode="auto">
          <a:xfrm>
            <a:off x="5592763" y="6456363"/>
            <a:ext cx="4279900" cy="339725"/>
          </a:xfrm>
          <a:prstGeom prst="rect">
            <a:avLst/>
          </a:prstGeom>
          <a:noFill/>
          <a:ln w="9525">
            <a:noFill/>
            <a:miter lim="800000"/>
          </a:ln>
          <a:effectLst/>
        </p:spPr>
        <p:txBody>
          <a:bodyPr vert="horz" wrap="square" lIns="91138" tIns="45569" rIns="91138" bIns="45569" numCol="1" anchor="b" anchorCtr="0" compatLnSpc="1"/>
          <a:lstStyle>
            <a:lvl1pPr algn="r" defTabSz="911225" eaLnBrk="1" hangingPunct="1">
              <a:defRPr kumimoji="1" sz="1200" smtClean="0">
                <a:latin typeface="Times New Roman" panose="02020603050405020304" pitchFamily="18" charset="0"/>
              </a:defRPr>
            </a:lvl1pPr>
          </a:lstStyle>
          <a:p>
            <a:pPr>
              <a:defRPr/>
            </a:pPr>
            <a:fld id="{DFF9581A-ADD3-4F92-8296-94E0A60DA5B2}" type="slidenum">
              <a:rPr lang="en-US" altLang="zh-CN"/>
              <a:t>‹#›</a:t>
            </a:fld>
            <a:endParaRPr lang="en-US" altLang="zh-CN" dirty="0"/>
          </a:p>
        </p:txBody>
      </p:sp>
    </p:spTree>
    <p:extLst>
      <p:ext uri="{BB962C8B-B14F-4D97-AF65-F5344CB8AC3E}">
        <p14:creationId xmlns:p14="http://schemas.microsoft.com/office/powerpoint/2010/main" val="23761661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ln>
            <a:miter lim="800000"/>
          </a:ln>
        </p:spPr>
        <p:txBody>
          <a:bodyPr/>
          <a:lstStyle/>
          <a:p>
            <a:pPr>
              <a:defRPr/>
            </a:pPr>
            <a:r>
              <a:rPr lang="en-US" dirty="0"/>
              <a:t>doc.: IEEE 802.11-yy/XXXXr0</a:t>
            </a:r>
          </a:p>
        </p:txBody>
      </p:sp>
      <p:sp>
        <p:nvSpPr>
          <p:cNvPr id="17411" name="Rectangle 3"/>
          <p:cNvSpPr>
            <a:spLocks noGrp="1" noChangeArrowheads="1"/>
          </p:cNvSpPr>
          <p:nvPr>
            <p:ph type="dt" sz="quarter" idx="1"/>
          </p:nvPr>
        </p:nvSpPr>
        <p:spPr>
          <a:ln>
            <a:miter lim="800000"/>
          </a:ln>
        </p:spPr>
        <p:txBody>
          <a:bodyPr/>
          <a:lstStyle/>
          <a:p>
            <a:pPr>
              <a:defRPr/>
            </a:pPr>
            <a:r>
              <a:rPr lang="en-US" dirty="0" smtClean="0"/>
              <a:t>Month Year</a:t>
            </a:r>
          </a:p>
        </p:txBody>
      </p:sp>
      <p:sp>
        <p:nvSpPr>
          <p:cNvPr id="9222" name="Rectangle 2"/>
          <p:cNvSpPr>
            <a:spLocks noGrp="1" noRot="1" noChangeAspect="1" noChangeArrowheads="1" noTextEdit="1"/>
          </p:cNvSpPr>
          <p:nvPr>
            <p:ph type="sldImg"/>
          </p:nvPr>
        </p:nvSpPr>
        <p:spPr>
          <a:xfrm>
            <a:off x="3243263" y="514350"/>
            <a:ext cx="3387725" cy="2540000"/>
          </a:xfrm>
        </p:spPr>
      </p:sp>
    </p:spTree>
    <p:extLst>
      <p:ext uri="{BB962C8B-B14F-4D97-AF65-F5344CB8AC3E}">
        <p14:creationId xmlns:p14="http://schemas.microsoft.com/office/powerpoint/2010/main" val="3690290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DFF9581A-ADD3-4F92-8296-94E0A60DA5B2}" type="slidenum">
              <a:rPr lang="en-US" altLang="zh-CN" smtClean="0"/>
              <a:t>2</a:t>
            </a:fld>
            <a:endParaRPr lang="en-US" altLang="zh-CN" dirty="0"/>
          </a:p>
        </p:txBody>
      </p:sp>
    </p:spTree>
    <p:extLst>
      <p:ext uri="{BB962C8B-B14F-4D97-AF65-F5344CB8AC3E}">
        <p14:creationId xmlns:p14="http://schemas.microsoft.com/office/powerpoint/2010/main" val="2032116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DFF9581A-ADD3-4F92-8296-94E0A60DA5B2}" type="slidenum">
              <a:rPr lang="en-US" altLang="zh-CN" smtClean="0"/>
              <a:t>3</a:t>
            </a:fld>
            <a:endParaRPr lang="en-US" altLang="zh-CN" dirty="0"/>
          </a:p>
        </p:txBody>
      </p:sp>
    </p:spTree>
    <p:extLst>
      <p:ext uri="{BB962C8B-B14F-4D97-AF65-F5344CB8AC3E}">
        <p14:creationId xmlns:p14="http://schemas.microsoft.com/office/powerpoint/2010/main" val="275650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DFF9581A-ADD3-4F92-8296-94E0A60DA5B2}" type="slidenum">
              <a:rPr lang="en-US" altLang="zh-CN" smtClean="0"/>
              <a:t>6</a:t>
            </a:fld>
            <a:endParaRPr lang="en-US" altLang="zh-CN" dirty="0"/>
          </a:p>
        </p:txBody>
      </p:sp>
    </p:spTree>
    <p:extLst>
      <p:ext uri="{BB962C8B-B14F-4D97-AF65-F5344CB8AC3E}">
        <p14:creationId xmlns:p14="http://schemas.microsoft.com/office/powerpoint/2010/main" val="3113068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DFF9581A-ADD3-4F92-8296-94E0A60DA5B2}" type="slidenum">
              <a:rPr lang="en-US" altLang="zh-CN" smtClean="0"/>
              <a:t>9</a:t>
            </a:fld>
            <a:endParaRPr lang="en-US" altLang="zh-CN" dirty="0"/>
          </a:p>
        </p:txBody>
      </p:sp>
    </p:spTree>
    <p:extLst>
      <p:ext uri="{BB962C8B-B14F-4D97-AF65-F5344CB8AC3E}">
        <p14:creationId xmlns:p14="http://schemas.microsoft.com/office/powerpoint/2010/main" val="391316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DFF9581A-ADD3-4F92-8296-94E0A60DA5B2}" type="slidenum">
              <a:rPr lang="en-US" altLang="zh-CN" smtClean="0"/>
              <a:t>10</a:t>
            </a:fld>
            <a:endParaRPr lang="en-US" altLang="zh-CN" dirty="0"/>
          </a:p>
        </p:txBody>
      </p:sp>
    </p:spTree>
    <p:extLst>
      <p:ext uri="{BB962C8B-B14F-4D97-AF65-F5344CB8AC3E}">
        <p14:creationId xmlns:p14="http://schemas.microsoft.com/office/powerpoint/2010/main" val="1943062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DFF9581A-ADD3-4F92-8296-94E0A60DA5B2}" type="slidenum">
              <a:rPr lang="en-US" altLang="zh-CN" smtClean="0"/>
              <a:t>11</a:t>
            </a:fld>
            <a:endParaRPr lang="en-US" altLang="zh-CN" dirty="0"/>
          </a:p>
        </p:txBody>
      </p:sp>
    </p:spTree>
    <p:extLst>
      <p:ext uri="{BB962C8B-B14F-4D97-AF65-F5344CB8AC3E}">
        <p14:creationId xmlns:p14="http://schemas.microsoft.com/office/powerpoint/2010/main" val="2056123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DFF9581A-ADD3-4F92-8296-94E0A60DA5B2}" type="slidenum">
              <a:rPr lang="en-US" altLang="zh-CN" smtClean="0"/>
              <a:t>12</a:t>
            </a:fld>
            <a:endParaRPr lang="en-US" altLang="zh-CN" dirty="0"/>
          </a:p>
        </p:txBody>
      </p:sp>
    </p:spTree>
    <p:extLst>
      <p:ext uri="{BB962C8B-B14F-4D97-AF65-F5344CB8AC3E}">
        <p14:creationId xmlns:p14="http://schemas.microsoft.com/office/powerpoint/2010/main" val="2486339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8" name="Rectangle 6"/>
          <p:cNvSpPr>
            <a:spLocks noGrp="1" noChangeArrowheads="1"/>
          </p:cNvSpPr>
          <p:nvPr>
            <p:ph type="sldNum" sz="quarter" idx="11"/>
          </p:nvPr>
        </p:nvSpPr>
        <p:spPr/>
        <p:txBody>
          <a:bodyPr/>
          <a:lstStyle>
            <a:lvl1pPr>
              <a:defRPr/>
            </a:lvl1pPr>
          </a:lstStyle>
          <a:p>
            <a:pPr>
              <a:defRPr/>
            </a:pPr>
            <a:r>
              <a:rPr lang="en-GB" altLang="zh-CN" dirty="0"/>
              <a:t>Slide </a:t>
            </a:r>
            <a:fld id="{3C79C44E-CBF0-426C-AB90-0FC5B434406F}" type="slidenum">
              <a:rPr lang="en-GB" altLang="zh-CN" dirty="0"/>
              <a:t>‹#›</a:t>
            </a:fld>
            <a:endParaRPr lang="en-GB" altLang="zh-CN" dirty="0"/>
          </a:p>
        </p:txBody>
      </p:sp>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dirty="0"/>
              <a:t>Slide </a:t>
            </a:r>
            <a:fld id="{6570D9FA-82F7-425B-B8CA-145DC9A8CCB1}" type="slidenum">
              <a:rPr lang="en-US" dirty="0"/>
              <a:t>‹#›</a:t>
            </a:fld>
            <a:endParaRPr lang="en-US" dirty="0"/>
          </a:p>
        </p:txBody>
      </p:sp>
    </p:spTree>
  </p:cSld>
  <p:clrMapOvr>
    <a:masterClrMapping/>
  </p:clrMapOvr>
  <p:transition>
    <p:wip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56100" y="6524625"/>
            <a:ext cx="530225" cy="182563"/>
          </a:xfrm>
          <a:prstGeom prst="rect">
            <a:avLst/>
          </a:prstGeom>
          <a:noFill/>
          <a:ln>
            <a:noFill/>
          </a:ln>
          <a:effectLst/>
        </p:spPr>
        <p:txBody>
          <a:bodyPr vert="horz" wrap="none" lIns="0" tIns="0" rIns="0" bIns="0" numCol="1" anchor="t" anchorCtr="0" compatLnSpc="1">
            <a:spAutoFit/>
          </a:bodyPr>
          <a:lstStyle>
            <a:lvl1pPr algn="ctr">
              <a:defRPr sz="1200" smtClean="0">
                <a:latin typeface="Times New Roman" panose="02020603050405020304" pitchFamily="18" charset="0"/>
              </a:defRPr>
            </a:lvl1pPr>
          </a:lstStyle>
          <a:p>
            <a:pPr>
              <a:defRPr/>
            </a:pPr>
            <a:r>
              <a:rPr lang="en-GB" altLang="zh-CN" dirty="0"/>
              <a:t>Slide </a:t>
            </a:r>
            <a:fld id="{B072CE22-775B-4138-A23F-292E5F1A82BD}" type="slidenum">
              <a:rPr lang="en-GB" altLang="zh-CN" dirty="0"/>
              <a:t>‹#›</a:t>
            </a:fld>
            <a:endParaRPr lang="en-GB" altLang="zh-CN" dirty="0"/>
          </a:p>
        </p:txBody>
      </p:sp>
      <p:sp>
        <p:nvSpPr>
          <p:cNvPr id="1031" name="Rectangle 7"/>
          <p:cNvSpPr>
            <a:spLocks noChangeArrowheads="1"/>
          </p:cNvSpPr>
          <p:nvPr/>
        </p:nvSpPr>
        <p:spPr bwMode="auto">
          <a:xfrm>
            <a:off x="5034370" y="238939"/>
            <a:ext cx="3398431" cy="276999"/>
          </a:xfrm>
          <a:prstGeom prst="rect">
            <a:avLst/>
          </a:prstGeom>
          <a:noFill/>
          <a:ln>
            <a:noFill/>
          </a:ln>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b="1" dirty="0" smtClean="0">
                <a:latin typeface="Times New Roman" panose="02020603050405020304" pitchFamily="18" charset="0"/>
              </a:rPr>
              <a:t>doc.: IEEE 802.11-18/1538r2</a:t>
            </a:r>
          </a:p>
        </p:txBody>
      </p:sp>
      <p:sp>
        <p:nvSpPr>
          <p:cNvPr id="2" name="Line 8"/>
          <p:cNvSpPr>
            <a:spLocks noChangeShapeType="1"/>
          </p:cNvSpPr>
          <p:nvPr/>
        </p:nvSpPr>
        <p:spPr bwMode="auto">
          <a:xfrm>
            <a:off x="684213" y="54927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7550" cy="184150"/>
          </a:xfrm>
          <a:prstGeom prst="rect">
            <a:avLst/>
          </a:prstGeom>
          <a:noFill/>
          <a:ln>
            <a:noFill/>
          </a:ln>
        </p:spPr>
        <p:txBody>
          <a:bodyPr wrap="none" lIns="0" tIns="0" rIns="0" bIns="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1200" dirty="0" smtClean="0">
                <a:latin typeface="Times New Roman" panose="02020603050405020304" pitchFamily="18" charset="0"/>
              </a:rPr>
              <a:t>Submission</a:t>
            </a:r>
          </a:p>
        </p:txBody>
      </p:sp>
      <p:sp>
        <p:nvSpPr>
          <p:cNvPr id="3" name="Line 10"/>
          <p:cNvSpPr>
            <a:spLocks noChangeShapeType="1"/>
          </p:cNvSpPr>
          <p:nvPr/>
        </p:nvSpPr>
        <p:spPr bwMode="auto">
          <a:xfrm>
            <a:off x="695325"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4" name="矩形 10"/>
          <p:cNvSpPr>
            <a:spLocks noChangeArrowheads="1"/>
          </p:cNvSpPr>
          <p:nvPr userDrawn="1"/>
        </p:nvSpPr>
        <p:spPr bwMode="auto">
          <a:xfrm>
            <a:off x="603250" y="174625"/>
            <a:ext cx="11785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b="1" dirty="0" smtClean="0">
                <a:latin typeface="Times New Roman" panose="02020603050405020304" pitchFamily="18" charset="0"/>
                <a:ea typeface="Arial Unicode MS" pitchFamily="34" charset="-122"/>
                <a:cs typeface="Arial Unicode MS" pitchFamily="34" charset="-122"/>
              </a:rPr>
              <a:t>June 2018</a:t>
            </a:r>
            <a:endParaRPr lang="en-GB" altLang="zh-CN" b="1" dirty="0"/>
          </a:p>
        </p:txBody>
      </p:sp>
      <p:sp>
        <p:nvSpPr>
          <p:cNvPr id="11" name="Rectangle 7"/>
          <p:cNvSpPr>
            <a:spLocks noChangeArrowheads="1"/>
          </p:cNvSpPr>
          <p:nvPr userDrawn="1"/>
        </p:nvSpPr>
        <p:spPr bwMode="auto">
          <a:xfrm>
            <a:off x="6880422" y="6525344"/>
            <a:ext cx="1697580" cy="184666"/>
          </a:xfrm>
          <a:prstGeom prst="rect">
            <a:avLst/>
          </a:prstGeom>
          <a:noFill/>
          <a:ln>
            <a:noFill/>
          </a:ln>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sz="1200" b="0" dirty="0" err="1" smtClean="0">
                <a:latin typeface="Times New Roman" panose="02020603050405020304" pitchFamily="18" charset="0"/>
              </a:rPr>
              <a:t>LiNan</a:t>
            </a:r>
            <a:r>
              <a:rPr lang="en-US" altLang="zh-CN" sz="1200" b="0" dirty="0" smtClean="0">
                <a:latin typeface="Times New Roman" panose="02020603050405020304" pitchFamily="18" charset="0"/>
              </a:rPr>
              <a:t>, et, al. (ZTE)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p:wipe/>
  </p:transition>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685800" y="714356"/>
            <a:ext cx="7772400" cy="857256"/>
          </a:xfrm>
        </p:spPr>
        <p:txBody>
          <a:bodyPr/>
          <a:lstStyle/>
          <a:p>
            <a:r>
              <a:rPr lang="en-US" altLang="zh-CN" smtClean="0">
                <a:solidFill>
                  <a:srgbClr val="000000"/>
                </a:solidFill>
              </a:rPr>
              <a:t>Block </a:t>
            </a:r>
            <a:r>
              <a:rPr lang="en-US" altLang="zh-CN" dirty="0" smtClean="0">
                <a:solidFill>
                  <a:srgbClr val="000000"/>
                </a:solidFill>
              </a:rPr>
              <a:t>Addressed WUR Frame</a:t>
            </a:r>
            <a:endParaRPr lang="en-US" altLang="zh-CN" sz="2800" dirty="0" smtClean="0"/>
          </a:p>
        </p:txBody>
      </p:sp>
      <p:sp>
        <p:nvSpPr>
          <p:cNvPr id="10" name="灯片编号占位符 9"/>
          <p:cNvSpPr>
            <a:spLocks noGrp="1"/>
          </p:cNvSpPr>
          <p:nvPr>
            <p:ph type="sldNum" sz="quarter" idx="11"/>
          </p:nvPr>
        </p:nvSpPr>
        <p:spPr/>
        <p:txBody>
          <a:bodyPr/>
          <a:lstStyle/>
          <a:p>
            <a:r>
              <a:rPr lang="en-US" dirty="0" smtClean="0"/>
              <a:t>Slide </a:t>
            </a:r>
            <a:fld id="{6570D9FA-82F7-425B-B8CA-145DC9A8CCB1}" type="slidenum">
              <a:rPr lang="en-US" dirty="0" smtClean="0"/>
              <a:t>1</a:t>
            </a:fld>
            <a:endParaRPr lang="en-US" dirty="0"/>
          </a:p>
        </p:txBody>
      </p:sp>
      <p:sp>
        <p:nvSpPr>
          <p:cNvPr id="11" name="Rectangle 6"/>
          <p:cNvSpPr txBox="1">
            <a:spLocks noChangeArrowheads="1"/>
          </p:cNvSpPr>
          <p:nvPr/>
        </p:nvSpPr>
        <p:spPr bwMode="auto">
          <a:xfrm>
            <a:off x="838200" y="1966264"/>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normAutofit/>
          </a:bodyPr>
          <a:lstStyle/>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2018-09-02</a:t>
            </a:r>
          </a:p>
        </p:txBody>
      </p:sp>
      <p:sp>
        <p:nvSpPr>
          <p:cNvPr id="14" name="Rectangle 12"/>
          <p:cNvSpPr>
            <a:spLocks noChangeArrowheads="1"/>
          </p:cNvSpPr>
          <p:nvPr/>
        </p:nvSpPr>
        <p:spPr bwMode="auto">
          <a:xfrm>
            <a:off x="695308"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dirty="0">
                <a:latin typeface="+mn-lt"/>
              </a:rPr>
              <a:t>Authors:</a:t>
            </a:r>
          </a:p>
        </p:txBody>
      </p:sp>
      <p:graphicFrame>
        <p:nvGraphicFramePr>
          <p:cNvPr id="15" name="Table 7"/>
          <p:cNvGraphicFramePr>
            <a:graphicFrameLocks noGrp="1"/>
          </p:cNvGraphicFramePr>
          <p:nvPr/>
        </p:nvGraphicFramePr>
        <p:xfrm>
          <a:off x="685800" y="2971800"/>
          <a:ext cx="7924800" cy="2001520"/>
        </p:xfrm>
        <a:graphic>
          <a:graphicData uri="http://schemas.openxmlformats.org/drawingml/2006/table">
            <a:tbl>
              <a:tblPr firstRow="1" bandRow="1">
                <a:tableStyleId>{5C22544A-7EE6-4342-B048-85BDC9FD1C3A}</a:tableStyleId>
              </a:tblPr>
              <a:tblGrid>
                <a:gridCol w="1981200"/>
                <a:gridCol w="1112912"/>
                <a:gridCol w="2232248"/>
                <a:gridCol w="2598440"/>
              </a:tblGrid>
              <a:tr h="370840">
                <a:tc>
                  <a:txBody>
                    <a:bodyPr/>
                    <a:lstStyle/>
                    <a:p>
                      <a:pPr algn="ctr"/>
                      <a:r>
                        <a:rPr lang="en-US" sz="1400" dirty="0" smtClean="0">
                          <a:solidFill>
                            <a:schemeClr val="tx1"/>
                          </a:solidFill>
                        </a:rPr>
                        <a:t>Name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Affiliation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Address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Email</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dirty="0" smtClean="0">
                          <a:solidFill>
                            <a:schemeClr val="tx1"/>
                          </a:solidFill>
                        </a:rPr>
                        <a:t>Li Nan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400" dirty="0" smtClean="0">
                          <a:solidFill>
                            <a:schemeClr val="tx1"/>
                          </a:solidFill>
                        </a:rPr>
                        <a:t>ZTE</a:t>
                      </a:r>
                    </a:p>
                    <a:p>
                      <a:pPr algn="ctr"/>
                      <a:r>
                        <a:rPr lang="en-US" altLang="zh-CN" sz="1400" kern="1200" dirty="0" smtClean="0">
                          <a:solidFill>
                            <a:schemeClr val="tx1"/>
                          </a:solidFill>
                          <a:latin typeface="+mn-lt"/>
                          <a:ea typeface="+mn-ea"/>
                          <a:cs typeface="+mn-cs"/>
                        </a:rPr>
                        <a:t>Corporation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No.9 Wu Xing Section</a:t>
                      </a:r>
                    </a:p>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Xi </a:t>
                      </a:r>
                      <a:r>
                        <a:rPr kumimoji="0" lang="en-US" altLang="zh-CN" sz="1400" b="0" i="0" u="none" strike="noStrike" kern="1200"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Feng</a:t>
                      </a:r>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Road</a:t>
                      </a:r>
                    </a:p>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Xi’an, Shaanxi Province </a:t>
                      </a:r>
                      <a:r>
                        <a:rPr kumimoji="0" lang="en-US" altLang="zh-CN" sz="1400" b="0" i="0" u="none" strike="noStrike" kern="1200"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P.R.China</a:t>
                      </a:r>
                      <a:endPar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li.nan25@zte.com.cn</a:t>
                      </a: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baseline="0" dirty="0" err="1" smtClean="0">
                          <a:solidFill>
                            <a:schemeClr val="tx1"/>
                          </a:solidFill>
                        </a:rPr>
                        <a:t>Lv</a:t>
                      </a:r>
                      <a:r>
                        <a:rPr lang="en-US" altLang="zh-CN" sz="1400" baseline="0" dirty="0" smtClean="0">
                          <a:solidFill>
                            <a:schemeClr val="tx1"/>
                          </a:solidFill>
                        </a:rPr>
                        <a:t> </a:t>
                      </a:r>
                      <a:r>
                        <a:rPr lang="en-US" sz="1400" dirty="0" err="1" smtClean="0">
                          <a:solidFill>
                            <a:schemeClr val="tx1"/>
                          </a:solidFill>
                        </a:rPr>
                        <a:t>Kaiying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lv.kaiying@zte.com.cn</a:t>
                      </a: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Sun Bo</a:t>
                      </a:r>
                    </a:p>
                    <a:p>
                      <a:pPr marL="0" marR="0" indent="0" algn="ctr" defTabSz="914400" rtl="0" eaLnBrk="1" fontAlgn="auto" latinLnBrk="0" hangingPunct="1">
                        <a:lnSpc>
                          <a:spcPct val="100000"/>
                        </a:lnSpc>
                        <a:spcBef>
                          <a:spcPts val="0"/>
                        </a:spcBef>
                        <a:spcAft>
                          <a:spcPts val="0"/>
                        </a:spcAft>
                        <a:buClrTx/>
                        <a:buSzTx/>
                        <a:buFontTx/>
                        <a:buNone/>
                        <a:defRPr/>
                      </a:pP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tc>
                <a:tc vMerge="1">
                  <a:txBody>
                    <a:bodyPr/>
                    <a:lstStyle/>
                    <a:p>
                      <a:endParaRPr lang="zh-CN"/>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sun.bo1@zte.com.cn</a:t>
                      </a: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smtClean="0">
                          <a:solidFill>
                            <a:schemeClr val="tx1"/>
                          </a:solidFill>
                        </a:rPr>
                        <a:t>Wei</a:t>
                      </a:r>
                      <a:r>
                        <a:rPr lang="en-US" sz="1400" baseline="0" dirty="0" smtClean="0">
                          <a:solidFill>
                            <a:schemeClr val="tx1"/>
                          </a:solidFill>
                        </a:rPr>
                        <a:t> </a:t>
                      </a:r>
                      <a:r>
                        <a:rPr lang="en-US" sz="1400" baseline="0" dirty="0" err="1" smtClean="0">
                          <a:solidFill>
                            <a:schemeClr val="tx1"/>
                          </a:solidFill>
                        </a:rPr>
                        <a:t>Ning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wei.ning@zte.com.cn </a:t>
                      </a:r>
                      <a:endParaRPr kumimoji="0" lang="zh-CN"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text change</a:t>
            </a:r>
            <a:endParaRPr lang="zh-CN" altLang="en-US" dirty="0"/>
          </a:p>
        </p:txBody>
      </p:sp>
      <p:sp>
        <p:nvSpPr>
          <p:cNvPr id="3" name="内容占位符 2"/>
          <p:cNvSpPr>
            <a:spLocks noGrp="1"/>
          </p:cNvSpPr>
          <p:nvPr>
            <p:ph idx="1"/>
          </p:nvPr>
        </p:nvSpPr>
        <p:spPr/>
        <p:txBody>
          <a:bodyPr>
            <a:normAutofit/>
          </a:bodyPr>
          <a:lstStyle/>
          <a:p>
            <a:r>
              <a:rPr lang="en-US" altLang="zh-CN" sz="1800" dirty="0" smtClean="0"/>
              <a:t>9.10.2.2 </a:t>
            </a:r>
            <a:r>
              <a:rPr lang="en-US" altLang="zh-CN" sz="1800" dirty="0"/>
              <a:t>Address field</a:t>
            </a:r>
            <a:endParaRPr lang="en-US" altLang="zh-CN" sz="1800" b="0" dirty="0"/>
          </a:p>
          <a:p>
            <a:r>
              <a:rPr lang="en-US" altLang="zh-CN" sz="1800" b="0" dirty="0"/>
              <a:t>The Address field contains an identifier for the WUR frame. The identifier is selected from Table 9-533b (Identifiers of WUR frames) and depends on the type of WUR frame (see 9.10.3 (Format of individual WUR frame types)). </a:t>
            </a:r>
            <a:endParaRPr lang="en-US" altLang="zh-CN" sz="2000" dirty="0" smtClean="0"/>
          </a:p>
          <a:p>
            <a:endParaRPr lang="zh-CN" altLang="en-US" sz="2000" b="0" dirty="0"/>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dirty="0" smtClean="0"/>
              <a:t>10</a:t>
            </a:fld>
            <a:endParaRPr lang="en-US" dirty="0"/>
          </a:p>
        </p:txBody>
      </p:sp>
      <p:graphicFrame>
        <p:nvGraphicFramePr>
          <p:cNvPr id="5" name="表格 4"/>
          <p:cNvGraphicFramePr>
            <a:graphicFrameLocks noGrp="1"/>
          </p:cNvGraphicFramePr>
          <p:nvPr>
            <p:extLst>
              <p:ext uri="{D42A27DB-BD31-4B8C-83A1-F6EECF244321}">
                <p14:modId xmlns:p14="http://schemas.microsoft.com/office/powerpoint/2010/main" val="3348035358"/>
              </p:ext>
            </p:extLst>
          </p:nvPr>
        </p:nvGraphicFramePr>
        <p:xfrm>
          <a:off x="1606253" y="3452178"/>
          <a:ext cx="5928320" cy="2651760"/>
        </p:xfrm>
        <a:graphic>
          <a:graphicData uri="http://schemas.openxmlformats.org/drawingml/2006/table">
            <a:tbl>
              <a:tblPr firstRow="1" bandRow="1">
                <a:tableStyleId>{D7AC3CCA-C797-4891-BE02-D94E43425B78}</a:tableStyleId>
              </a:tblPr>
              <a:tblGrid>
                <a:gridCol w="2964160"/>
                <a:gridCol w="2964160"/>
              </a:tblGrid>
              <a:tr h="272150">
                <a:tc>
                  <a:txBody>
                    <a:bodyPr/>
                    <a:lstStyle/>
                    <a:p>
                      <a:pPr algn="ctr"/>
                      <a:r>
                        <a:rPr lang="en-US" altLang="zh-CN" dirty="0" smtClean="0"/>
                        <a:t>Address field</a:t>
                      </a:r>
                      <a:endParaRPr lang="zh-CN" altLang="en-US" dirty="0"/>
                    </a:p>
                  </a:txBody>
                  <a:tcPr/>
                </a:tc>
                <a:tc>
                  <a:txBody>
                    <a:bodyPr/>
                    <a:lstStyle/>
                    <a:p>
                      <a:pPr algn="ctr"/>
                      <a:r>
                        <a:rPr lang="en-US" altLang="zh-CN" dirty="0" smtClean="0"/>
                        <a:t>Identifier</a:t>
                      </a:r>
                      <a:r>
                        <a:rPr lang="en-US" altLang="zh-CN" baseline="0" dirty="0" smtClean="0"/>
                        <a:t> Description</a:t>
                      </a:r>
                      <a:endParaRPr lang="zh-CN" altLang="en-US" dirty="0"/>
                    </a:p>
                  </a:txBody>
                  <a:tcPr/>
                </a:tc>
              </a:tr>
              <a:tr h="272150">
                <a:tc>
                  <a:txBody>
                    <a:bodyPr/>
                    <a:lstStyle/>
                    <a:p>
                      <a:pPr algn="ctr"/>
                      <a:r>
                        <a:rPr lang="en-US" altLang="zh-CN" sz="1200" dirty="0" smtClean="0"/>
                        <a:t>Transmit ID</a:t>
                      </a:r>
                      <a:endParaRPr lang="zh-CN" altLang="en-US" sz="1200" dirty="0"/>
                    </a:p>
                  </a:txBody>
                  <a:tcPr/>
                </a:tc>
                <a:tc>
                  <a:txBody>
                    <a:bodyPr/>
                    <a:lstStyle/>
                    <a:p>
                      <a:pPr algn="l"/>
                      <a:r>
                        <a:rPr lang="en-US" altLang="zh-CN" sz="1200" b="0" i="0" u="none" strike="noStrike" kern="1200" baseline="0" dirty="0" smtClean="0">
                          <a:solidFill>
                            <a:schemeClr val="dk1"/>
                          </a:solidFill>
                          <a:latin typeface="+mn-lt"/>
                          <a:ea typeface="+mn-ea"/>
                          <a:cs typeface="+mn-cs"/>
                        </a:rPr>
                        <a:t>Identifier of the transmitting AP (see 31.3.2 (Transmit ID)) </a:t>
                      </a:r>
                      <a:endParaRPr lang="zh-CN" altLang="en-US" sz="1200" dirty="0"/>
                    </a:p>
                  </a:txBody>
                  <a:tcPr/>
                </a:tc>
              </a:tr>
              <a:tr h="272150">
                <a:tc>
                  <a:txBody>
                    <a:bodyPr/>
                    <a:lstStyle/>
                    <a:p>
                      <a:pPr algn="ctr"/>
                      <a:r>
                        <a:rPr lang="en-US" altLang="zh-CN" sz="1200" dirty="0" smtClean="0"/>
                        <a:t>Group</a:t>
                      </a:r>
                      <a:r>
                        <a:rPr lang="en-US" altLang="zh-CN" sz="1200" baseline="0" dirty="0" smtClean="0"/>
                        <a:t> ID</a:t>
                      </a:r>
                      <a:endParaRPr lang="zh-CN" altLang="en-US" sz="1200" dirty="0"/>
                    </a:p>
                  </a:txBody>
                  <a:tcPr/>
                </a:tc>
                <a:tc>
                  <a:txBody>
                    <a:bodyPr/>
                    <a:lstStyle/>
                    <a:p>
                      <a:pPr algn="l"/>
                      <a:r>
                        <a:rPr lang="en-US" altLang="zh-CN" sz="1200" b="0" i="0" u="none" strike="noStrike" kern="1200" baseline="0" dirty="0" smtClean="0">
                          <a:solidFill>
                            <a:schemeClr val="dk1"/>
                          </a:solidFill>
                          <a:latin typeface="+mn-lt"/>
                          <a:ea typeface="+mn-ea"/>
                          <a:cs typeface="+mn-cs"/>
                        </a:rPr>
                        <a:t>Identifier of a group of receiving WUR STAs (see 31.3.3 (Group ID)) </a:t>
                      </a:r>
                      <a:endParaRPr lang="zh-CN" altLang="en-US" sz="1200" dirty="0"/>
                    </a:p>
                  </a:txBody>
                  <a:tcPr/>
                </a:tc>
              </a:tr>
              <a:tr h="272150">
                <a:tc>
                  <a:txBody>
                    <a:bodyPr/>
                    <a:lstStyle/>
                    <a:p>
                      <a:pPr algn="ctr"/>
                      <a:r>
                        <a:rPr lang="en-US" altLang="zh-CN" sz="1200" dirty="0" smtClean="0"/>
                        <a:t>WUR ID</a:t>
                      </a:r>
                      <a:endParaRPr lang="zh-CN" altLang="en-US" sz="1200" dirty="0"/>
                    </a:p>
                  </a:txBody>
                  <a:tcPr/>
                </a:tc>
                <a:tc>
                  <a:txBody>
                    <a:bodyPr/>
                    <a:lstStyle/>
                    <a:p>
                      <a:pPr algn="l"/>
                      <a:r>
                        <a:rPr lang="en-US" altLang="zh-CN" sz="1200" b="0" i="0" u="none" strike="noStrike" kern="1200" baseline="0" dirty="0" smtClean="0">
                          <a:solidFill>
                            <a:schemeClr val="dk1"/>
                          </a:solidFill>
                          <a:latin typeface="+mn-lt"/>
                          <a:ea typeface="+mn-ea"/>
                          <a:cs typeface="+mn-cs"/>
                        </a:rPr>
                        <a:t>Identifier of an individual receiving WUR STA (see 31.3.4 (WUR ID)) </a:t>
                      </a:r>
                      <a:endParaRPr lang="zh-CN" altLang="en-US" sz="1200" dirty="0"/>
                    </a:p>
                  </a:txBody>
                  <a:tcPr/>
                </a:tc>
              </a:tr>
              <a:tr h="272150">
                <a:tc>
                  <a:txBody>
                    <a:bodyPr/>
                    <a:lstStyle/>
                    <a:p>
                      <a:pPr algn="ctr"/>
                      <a:r>
                        <a:rPr lang="en-US" altLang="zh-CN" sz="1200" dirty="0" smtClean="0">
                          <a:solidFill>
                            <a:srgbClr val="FF0000"/>
                          </a:solidFill>
                        </a:rPr>
                        <a:t>Block</a:t>
                      </a:r>
                      <a:r>
                        <a:rPr lang="en-US" altLang="zh-CN" sz="1200" baseline="0" dirty="0" smtClean="0">
                          <a:solidFill>
                            <a:srgbClr val="FF0000"/>
                          </a:solidFill>
                        </a:rPr>
                        <a:t> ID</a:t>
                      </a:r>
                      <a:endParaRPr lang="zh-CN" altLang="en-US" sz="1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u="none" strike="noStrike" kern="1200" baseline="0" dirty="0" smtClean="0">
                          <a:solidFill>
                            <a:srgbClr val="FF0000"/>
                          </a:solidFill>
                          <a:latin typeface="+mn-lt"/>
                          <a:ea typeface="+mn-ea"/>
                          <a:cs typeface="+mn-cs"/>
                        </a:rPr>
                        <a:t>Identifier of a block of receiving WUR STAs (see 31.3.5 (Block ID)) </a:t>
                      </a:r>
                      <a:endParaRPr lang="zh-CN" altLang="en-US" sz="1200" dirty="0" smtClean="0">
                        <a:solidFill>
                          <a:srgbClr val="FF0000"/>
                        </a:solidFill>
                      </a:endParaRPr>
                    </a:p>
                  </a:txBody>
                  <a:tcPr/>
                </a:tc>
              </a:tr>
              <a:tr h="272150">
                <a:tc>
                  <a:txBody>
                    <a:bodyPr/>
                    <a:lstStyle/>
                    <a:p>
                      <a:pPr algn="ctr"/>
                      <a:r>
                        <a:rPr lang="en-US" altLang="zh-CN" sz="1200" b="0" i="0" u="none" strike="noStrike" kern="1200" baseline="0" dirty="0" smtClean="0">
                          <a:solidFill>
                            <a:schemeClr val="dk1"/>
                          </a:solidFill>
                          <a:latin typeface="+mn-lt"/>
                          <a:ea typeface="+mn-ea"/>
                          <a:cs typeface="+mn-cs"/>
                        </a:rPr>
                        <a:t>OUI1</a:t>
                      </a:r>
                      <a:endParaRPr lang="zh-CN" altLang="en-US" sz="1200" b="0" i="0" u="none" strike="noStrike" kern="1200" baseline="0" dirty="0">
                        <a:solidFill>
                          <a:schemeClr val="dk1"/>
                        </a:solidFill>
                        <a:latin typeface="+mn-lt"/>
                        <a:ea typeface="+mn-ea"/>
                        <a:cs typeface="+mn-cs"/>
                      </a:endParaRPr>
                    </a:p>
                  </a:txBody>
                  <a:tcPr/>
                </a:tc>
                <a:tc>
                  <a:txBody>
                    <a:bodyPr/>
                    <a:lstStyle/>
                    <a:p>
                      <a:pPr algn="l"/>
                      <a:r>
                        <a:rPr lang="en-US" altLang="zh-CN" sz="1200" b="0" i="0" u="none" strike="noStrike" kern="1200" baseline="0" dirty="0" smtClean="0">
                          <a:solidFill>
                            <a:schemeClr val="dk1"/>
                          </a:solidFill>
                          <a:latin typeface="+mn-lt"/>
                          <a:ea typeface="+mn-ea"/>
                          <a:cs typeface="+mn-cs"/>
                        </a:rPr>
                        <a:t>The 12 MSBs of the OUI (see 9.4.1.31 (Organization Identifier field))</a:t>
                      </a:r>
                      <a:endParaRPr lang="zh-CN" altLang="en-US" sz="1200" b="0" i="0" u="none" strike="noStrike" kern="1200" baseline="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4138082312"/>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729647"/>
          </a:xfrm>
        </p:spPr>
        <p:txBody>
          <a:bodyPr/>
          <a:lstStyle/>
          <a:p>
            <a:r>
              <a:rPr lang="en-US" altLang="zh-CN" dirty="0" smtClean="0"/>
              <a:t>Proposed text change</a:t>
            </a:r>
            <a:endParaRPr lang="zh-CN" altLang="en-US" dirty="0"/>
          </a:p>
        </p:txBody>
      </p:sp>
      <p:sp>
        <p:nvSpPr>
          <p:cNvPr id="3" name="内容占位符 2"/>
          <p:cNvSpPr>
            <a:spLocks noGrp="1"/>
          </p:cNvSpPr>
          <p:nvPr>
            <p:ph idx="1"/>
          </p:nvPr>
        </p:nvSpPr>
        <p:spPr>
          <a:xfrm>
            <a:off x="729704" y="1415446"/>
            <a:ext cx="7772400" cy="4893873"/>
          </a:xfrm>
        </p:spPr>
        <p:txBody>
          <a:bodyPr>
            <a:normAutofit fontScale="92500" lnSpcReduction="10000"/>
          </a:bodyPr>
          <a:lstStyle/>
          <a:p>
            <a:r>
              <a:rPr lang="en-US" altLang="zh-CN" sz="1800" dirty="0" smtClean="0"/>
              <a:t>9.4.2.275 </a:t>
            </a:r>
            <a:r>
              <a:rPr lang="en-US" altLang="zh-CN" sz="1800" dirty="0"/>
              <a:t>WUR Operation element</a:t>
            </a:r>
            <a:endParaRPr lang="en-US" altLang="zh-CN" sz="1800" b="0" dirty="0"/>
          </a:p>
          <a:p>
            <a:r>
              <a:rPr lang="en-US" altLang="zh-CN" sz="1400" b="0" dirty="0"/>
              <a:t>The WUR Operation element contains the set of parameters necessary to support the WUR operation. The format of the WUR Operation element is defined in Figure 9-751h (WUR Operation element format). </a:t>
            </a:r>
            <a:endParaRPr lang="en-US" altLang="zh-CN" sz="1400" b="0" dirty="0" smtClean="0"/>
          </a:p>
          <a:p>
            <a:endParaRPr lang="en-US" altLang="zh-CN" sz="1400" b="0" dirty="0"/>
          </a:p>
          <a:p>
            <a:endParaRPr lang="en-US" altLang="zh-CN" sz="1400" b="0" dirty="0" smtClean="0"/>
          </a:p>
          <a:p>
            <a:r>
              <a:rPr lang="en-US" altLang="zh-CN" sz="1400" b="0" dirty="0" smtClean="0"/>
              <a:t>Octets                                                                5</a:t>
            </a:r>
          </a:p>
          <a:p>
            <a:pPr marL="0" indent="0" algn="ctr">
              <a:buNone/>
            </a:pPr>
            <a:r>
              <a:rPr lang="en-US" altLang="zh-CN" sz="1400" b="0" dirty="0" smtClean="0">
                <a:solidFill>
                  <a:srgbClr val="FF0000"/>
                </a:solidFill>
              </a:rPr>
              <a:t>Figure 9-751h WUR Operation element format</a:t>
            </a:r>
          </a:p>
          <a:p>
            <a:r>
              <a:rPr lang="en-US" altLang="zh-CN" sz="1400" b="0" dirty="0" smtClean="0">
                <a:solidFill>
                  <a:srgbClr val="FF0000"/>
                </a:solidFill>
              </a:rPr>
              <a:t>The format of the WID Block granularity parameters field is defined in Figure 9-751j (WID Block granularity parameters field format).</a:t>
            </a:r>
          </a:p>
          <a:p>
            <a:endParaRPr lang="en-US" altLang="zh-CN" sz="1400" b="0" dirty="0">
              <a:solidFill>
                <a:srgbClr val="FF0000"/>
              </a:solidFill>
            </a:endParaRPr>
          </a:p>
          <a:p>
            <a:endParaRPr lang="en-US" altLang="zh-CN" sz="1400" b="0" dirty="0" smtClean="0">
              <a:solidFill>
                <a:srgbClr val="FF0000"/>
              </a:solidFill>
            </a:endParaRPr>
          </a:p>
          <a:p>
            <a:r>
              <a:rPr lang="en-US" altLang="zh-CN" sz="1500" b="0" dirty="0" smtClean="0">
                <a:solidFill>
                  <a:srgbClr val="FF0000"/>
                </a:solidFill>
              </a:rPr>
              <a:t>         </a:t>
            </a:r>
          </a:p>
          <a:p>
            <a:r>
              <a:rPr lang="en-US" altLang="zh-CN" sz="1300" b="0" dirty="0" smtClean="0">
                <a:solidFill>
                  <a:srgbClr val="FF0000"/>
                </a:solidFill>
              </a:rPr>
              <a:t>                        B0        B11        B12     B23      B24    B35                      B36         B38             B39</a:t>
            </a:r>
            <a:endParaRPr lang="en-US" altLang="zh-CN" sz="1300" b="0" dirty="0">
              <a:solidFill>
                <a:srgbClr val="FF0000"/>
              </a:solidFill>
            </a:endParaRPr>
          </a:p>
          <a:p>
            <a:endParaRPr lang="en-US" altLang="zh-CN" sz="1500" b="0" dirty="0">
              <a:solidFill>
                <a:srgbClr val="FF0000"/>
              </a:solidFill>
            </a:endParaRPr>
          </a:p>
          <a:p>
            <a:r>
              <a:rPr lang="en-US" altLang="zh-CN" sz="1500" b="0" dirty="0" smtClean="0">
                <a:solidFill>
                  <a:srgbClr val="FF0000"/>
                </a:solidFill>
              </a:rPr>
              <a:t>Bits                  12                12                 5                                 2                    1</a:t>
            </a:r>
          </a:p>
          <a:p>
            <a:endParaRPr lang="en-US" altLang="zh-CN" sz="1400" b="0" dirty="0" smtClean="0">
              <a:solidFill>
                <a:srgbClr val="FF0000"/>
              </a:solidFill>
            </a:endParaRPr>
          </a:p>
          <a:p>
            <a:pPr marL="0" indent="0" algn="ctr">
              <a:buNone/>
            </a:pPr>
            <a:r>
              <a:rPr lang="en-US" altLang="zh-CN" sz="1400" b="0" dirty="0" smtClean="0">
                <a:solidFill>
                  <a:srgbClr val="FF0000"/>
                </a:solidFill>
              </a:rPr>
              <a:t>Figure </a:t>
            </a:r>
            <a:r>
              <a:rPr lang="en-US" altLang="zh-CN" sz="1400" b="0" dirty="0">
                <a:solidFill>
                  <a:srgbClr val="FF0000"/>
                </a:solidFill>
              </a:rPr>
              <a:t>9-751h WUR Operation element format</a:t>
            </a:r>
          </a:p>
          <a:p>
            <a:r>
              <a:rPr lang="en-US" altLang="zh-CN" sz="1400" b="0" dirty="0" smtClean="0">
                <a:solidFill>
                  <a:srgbClr val="FF0000"/>
                </a:solidFill>
              </a:rPr>
              <a:t>The Starting WID field indicates the starting WID in the WID space.</a:t>
            </a:r>
          </a:p>
          <a:p>
            <a:r>
              <a:rPr lang="en-US" altLang="zh-CN" sz="1400" b="0" dirty="0" smtClean="0">
                <a:solidFill>
                  <a:srgbClr val="FF0000"/>
                </a:solidFill>
              </a:rPr>
              <a:t>The Ending WID field indicates the ending WID in the </a:t>
            </a:r>
            <a:r>
              <a:rPr lang="en-US" altLang="zh-CN" sz="1400" b="0" dirty="0">
                <a:solidFill>
                  <a:srgbClr val="FF0000"/>
                </a:solidFill>
              </a:rPr>
              <a:t>WID </a:t>
            </a:r>
            <a:r>
              <a:rPr lang="en-US" altLang="zh-CN" sz="1400" b="0" dirty="0" smtClean="0">
                <a:solidFill>
                  <a:srgbClr val="FF0000"/>
                </a:solidFill>
              </a:rPr>
              <a:t>space.</a:t>
            </a:r>
          </a:p>
          <a:p>
            <a:r>
              <a:rPr lang="en-US" altLang="zh-CN" sz="1400" b="0" dirty="0">
                <a:solidFill>
                  <a:srgbClr val="FF0000"/>
                </a:solidFill>
              </a:rPr>
              <a:t>The Starting block ID field indicates the starting block ID in the identifier space</a:t>
            </a:r>
            <a:endParaRPr lang="en-US" altLang="zh-CN" sz="1400" b="0" dirty="0" smtClean="0">
              <a:solidFill>
                <a:srgbClr val="FF0000"/>
              </a:solidFill>
            </a:endParaRPr>
          </a:p>
          <a:p>
            <a:r>
              <a:rPr lang="en-US" altLang="zh-CN" sz="1400" b="0" dirty="0" smtClean="0">
                <a:solidFill>
                  <a:srgbClr val="FF0000"/>
                </a:solidFill>
              </a:rPr>
              <a:t>Basic unit field indicates the number of WIDs that the basic block contains</a:t>
            </a:r>
          </a:p>
          <a:p>
            <a:r>
              <a:rPr lang="en-US" altLang="zh-CN" sz="1400" b="0" dirty="0" smtClean="0">
                <a:solidFill>
                  <a:srgbClr val="FF0000"/>
                </a:solidFill>
              </a:rPr>
              <a:t>Scale factor field indicates the scale that apply to the basic unit; “0” means 2x and “1” means 4x</a:t>
            </a:r>
          </a:p>
          <a:p>
            <a:endParaRPr lang="en-US" altLang="zh-CN" sz="1400" b="0" dirty="0"/>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dirty="0" smtClean="0"/>
              <a:t>11</a:t>
            </a:fld>
            <a:endParaRPr lang="en-US" dirty="0"/>
          </a:p>
        </p:txBody>
      </p:sp>
      <p:graphicFrame>
        <p:nvGraphicFramePr>
          <p:cNvPr id="8" name="表格 7"/>
          <p:cNvGraphicFramePr>
            <a:graphicFrameLocks noGrp="1"/>
          </p:cNvGraphicFramePr>
          <p:nvPr>
            <p:extLst>
              <p:ext uri="{D42A27DB-BD31-4B8C-83A1-F6EECF244321}">
                <p14:modId xmlns:p14="http://schemas.microsoft.com/office/powerpoint/2010/main" val="281280156"/>
              </p:ext>
            </p:extLst>
          </p:nvPr>
        </p:nvGraphicFramePr>
        <p:xfrm>
          <a:off x="1835257" y="2175071"/>
          <a:ext cx="5760640" cy="304800"/>
        </p:xfrm>
        <a:graphic>
          <a:graphicData uri="http://schemas.openxmlformats.org/drawingml/2006/table">
            <a:tbl>
              <a:tblPr firstRow="1" bandRow="1">
                <a:tableStyleId>{D7AC3CCA-C797-4891-BE02-D94E43425B78}</a:tableStyleId>
              </a:tblPr>
              <a:tblGrid>
                <a:gridCol w="5760640"/>
              </a:tblGrid>
              <a:tr h="141223">
                <a:tc>
                  <a:txBody>
                    <a:bodyPr/>
                    <a:lstStyle/>
                    <a:p>
                      <a:pPr algn="ctr"/>
                      <a:r>
                        <a:rPr lang="en-US" altLang="zh-CN" sz="1400" dirty="0" smtClean="0">
                          <a:solidFill>
                            <a:srgbClr val="FF0000"/>
                          </a:solidFill>
                        </a:rPr>
                        <a:t>WID Block granularity</a:t>
                      </a:r>
                      <a:r>
                        <a:rPr lang="en-US" altLang="zh-CN" sz="1400" baseline="0" dirty="0" smtClean="0">
                          <a:solidFill>
                            <a:srgbClr val="FF0000"/>
                          </a:solidFill>
                        </a:rPr>
                        <a:t> parameters</a:t>
                      </a:r>
                      <a:endParaRPr lang="zh-CN" altLang="en-US" sz="1400" dirty="0">
                        <a:solidFill>
                          <a:srgbClr val="FF0000"/>
                        </a:solidFill>
                      </a:endParaRPr>
                    </a:p>
                  </a:txBody>
                  <a:tcPr/>
                </a:tc>
              </a:tr>
            </a:tbl>
          </a:graphicData>
        </a:graphic>
      </p:graphicFrame>
      <p:cxnSp>
        <p:nvCxnSpPr>
          <p:cNvPr id="18" name="直接连接符 17"/>
          <p:cNvCxnSpPr/>
          <p:nvPr/>
        </p:nvCxnSpPr>
        <p:spPr>
          <a:xfrm>
            <a:off x="1644352" y="3933831"/>
            <a:ext cx="290658" cy="410659"/>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9" name="直接连接符 18"/>
          <p:cNvCxnSpPr/>
          <p:nvPr/>
        </p:nvCxnSpPr>
        <p:spPr>
          <a:xfrm>
            <a:off x="4663415" y="3933831"/>
            <a:ext cx="776828" cy="39120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24" name="直接连接符 23"/>
          <p:cNvCxnSpPr/>
          <p:nvPr/>
        </p:nvCxnSpPr>
        <p:spPr>
          <a:xfrm>
            <a:off x="4692353" y="3947368"/>
            <a:ext cx="172119" cy="387521"/>
          </a:xfrm>
          <a:prstGeom prst="line">
            <a:avLst/>
          </a:prstGeom>
          <a:solidFill>
            <a:schemeClr val="accent1"/>
          </a:solidFill>
          <a:ln w="12700" cap="flat" cmpd="sng" algn="ctr">
            <a:solidFill>
              <a:schemeClr val="tx1"/>
            </a:solidFill>
            <a:prstDash val="solid"/>
            <a:round/>
            <a:headEnd type="none" w="sm" len="sm"/>
            <a:tailEnd type="none" w="sm" len="sm"/>
          </a:ln>
        </p:spPr>
      </p:cxnSp>
      <p:graphicFrame>
        <p:nvGraphicFramePr>
          <p:cNvPr id="28" name="表格 27"/>
          <p:cNvGraphicFramePr>
            <a:graphicFrameLocks noGrp="1"/>
          </p:cNvGraphicFramePr>
          <p:nvPr>
            <p:extLst>
              <p:ext uri="{D42A27DB-BD31-4B8C-83A1-F6EECF244321}">
                <p14:modId xmlns:p14="http://schemas.microsoft.com/office/powerpoint/2010/main" val="3602404911"/>
              </p:ext>
            </p:extLst>
          </p:nvPr>
        </p:nvGraphicFramePr>
        <p:xfrm>
          <a:off x="1644352" y="3576528"/>
          <a:ext cx="6096000" cy="370840"/>
        </p:xfrm>
        <a:graphic>
          <a:graphicData uri="http://schemas.openxmlformats.org/drawingml/2006/table">
            <a:tbl>
              <a:tblPr firstRow="1" bandRow="1">
                <a:tableStyleId>{D7AC3CCA-C797-4891-BE02-D94E43425B78}</a:tableStyleId>
              </a:tblPr>
              <a:tblGrid>
                <a:gridCol w="3048000"/>
                <a:gridCol w="3048000"/>
              </a:tblGrid>
              <a:tr h="370840">
                <a:tc>
                  <a:txBody>
                    <a:bodyPr/>
                    <a:lstStyle/>
                    <a:p>
                      <a:pPr algn="ctr"/>
                      <a:r>
                        <a:rPr lang="en-US" altLang="zh-CN" sz="1400" dirty="0" smtClean="0">
                          <a:solidFill>
                            <a:srgbClr val="FF0000"/>
                          </a:solidFill>
                        </a:rPr>
                        <a:t>Block</a:t>
                      </a:r>
                      <a:r>
                        <a:rPr lang="en-US" altLang="zh-CN" sz="1400" baseline="0" dirty="0" smtClean="0">
                          <a:solidFill>
                            <a:srgbClr val="FF0000"/>
                          </a:solidFill>
                        </a:rPr>
                        <a:t> ID space info</a:t>
                      </a:r>
                      <a:endParaRPr lang="zh-CN" altLang="en-US" sz="1400" dirty="0">
                        <a:solidFill>
                          <a:srgbClr val="FF0000"/>
                        </a:solidFill>
                      </a:endParaRPr>
                    </a:p>
                  </a:txBody>
                  <a:tcPr/>
                </a:tc>
                <a:tc>
                  <a:txBody>
                    <a:bodyPr/>
                    <a:lstStyle/>
                    <a:p>
                      <a:pPr algn="ctr"/>
                      <a:r>
                        <a:rPr lang="en-US" altLang="zh-CN" sz="1400" dirty="0" smtClean="0">
                          <a:solidFill>
                            <a:srgbClr val="FF0000"/>
                          </a:solidFill>
                        </a:rPr>
                        <a:t>Block</a:t>
                      </a:r>
                      <a:r>
                        <a:rPr lang="en-US" altLang="zh-CN" sz="1400" baseline="0" dirty="0" smtClean="0">
                          <a:solidFill>
                            <a:srgbClr val="FF0000"/>
                          </a:solidFill>
                        </a:rPr>
                        <a:t> granularity</a:t>
                      </a:r>
                      <a:endParaRPr lang="zh-CN" altLang="en-US" sz="1400" dirty="0">
                        <a:solidFill>
                          <a:srgbClr val="FF0000"/>
                        </a:solidFill>
                      </a:endParaRPr>
                    </a:p>
                  </a:txBody>
                  <a:tcPr/>
                </a:tc>
              </a:tr>
            </a:tbl>
          </a:graphicData>
        </a:graphic>
      </p:graphicFrame>
      <p:graphicFrame>
        <p:nvGraphicFramePr>
          <p:cNvPr id="30" name="表格 29"/>
          <p:cNvGraphicFramePr>
            <a:graphicFrameLocks noGrp="1"/>
          </p:cNvGraphicFramePr>
          <p:nvPr>
            <p:extLst>
              <p:ext uri="{D42A27DB-BD31-4B8C-83A1-F6EECF244321}">
                <p14:modId xmlns:p14="http://schemas.microsoft.com/office/powerpoint/2010/main" val="3068748776"/>
              </p:ext>
            </p:extLst>
          </p:nvPr>
        </p:nvGraphicFramePr>
        <p:xfrm>
          <a:off x="1935011" y="4334889"/>
          <a:ext cx="2929461" cy="462263"/>
        </p:xfrm>
        <a:graphic>
          <a:graphicData uri="http://schemas.openxmlformats.org/drawingml/2006/table">
            <a:tbl>
              <a:tblPr firstRow="1" bandRow="1">
                <a:tableStyleId>{D7AC3CCA-C797-4891-BE02-D94E43425B78}</a:tableStyleId>
              </a:tblPr>
              <a:tblGrid>
                <a:gridCol w="976487"/>
                <a:gridCol w="976487"/>
                <a:gridCol w="976487"/>
              </a:tblGrid>
              <a:tr h="462263">
                <a:tc>
                  <a:txBody>
                    <a:bodyPr/>
                    <a:lstStyle/>
                    <a:p>
                      <a:pPr algn="ctr"/>
                      <a:r>
                        <a:rPr lang="en-US" altLang="zh-CN" sz="1200" dirty="0" smtClean="0">
                          <a:solidFill>
                            <a:srgbClr val="FF0000"/>
                          </a:solidFill>
                        </a:rPr>
                        <a:t>Start</a:t>
                      </a:r>
                      <a:r>
                        <a:rPr lang="en-US" altLang="zh-CN" sz="1200" baseline="0" dirty="0" smtClean="0">
                          <a:solidFill>
                            <a:srgbClr val="FF0000"/>
                          </a:solidFill>
                        </a:rPr>
                        <a:t>ing WID</a:t>
                      </a:r>
                      <a:endParaRPr lang="zh-CN" altLang="en-US" sz="1200" dirty="0">
                        <a:solidFill>
                          <a:srgbClr val="FF0000"/>
                        </a:solidFill>
                      </a:endParaRPr>
                    </a:p>
                  </a:txBody>
                  <a:tcPr/>
                </a:tc>
                <a:tc>
                  <a:txBody>
                    <a:bodyPr/>
                    <a:lstStyle/>
                    <a:p>
                      <a:pPr algn="ctr"/>
                      <a:r>
                        <a:rPr lang="en-US" altLang="zh-CN" sz="1200" baseline="0" dirty="0" smtClean="0">
                          <a:solidFill>
                            <a:srgbClr val="FF0000"/>
                          </a:solidFill>
                        </a:rPr>
                        <a:t>Ending WID</a:t>
                      </a:r>
                      <a:endParaRPr lang="zh-CN" altLang="en-US" sz="1200" dirty="0">
                        <a:solidFill>
                          <a:srgbClr val="FF0000"/>
                        </a:solidFill>
                      </a:endParaRPr>
                    </a:p>
                  </a:txBody>
                  <a:tcPr/>
                </a:tc>
                <a:tc>
                  <a:txBody>
                    <a:bodyPr/>
                    <a:lstStyle/>
                    <a:p>
                      <a:pPr algn="ctr"/>
                      <a:r>
                        <a:rPr lang="en-US" altLang="zh-CN" sz="1200" baseline="0" dirty="0" smtClean="0">
                          <a:solidFill>
                            <a:srgbClr val="FF0000"/>
                          </a:solidFill>
                        </a:rPr>
                        <a:t>Starting block ID</a:t>
                      </a:r>
                      <a:endParaRPr lang="zh-CN" altLang="en-US" sz="1200" dirty="0">
                        <a:solidFill>
                          <a:srgbClr val="FF0000"/>
                        </a:solidFill>
                      </a:endParaRPr>
                    </a:p>
                  </a:txBody>
                  <a:tcPr/>
                </a:tc>
              </a:tr>
            </a:tbl>
          </a:graphicData>
        </a:graphic>
      </p:graphicFrame>
      <p:graphicFrame>
        <p:nvGraphicFramePr>
          <p:cNvPr id="52" name="表格 51"/>
          <p:cNvGraphicFramePr>
            <a:graphicFrameLocks noGrp="1"/>
          </p:cNvGraphicFramePr>
          <p:nvPr>
            <p:extLst>
              <p:ext uri="{D42A27DB-BD31-4B8C-83A1-F6EECF244321}">
                <p14:modId xmlns:p14="http://schemas.microsoft.com/office/powerpoint/2010/main" val="2098724801"/>
              </p:ext>
            </p:extLst>
          </p:nvPr>
        </p:nvGraphicFramePr>
        <p:xfrm>
          <a:off x="5440242" y="4325031"/>
          <a:ext cx="2181572" cy="472121"/>
        </p:xfrm>
        <a:graphic>
          <a:graphicData uri="http://schemas.openxmlformats.org/drawingml/2006/table">
            <a:tbl>
              <a:tblPr firstRow="1" bandRow="1">
                <a:tableStyleId>{D7AC3CCA-C797-4891-BE02-D94E43425B78}</a:tableStyleId>
              </a:tblPr>
              <a:tblGrid>
                <a:gridCol w="1090786"/>
                <a:gridCol w="1090786"/>
              </a:tblGrid>
              <a:tr h="472121">
                <a:tc>
                  <a:txBody>
                    <a:bodyPr/>
                    <a:lstStyle/>
                    <a:p>
                      <a:pPr marL="0" algn="ctr" defTabSz="914400" rtl="0" eaLnBrk="1" latinLnBrk="0" hangingPunct="1"/>
                      <a:r>
                        <a:rPr lang="en-US" altLang="zh-CN" sz="1200" b="1" kern="1200" dirty="0" smtClean="0">
                          <a:solidFill>
                            <a:srgbClr val="FF0000"/>
                          </a:solidFill>
                          <a:latin typeface="+mn-lt"/>
                          <a:ea typeface="+mn-ea"/>
                          <a:cs typeface="+mn-cs"/>
                        </a:rPr>
                        <a:t>Basic unit</a:t>
                      </a:r>
                      <a:endParaRPr lang="zh-CN" altLang="en-US" sz="1200" b="1" kern="1200" dirty="0">
                        <a:solidFill>
                          <a:srgbClr val="FF0000"/>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Scale factor</a:t>
                      </a:r>
                      <a:endParaRPr lang="zh-CN" altLang="en-US" sz="1200" b="1" kern="1200" dirty="0">
                        <a:solidFill>
                          <a:srgbClr val="FF0000"/>
                        </a:solidFill>
                        <a:latin typeface="+mn-lt"/>
                        <a:ea typeface="+mn-ea"/>
                        <a:cs typeface="+mn-cs"/>
                      </a:endParaRPr>
                    </a:p>
                  </a:txBody>
                  <a:tcPr/>
                </a:tc>
              </a:tr>
            </a:tbl>
          </a:graphicData>
        </a:graphic>
      </p:graphicFrame>
      <p:cxnSp>
        <p:nvCxnSpPr>
          <p:cNvPr id="58" name="直接连接符 57"/>
          <p:cNvCxnSpPr/>
          <p:nvPr/>
        </p:nvCxnSpPr>
        <p:spPr>
          <a:xfrm flipH="1">
            <a:off x="7621814" y="3956969"/>
            <a:ext cx="118538" cy="368062"/>
          </a:xfrm>
          <a:prstGeom prst="line">
            <a:avLst/>
          </a:prstGeom>
          <a:solidFill>
            <a:schemeClr val="accent1"/>
          </a:solidFill>
          <a:ln w="12700" cap="flat" cmpd="sng" algn="ctr">
            <a:solidFill>
              <a:schemeClr val="tx1"/>
            </a:solidFill>
            <a:prstDash val="solid"/>
            <a:round/>
            <a:headEnd type="none" w="sm" len="sm"/>
            <a:tailEnd type="none" w="sm" len="sm"/>
          </a:ln>
        </p:spPr>
      </p:cxnSp>
    </p:spTree>
    <p:extLst>
      <p:ext uri="{BB962C8B-B14F-4D97-AF65-F5344CB8AC3E}">
        <p14:creationId xmlns:p14="http://schemas.microsoft.com/office/powerpoint/2010/main" val="1932011408"/>
      </p:ext>
    </p:extLst>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a:t>
            </a:r>
            <a:endParaRPr lang="zh-CN" altLang="en-US"/>
          </a:p>
        </p:txBody>
      </p:sp>
      <p:sp>
        <p:nvSpPr>
          <p:cNvPr id="3" name="内容占位符 2"/>
          <p:cNvSpPr>
            <a:spLocks noGrp="1"/>
          </p:cNvSpPr>
          <p:nvPr>
            <p:ph idx="1"/>
          </p:nvPr>
        </p:nvSpPr>
        <p:spPr/>
        <p:txBody>
          <a:bodyPr/>
          <a:lstStyle/>
          <a:p>
            <a:pPr marL="0" indent="0">
              <a:buNone/>
            </a:pPr>
            <a:r>
              <a:rPr lang="en-US" altLang="zh-CN" sz="2000" dirty="0" smtClean="0"/>
              <a:t>[1]Draft P802.11ba D0.4</a:t>
            </a:r>
          </a:p>
          <a:p>
            <a:pPr marL="0" indent="0">
              <a:buNone/>
            </a:pPr>
            <a:endParaRPr lang="en-US" altLang="zh-CN" sz="2000" dirty="0" smtClean="0"/>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dirty="0" smtClean="0"/>
              <a:t>12</a:t>
            </a:fld>
            <a:endParaRPr lang="en-US" dirty="0"/>
          </a:p>
        </p:txBody>
      </p:sp>
    </p:spTree>
    <p:extLst>
      <p:ext uri="{BB962C8B-B14F-4D97-AF65-F5344CB8AC3E}">
        <p14:creationId xmlns:p14="http://schemas.microsoft.com/office/powerpoint/2010/main" val="2518461602"/>
      </p:ext>
    </p:extLst>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a:xfrm>
            <a:off x="684530" y="1556792"/>
            <a:ext cx="7772400" cy="4791938"/>
          </a:xfrm>
        </p:spPr>
        <p:txBody>
          <a:bodyPr>
            <a:normAutofit fontScale="85000" lnSpcReduction="10000"/>
          </a:bodyPr>
          <a:lstStyle/>
          <a:p>
            <a:pPr>
              <a:buNone/>
            </a:pPr>
            <a:endParaRPr lang="en-US" altLang="zh-CN" sz="2000" dirty="0" smtClean="0"/>
          </a:p>
          <a:p>
            <a:r>
              <a:rPr lang="en-US" altLang="zh-CN" sz="2000" dirty="0" smtClean="0"/>
              <a:t>As defined in Draft D0.4, </a:t>
            </a:r>
            <a:r>
              <a:rPr lang="en-US" altLang="zh-CN" sz="2000" dirty="0"/>
              <a:t>the Address field of the WUR Wake-up frame is set to </a:t>
            </a:r>
          </a:p>
          <a:p>
            <a:pPr lvl="1">
              <a:buFont typeface="Wingdings" panose="05000000000000000000" pitchFamily="2" charset="2"/>
              <a:buChar char="ü"/>
            </a:pPr>
            <a:r>
              <a:rPr lang="en-US" altLang="zh-CN" sz="1600" b="0" dirty="0" smtClean="0"/>
              <a:t>The </a:t>
            </a:r>
            <a:r>
              <a:rPr lang="en-US" altLang="zh-CN" sz="1600" b="0" dirty="0"/>
              <a:t>WUR ID when the frame is individually addressed </a:t>
            </a:r>
          </a:p>
          <a:p>
            <a:pPr lvl="1">
              <a:buFont typeface="Wingdings" panose="05000000000000000000" pitchFamily="2" charset="2"/>
              <a:buChar char="ü"/>
            </a:pPr>
            <a:r>
              <a:rPr lang="en-US" altLang="zh-CN" sz="1600" b="0" dirty="0" smtClean="0"/>
              <a:t>The </a:t>
            </a:r>
            <a:r>
              <a:rPr lang="en-US" altLang="zh-CN" sz="1600" b="0" dirty="0"/>
              <a:t>group ID when the frame is group addressed</a:t>
            </a:r>
          </a:p>
          <a:p>
            <a:pPr lvl="1">
              <a:buFont typeface="Wingdings" panose="05000000000000000000" pitchFamily="2" charset="2"/>
              <a:buChar char="ü"/>
            </a:pPr>
            <a:r>
              <a:rPr lang="en-US" altLang="zh-CN" sz="1600" b="0" dirty="0" smtClean="0"/>
              <a:t>The </a:t>
            </a:r>
            <a:r>
              <a:rPr lang="en-US" altLang="zh-CN" sz="1600" b="0" dirty="0"/>
              <a:t>transmit ID when the frame is broadcast addressed </a:t>
            </a:r>
          </a:p>
          <a:p>
            <a:pPr lvl="1">
              <a:buFont typeface="Wingdings" panose="05000000000000000000" pitchFamily="2" charset="2"/>
              <a:buChar char="ü"/>
            </a:pPr>
            <a:r>
              <a:rPr lang="en-US" altLang="zh-CN" sz="1600" b="0" dirty="0" smtClean="0"/>
              <a:t>0 </a:t>
            </a:r>
            <a:r>
              <a:rPr lang="en-US" altLang="zh-CN" sz="1600" b="0" dirty="0"/>
              <a:t>when multiple WIDs are included in the Frame Body field of the frame</a:t>
            </a:r>
            <a:r>
              <a:rPr lang="en-US" altLang="zh-CN" sz="1600" dirty="0" smtClean="0"/>
              <a:t>.</a:t>
            </a:r>
          </a:p>
          <a:p>
            <a:endParaRPr lang="en-US" altLang="zh-CN" sz="2000" dirty="0" smtClean="0"/>
          </a:p>
          <a:p>
            <a:r>
              <a:rPr lang="en-US" altLang="zh-CN" sz="2000" dirty="0" smtClean="0"/>
              <a:t>A WUR </a:t>
            </a:r>
            <a:r>
              <a:rPr lang="en-US" altLang="zh-CN" sz="2000" dirty="0"/>
              <a:t>frame with group ID in the Address field is a group addressed WUR frame that is addressed to </a:t>
            </a:r>
            <a:r>
              <a:rPr lang="en-US" altLang="zh-CN" sz="2000" dirty="0" smtClean="0"/>
              <a:t>all </a:t>
            </a:r>
            <a:r>
              <a:rPr lang="en-US" altLang="zh-CN" sz="2000" dirty="0"/>
              <a:t>the WUR STAs identified by that group ID. </a:t>
            </a:r>
            <a:endParaRPr lang="en-US" altLang="zh-CN" sz="2000" dirty="0" smtClean="0"/>
          </a:p>
          <a:p>
            <a:endParaRPr lang="zh-CN" altLang="en-US" sz="2000" dirty="0"/>
          </a:p>
          <a:p>
            <a:pPr lvl="0" algn="l"/>
            <a:r>
              <a:rPr lang="en-US" altLang="zh-CN" sz="2000" dirty="0" smtClean="0"/>
              <a:t>An WUR AP shall indicate the group IDs assigned to a WUR STA in the Group ID List subfield of the WUR Parameters field of the WUR Mode element that is sent to the STA if the STA indicates the Support Group IDs</a:t>
            </a:r>
          </a:p>
          <a:p>
            <a:pPr lvl="0" algn="l"/>
            <a:endParaRPr lang="en-US" altLang="zh-CN" sz="2000" dirty="0"/>
          </a:p>
          <a:p>
            <a:pPr lvl="0" algn="l"/>
            <a:r>
              <a:rPr lang="en-US" altLang="zh-CN" sz="2000" dirty="0" smtClean="0"/>
              <a:t>A method about multiple WID addressed WUR frame with flexible multi-WID  grouping is proposed in this </a:t>
            </a:r>
            <a:r>
              <a:rPr lang="en-US" altLang="zh-CN" sz="2000" dirty="0" smtClean="0">
                <a:sym typeface="+mn-ea"/>
              </a:rPr>
              <a:t>proposal</a:t>
            </a:r>
            <a:r>
              <a:rPr lang="en-US" altLang="zh-CN" sz="2000" dirty="0" smtClean="0"/>
              <a:t>.</a:t>
            </a:r>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dirty="0" smtClean="0"/>
              <a:t>2</a:t>
            </a:fld>
            <a:endParaRPr lang="en-US" dirty="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ym typeface="+mn-ea"/>
              </a:rPr>
              <a:t>Proposal</a:t>
            </a:r>
            <a:endParaRPr lang="zh-CN" altLang="en-US"/>
          </a:p>
        </p:txBody>
      </p:sp>
      <p:sp>
        <p:nvSpPr>
          <p:cNvPr id="3" name="内容占位符 2"/>
          <p:cNvSpPr>
            <a:spLocks noGrp="1"/>
          </p:cNvSpPr>
          <p:nvPr>
            <p:ph idx="1"/>
          </p:nvPr>
        </p:nvSpPr>
        <p:spPr/>
        <p:txBody>
          <a:bodyPr>
            <a:normAutofit fontScale="90000" lnSpcReduction="10000"/>
          </a:bodyPr>
          <a:lstStyle/>
          <a:p>
            <a:r>
              <a:rPr lang="en-US" altLang="zh-CN" sz="2000" dirty="0" smtClean="0">
                <a:sym typeface="+mn-ea"/>
              </a:rPr>
              <a:t>AP uses block granularity parameters to divide WUR STA addressing space into blocks.  Block granularity parameter means how many WUR STAs with contiguous WIDs in WUR addressing space are contained in one block.</a:t>
            </a:r>
          </a:p>
          <a:p>
            <a:pPr lvl="1"/>
            <a:r>
              <a:rPr lang="en-US" altLang="zh-CN" sz="1800" dirty="0" smtClean="0">
                <a:sym typeface="+mn-ea"/>
              </a:rPr>
              <a:t>AP signals block granularity parameters to WUR STAs in WUR Operation element. </a:t>
            </a:r>
          </a:p>
          <a:p>
            <a:pPr lvl="1"/>
            <a:r>
              <a:rPr lang="en-US" altLang="zh-CN" sz="1800" dirty="0" smtClean="0">
                <a:sym typeface="+mn-ea"/>
              </a:rPr>
              <a:t>AP implicitly signals block IDs </a:t>
            </a:r>
            <a:r>
              <a:rPr lang="en-US" altLang="zh-CN" sz="1600" dirty="0" smtClean="0">
                <a:sym typeface="+mn-ea"/>
              </a:rPr>
              <a:t>by mapping the WUR ID space with granularity parameters</a:t>
            </a:r>
            <a:endParaRPr lang="en-US" altLang="zh-CN" dirty="0">
              <a:sym typeface="+mn-ea"/>
            </a:endParaRPr>
          </a:p>
          <a:p>
            <a:pPr lvl="0"/>
            <a:endParaRPr lang="en-US" altLang="zh-CN" sz="2000" dirty="0" smtClean="0">
              <a:sym typeface="+mn-ea"/>
            </a:endParaRPr>
          </a:p>
          <a:p>
            <a:pPr lvl="0"/>
            <a:r>
              <a:rPr lang="en-US" altLang="zh-CN" sz="2000" dirty="0" smtClean="0">
                <a:sym typeface="+mn-ea"/>
              </a:rPr>
              <a:t>The WUR STAs are grouped based on the block granularity parameters, and each block is identified the block ID. </a:t>
            </a:r>
          </a:p>
          <a:p>
            <a:pPr lvl="1"/>
            <a:r>
              <a:rPr lang="en-US" altLang="zh-CN" sz="1800" dirty="0" err="1" smtClean="0">
                <a:cs typeface="+mn-ea"/>
                <a:sym typeface="+mn-ea"/>
              </a:rPr>
              <a:t>Eg</a:t>
            </a:r>
            <a:r>
              <a:rPr lang="en-US" altLang="zh-CN" sz="1800" dirty="0" smtClean="0">
                <a:cs typeface="+mn-ea"/>
                <a:sym typeface="+mn-ea"/>
              </a:rPr>
              <a:t>. block granularity parameter may be set to 2 octets, 4 octets, 8 octets and 16 octets, respectively.</a:t>
            </a:r>
          </a:p>
          <a:p>
            <a:pPr lvl="1"/>
            <a:r>
              <a:rPr lang="en-US" altLang="zh-CN" sz="1800" dirty="0" smtClean="0">
                <a:cs typeface="+mn-ea"/>
                <a:sym typeface="+mn-ea"/>
              </a:rPr>
              <a:t>A specific WUR STA can belong to multiple blocks with different block granularity.</a:t>
            </a:r>
          </a:p>
          <a:p>
            <a:pPr marL="457200" lvl="1" indent="0">
              <a:buNone/>
            </a:pPr>
            <a:endParaRPr lang="en-US" altLang="zh-CN" dirty="0" smtClean="0">
              <a:sym typeface="+mn-ea"/>
            </a:endParaRPr>
          </a:p>
          <a:p>
            <a:pPr marL="457200" lvl="1" indent="0">
              <a:buNone/>
            </a:pPr>
            <a:endParaRPr lang="en-US" altLang="zh-CN" dirty="0" smtClean="0">
              <a:sym typeface="+mn-ea"/>
            </a:endParaRPr>
          </a:p>
          <a:p>
            <a:pPr marL="457200" lvl="1" indent="0">
              <a:buNone/>
            </a:pPr>
            <a:endParaRPr lang="en-US" altLang="zh-CN" dirty="0" smtClean="0">
              <a:sym typeface="+mn-ea"/>
            </a:endParaRPr>
          </a:p>
          <a:p>
            <a:pPr lvl="1"/>
            <a:endParaRPr lang="en-US" altLang="zh-CN" dirty="0" smtClean="0">
              <a:sym typeface="+mn-ea"/>
            </a:endParaRPr>
          </a:p>
          <a:p>
            <a:pPr lvl="1"/>
            <a:endParaRPr lang="en-US" altLang="zh-CN" sz="2000" dirty="0" smtClean="0"/>
          </a:p>
          <a:p>
            <a:endParaRPr lang="en-US" altLang="zh-CN" sz="2400" dirty="0" smtClean="0"/>
          </a:p>
          <a:p>
            <a:pPr lvl="1"/>
            <a:endParaRPr lang="en-US" altLang="zh-CN" sz="2400" dirty="0" smtClean="0">
              <a:solidFill>
                <a:schemeClr val="tx1"/>
              </a:solidFill>
              <a:ea typeface="+mn-ea"/>
              <a:cs typeface="+mn-cs"/>
            </a:endParaRPr>
          </a:p>
          <a:p>
            <a:pPr lvl="1"/>
            <a:endParaRPr lang="en-US" altLang="zh-CN" sz="2400" dirty="0" smtClean="0">
              <a:ea typeface="+mn-ea"/>
              <a:cs typeface="+mn-cs"/>
            </a:endParaRPr>
          </a:p>
          <a:p>
            <a:endParaRPr lang="zh-CN" altLang="en-US" dirty="0"/>
          </a:p>
        </p:txBody>
      </p:sp>
      <p:sp>
        <p:nvSpPr>
          <p:cNvPr id="4" name="灯片编号占位符 3"/>
          <p:cNvSpPr>
            <a:spLocks noGrp="1"/>
          </p:cNvSpPr>
          <p:nvPr>
            <p:ph type="sldNum" sz="quarter" idx="11"/>
          </p:nvPr>
        </p:nvSpPr>
        <p:spPr/>
        <p:txBody>
          <a:bodyPr/>
          <a:lstStyle/>
          <a:p>
            <a:r>
              <a:rPr lang="en-US" dirty="0"/>
              <a:t>Slide </a:t>
            </a:r>
            <a:fld id="{6570D9FA-82F7-425B-B8CA-145DC9A8CCB1}" type="slidenum">
              <a:rPr lang="en-US" dirty="0"/>
              <a:t>3</a:t>
            </a:fld>
            <a:endParaRPr lang="en-US" dirty="0"/>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ym typeface="+mn-ea"/>
              </a:rPr>
              <a:t>Block ID Allocation Scheme</a:t>
            </a:r>
            <a:endParaRPr lang="zh-CN" altLang="en-US" dirty="0"/>
          </a:p>
        </p:txBody>
      </p:sp>
      <p:sp>
        <p:nvSpPr>
          <p:cNvPr id="3" name="内容占位符 2"/>
          <p:cNvSpPr>
            <a:spLocks noGrp="1"/>
          </p:cNvSpPr>
          <p:nvPr>
            <p:ph idx="1"/>
          </p:nvPr>
        </p:nvSpPr>
        <p:spPr>
          <a:xfrm>
            <a:off x="746743" y="4130809"/>
            <a:ext cx="7772400" cy="2286000"/>
          </a:xfrm>
        </p:spPr>
        <p:txBody>
          <a:bodyPr>
            <a:normAutofit fontScale="95000"/>
          </a:bodyPr>
          <a:lstStyle/>
          <a:p>
            <a:r>
              <a:rPr lang="en-US" altLang="zh-CN" sz="1400" b="0" dirty="0" smtClean="0"/>
              <a:t>As an example shown above, one WUR STA can belong to multiple blocks based on the block granularity.</a:t>
            </a:r>
          </a:p>
          <a:p>
            <a:pPr lvl="1"/>
            <a:r>
              <a:rPr lang="en-US" altLang="zh-CN" sz="1200" b="0" dirty="0" smtClean="0"/>
              <a:t>WUR STAs of range 1 to 16 belong to block ID #1 and STAs of range of  17 to 32 belongs to block ID #2 respectively when block granularity is x</a:t>
            </a:r>
          </a:p>
          <a:p>
            <a:pPr lvl="1"/>
            <a:r>
              <a:rPr lang="en-US" altLang="zh-CN" sz="1200" b="0" dirty="0" smtClean="0"/>
              <a:t>WUR STAs of range of 1 to 32 belong </a:t>
            </a:r>
            <a:r>
              <a:rPr lang="en-US" altLang="zh-CN" sz="1200" b="0" dirty="0"/>
              <a:t>to </a:t>
            </a:r>
            <a:r>
              <a:rPr lang="en-US" altLang="zh-CN" sz="1200" b="0" dirty="0" smtClean="0"/>
              <a:t>block </a:t>
            </a:r>
            <a:r>
              <a:rPr lang="en-US" altLang="zh-CN" sz="1200" b="0" dirty="0"/>
              <a:t>ID </a:t>
            </a:r>
            <a:r>
              <a:rPr lang="en-US" altLang="zh-CN" sz="1200" b="0" dirty="0" smtClean="0"/>
              <a:t>#m+1 when block  </a:t>
            </a:r>
            <a:r>
              <a:rPr lang="en-US" altLang="zh-CN" sz="1200" b="0" dirty="0"/>
              <a:t>granularity is </a:t>
            </a:r>
            <a:r>
              <a:rPr lang="en-US" altLang="zh-CN" sz="1200" b="0" dirty="0" smtClean="0"/>
              <a:t>2x </a:t>
            </a:r>
          </a:p>
          <a:p>
            <a:r>
              <a:rPr lang="en-US" altLang="zh-CN" sz="1400" b="0" dirty="0" smtClean="0">
                <a:sym typeface="+mn-ea"/>
              </a:rPr>
              <a:t>When </a:t>
            </a:r>
            <a:r>
              <a:rPr lang="en-US" altLang="zh-CN" sz="1400" dirty="0" smtClean="0">
                <a:sym typeface="+mn-ea"/>
              </a:rPr>
              <a:t>ONLY </a:t>
            </a:r>
            <a:r>
              <a:rPr lang="en-US" altLang="zh-CN" sz="1400" b="0" dirty="0" smtClean="0">
                <a:sym typeface="+mn-ea"/>
              </a:rPr>
              <a:t>STAs within range 1 to 16 are to be waken up, the AP can send a multi-WID addressed wake-up frame with block ID #1 for example.</a:t>
            </a:r>
          </a:p>
          <a:p>
            <a:r>
              <a:rPr lang="en-US" altLang="zh-CN" sz="1400" b="0" dirty="0" smtClean="0">
                <a:sym typeface="+mn-ea"/>
              </a:rPr>
              <a:t>When STAs within range of 1 to 32 are </a:t>
            </a:r>
            <a:r>
              <a:rPr lang="en-US" altLang="zh-CN" sz="1400" b="0" dirty="0">
                <a:sym typeface="+mn-ea"/>
              </a:rPr>
              <a:t>to be waken </a:t>
            </a:r>
            <a:r>
              <a:rPr lang="en-US" altLang="zh-CN" sz="1400" b="0" dirty="0" smtClean="0">
                <a:sym typeface="+mn-ea"/>
              </a:rPr>
              <a:t>up, the AP can send </a:t>
            </a:r>
            <a:r>
              <a:rPr lang="en-US" altLang="zh-CN" sz="1400" b="0" dirty="0">
                <a:sym typeface="+mn-ea"/>
              </a:rPr>
              <a:t>a multi-WID </a:t>
            </a:r>
            <a:r>
              <a:rPr lang="en-US" altLang="zh-CN" sz="1400" b="0" dirty="0" smtClean="0">
                <a:sym typeface="+mn-ea"/>
              </a:rPr>
              <a:t>addressed wake-up</a:t>
            </a:r>
            <a:r>
              <a:rPr lang="en-US" altLang="zh-CN" sz="1400" b="0" dirty="0">
                <a:sym typeface="+mn-ea"/>
              </a:rPr>
              <a:t> frame with </a:t>
            </a:r>
            <a:r>
              <a:rPr lang="en-US" altLang="zh-CN" sz="1400" b="0" dirty="0" smtClean="0">
                <a:sym typeface="+mn-ea"/>
              </a:rPr>
              <a:t>block </a:t>
            </a:r>
            <a:r>
              <a:rPr lang="en-US" altLang="zh-CN" sz="1400" b="0" dirty="0">
                <a:sym typeface="+mn-ea"/>
              </a:rPr>
              <a:t>ID </a:t>
            </a:r>
            <a:r>
              <a:rPr lang="en-US" altLang="zh-CN" sz="1400" b="0" dirty="0" smtClean="0">
                <a:sym typeface="+mn-ea"/>
              </a:rPr>
              <a:t>#m+1 for example.</a:t>
            </a:r>
          </a:p>
          <a:p>
            <a:r>
              <a:rPr lang="en-US" altLang="zh-CN" sz="1400" b="0" dirty="0">
                <a:solidFill>
                  <a:srgbClr val="FF0000"/>
                </a:solidFill>
              </a:rPr>
              <a:t>A </a:t>
            </a:r>
            <a:r>
              <a:rPr lang="en-US" altLang="zh-CN" sz="1400" b="0" dirty="0" smtClean="0">
                <a:solidFill>
                  <a:srgbClr val="FF0000"/>
                </a:solidFill>
              </a:rPr>
              <a:t>block </a:t>
            </a:r>
            <a:r>
              <a:rPr lang="en-US" altLang="zh-CN" sz="1400" b="0" dirty="0">
                <a:solidFill>
                  <a:srgbClr val="FF0000"/>
                </a:solidFill>
              </a:rPr>
              <a:t>ID identifies a </a:t>
            </a:r>
            <a:r>
              <a:rPr lang="en-US" altLang="zh-CN" sz="1400" b="0" dirty="0" smtClean="0">
                <a:solidFill>
                  <a:srgbClr val="FF0000"/>
                </a:solidFill>
              </a:rPr>
              <a:t>group of </a:t>
            </a:r>
            <a:r>
              <a:rPr lang="en-US" altLang="zh-CN" sz="1400" b="0" dirty="0">
                <a:solidFill>
                  <a:srgbClr val="FF0000"/>
                </a:solidFill>
              </a:rPr>
              <a:t>one or more WUR STAs and is selected from </a:t>
            </a:r>
            <a:r>
              <a:rPr lang="en-US" altLang="zh-CN" sz="1400" b="0" dirty="0" smtClean="0">
                <a:solidFill>
                  <a:srgbClr val="FF0000"/>
                </a:solidFill>
              </a:rPr>
              <a:t>a group ID space, </a:t>
            </a:r>
            <a:r>
              <a:rPr lang="en-US" altLang="zh-CN" sz="1400" b="0" dirty="0">
                <a:solidFill>
                  <a:srgbClr val="FF0000"/>
                </a:solidFill>
              </a:rPr>
              <a:t>obtained from the identifier’s space. </a:t>
            </a:r>
            <a:endParaRPr lang="en-US" altLang="zh-CN" sz="1800" b="0" dirty="0"/>
          </a:p>
        </p:txBody>
      </p:sp>
      <p:sp>
        <p:nvSpPr>
          <p:cNvPr id="4" name="灯片编号占位符 3"/>
          <p:cNvSpPr>
            <a:spLocks noGrp="1"/>
          </p:cNvSpPr>
          <p:nvPr>
            <p:ph type="sldNum" sz="quarter" idx="11"/>
          </p:nvPr>
        </p:nvSpPr>
        <p:spPr/>
        <p:txBody>
          <a:bodyPr/>
          <a:lstStyle/>
          <a:p>
            <a:r>
              <a:rPr lang="en-US" dirty="0"/>
              <a:t>Slide </a:t>
            </a:r>
            <a:fld id="{6570D9FA-82F7-425B-B8CA-145DC9A8CCB1}" type="slidenum">
              <a:rPr lang="en-US" dirty="0"/>
              <a:t>4</a:t>
            </a:fld>
            <a:endParaRPr lang="en-US" dirty="0"/>
          </a:p>
        </p:txBody>
      </p:sp>
      <p:sp>
        <p:nvSpPr>
          <p:cNvPr id="26" name="矩形 25"/>
          <p:cNvSpPr/>
          <p:nvPr/>
        </p:nvSpPr>
        <p:spPr>
          <a:xfrm>
            <a:off x="1976755" y="1752600"/>
            <a:ext cx="5190490" cy="647700"/>
          </a:xfrm>
          <a:prstGeom prst="rect">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p:txBody>
      </p:sp>
      <p:sp>
        <p:nvSpPr>
          <p:cNvPr id="77" name="文本框 76"/>
          <p:cNvSpPr txBox="1"/>
          <p:nvPr/>
        </p:nvSpPr>
        <p:spPr>
          <a:xfrm>
            <a:off x="3839210" y="2002155"/>
            <a:ext cx="1315720" cy="198755"/>
          </a:xfrm>
          <a:prstGeom prst="rect">
            <a:avLst/>
          </a:prstGeom>
          <a:noFill/>
        </p:spPr>
        <p:txBody>
          <a:bodyPr wrap="square" rtlCol="0" anchor="t">
            <a:spAutoFit/>
          </a:bodyPr>
          <a:lstStyle/>
          <a:p>
            <a:r>
              <a:rPr lang="en-US" altLang="zh-CN" sz="700" dirty="0" smtClean="0">
                <a:sym typeface="+mn-ea"/>
              </a:rPr>
              <a:t>IDs for WUR STA(WID) </a:t>
            </a:r>
            <a:endParaRPr lang="en-US" altLang="zh-CN" sz="800" dirty="0" smtClean="0">
              <a:sym typeface="+mn-ea"/>
            </a:endParaRPr>
          </a:p>
        </p:txBody>
      </p:sp>
      <p:sp>
        <p:nvSpPr>
          <p:cNvPr id="98" name="左大括号 97"/>
          <p:cNvSpPr/>
          <p:nvPr/>
        </p:nvSpPr>
        <p:spPr>
          <a:xfrm rot="16200000">
            <a:off x="2102485" y="2274570"/>
            <a:ext cx="174625" cy="426085"/>
          </a:xfrm>
          <a:prstGeom prst="leftBrace">
            <a:avLst>
              <a:gd name="adj1" fmla="val 8333"/>
              <a:gd name="adj2" fmla="val 50149"/>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p:txBody>
      </p:sp>
      <p:sp>
        <p:nvSpPr>
          <p:cNvPr id="101" name="左大括号 100"/>
          <p:cNvSpPr/>
          <p:nvPr/>
        </p:nvSpPr>
        <p:spPr>
          <a:xfrm rot="16200000">
            <a:off x="2528570" y="2274570"/>
            <a:ext cx="174625" cy="426085"/>
          </a:xfrm>
          <a:prstGeom prst="leftBrace">
            <a:avLst>
              <a:gd name="adj1" fmla="val 8333"/>
              <a:gd name="adj2" fmla="val 50149"/>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p:txBody>
      </p:sp>
      <p:sp>
        <p:nvSpPr>
          <p:cNvPr id="102" name="左大括号 101"/>
          <p:cNvSpPr/>
          <p:nvPr/>
        </p:nvSpPr>
        <p:spPr>
          <a:xfrm rot="16200000">
            <a:off x="6866890" y="2274570"/>
            <a:ext cx="174625" cy="426085"/>
          </a:xfrm>
          <a:prstGeom prst="leftBrace">
            <a:avLst>
              <a:gd name="adj1" fmla="val 8333"/>
              <a:gd name="adj2" fmla="val 50149"/>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p:txBody>
      </p:sp>
      <p:sp>
        <p:nvSpPr>
          <p:cNvPr id="103" name="左大括号 102"/>
          <p:cNvSpPr/>
          <p:nvPr/>
        </p:nvSpPr>
        <p:spPr>
          <a:xfrm rot="16200000">
            <a:off x="2954655" y="2274570"/>
            <a:ext cx="174625" cy="426085"/>
          </a:xfrm>
          <a:prstGeom prst="leftBrace">
            <a:avLst>
              <a:gd name="adj1" fmla="val 8333"/>
              <a:gd name="adj2" fmla="val 50149"/>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p:txBody>
      </p:sp>
      <p:sp>
        <p:nvSpPr>
          <p:cNvPr id="104" name="左大括号 103"/>
          <p:cNvSpPr/>
          <p:nvPr/>
        </p:nvSpPr>
        <p:spPr>
          <a:xfrm rot="16200000">
            <a:off x="6440805" y="2274570"/>
            <a:ext cx="174625" cy="426085"/>
          </a:xfrm>
          <a:prstGeom prst="leftBrace">
            <a:avLst>
              <a:gd name="adj1" fmla="val 8333"/>
              <a:gd name="adj2" fmla="val 50149"/>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p:txBody>
      </p:sp>
      <p:sp>
        <p:nvSpPr>
          <p:cNvPr id="105" name="左大括号 104"/>
          <p:cNvSpPr/>
          <p:nvPr/>
        </p:nvSpPr>
        <p:spPr>
          <a:xfrm rot="16200000">
            <a:off x="3380740" y="2274570"/>
            <a:ext cx="174625" cy="426085"/>
          </a:xfrm>
          <a:prstGeom prst="leftBrace">
            <a:avLst>
              <a:gd name="adj1" fmla="val 8333"/>
              <a:gd name="adj2" fmla="val 50149"/>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p:txBody>
      </p:sp>
      <p:sp>
        <p:nvSpPr>
          <p:cNvPr id="106" name="左大括号 105"/>
          <p:cNvSpPr/>
          <p:nvPr/>
        </p:nvSpPr>
        <p:spPr>
          <a:xfrm rot="16200000">
            <a:off x="6014720" y="2274570"/>
            <a:ext cx="174625" cy="426085"/>
          </a:xfrm>
          <a:prstGeom prst="leftBrace">
            <a:avLst>
              <a:gd name="adj1" fmla="val 8333"/>
              <a:gd name="adj2" fmla="val 50149"/>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p:txBody>
      </p:sp>
      <p:sp>
        <p:nvSpPr>
          <p:cNvPr id="107" name="左大括号 106"/>
          <p:cNvSpPr/>
          <p:nvPr/>
        </p:nvSpPr>
        <p:spPr>
          <a:xfrm rot="16200000">
            <a:off x="5588635" y="2274570"/>
            <a:ext cx="174625" cy="426085"/>
          </a:xfrm>
          <a:prstGeom prst="leftBrace">
            <a:avLst>
              <a:gd name="adj1" fmla="val 8333"/>
              <a:gd name="adj2" fmla="val 50149"/>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p:txBody>
      </p:sp>
      <p:sp>
        <p:nvSpPr>
          <p:cNvPr id="108" name="左大括号 107"/>
          <p:cNvSpPr/>
          <p:nvPr/>
        </p:nvSpPr>
        <p:spPr>
          <a:xfrm rot="16200000">
            <a:off x="2318385" y="2877379"/>
            <a:ext cx="174625" cy="845820"/>
          </a:xfrm>
          <a:prstGeom prst="leftBrace">
            <a:avLst>
              <a:gd name="adj1" fmla="val 8333"/>
              <a:gd name="adj2" fmla="val 50149"/>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2800" b="0" i="0" u="none" strike="noStrike" cap="none" normalizeH="0" baseline="0" dirty="0" smtClean="0">
              <a:ln>
                <a:noFill/>
              </a:ln>
              <a:solidFill>
                <a:schemeClr val="tx1"/>
              </a:solidFill>
              <a:effectLst/>
              <a:latin typeface="Times New Roman" panose="02020603050405020304" pitchFamily="18" charset="0"/>
            </a:endParaRPr>
          </a:p>
        </p:txBody>
      </p:sp>
      <p:sp>
        <p:nvSpPr>
          <p:cNvPr id="109" name="左大括号 108"/>
          <p:cNvSpPr/>
          <p:nvPr/>
        </p:nvSpPr>
        <p:spPr>
          <a:xfrm rot="16200000">
            <a:off x="3164205" y="2877379"/>
            <a:ext cx="174625" cy="845820"/>
          </a:xfrm>
          <a:prstGeom prst="leftBrace">
            <a:avLst>
              <a:gd name="adj1" fmla="val 8333"/>
              <a:gd name="adj2" fmla="val 50149"/>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p:txBody>
      </p:sp>
      <p:sp>
        <p:nvSpPr>
          <p:cNvPr id="110" name="左大括号 109"/>
          <p:cNvSpPr/>
          <p:nvPr/>
        </p:nvSpPr>
        <p:spPr>
          <a:xfrm rot="16200000">
            <a:off x="5798185" y="2877379"/>
            <a:ext cx="174625" cy="845820"/>
          </a:xfrm>
          <a:prstGeom prst="leftBrace">
            <a:avLst>
              <a:gd name="adj1" fmla="val 8333"/>
              <a:gd name="adj2" fmla="val 50149"/>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p:txBody>
      </p:sp>
      <p:sp>
        <p:nvSpPr>
          <p:cNvPr id="111" name="左大括号 110"/>
          <p:cNvSpPr/>
          <p:nvPr/>
        </p:nvSpPr>
        <p:spPr>
          <a:xfrm rot="16200000">
            <a:off x="6644005" y="2877379"/>
            <a:ext cx="174625" cy="845820"/>
          </a:xfrm>
          <a:prstGeom prst="leftBrace">
            <a:avLst>
              <a:gd name="adj1" fmla="val 8333"/>
              <a:gd name="adj2" fmla="val 50149"/>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2800" b="0" i="0" u="none" strike="noStrike" cap="none" normalizeH="0" baseline="0" smtClean="0">
              <a:ln>
                <a:noFill/>
              </a:ln>
              <a:solidFill>
                <a:schemeClr val="tx1"/>
              </a:solidFill>
              <a:effectLst/>
              <a:latin typeface="Times New Roman" panose="02020603050405020304" pitchFamily="18" charset="0"/>
            </a:endParaRPr>
          </a:p>
        </p:txBody>
      </p:sp>
      <p:sp>
        <p:nvSpPr>
          <p:cNvPr id="112" name="文本框 111"/>
          <p:cNvSpPr txBox="1"/>
          <p:nvPr/>
        </p:nvSpPr>
        <p:spPr>
          <a:xfrm>
            <a:off x="7404735" y="2372995"/>
            <a:ext cx="1114408" cy="230832"/>
          </a:xfrm>
          <a:prstGeom prst="rect">
            <a:avLst/>
          </a:prstGeom>
          <a:noFill/>
        </p:spPr>
        <p:txBody>
          <a:bodyPr wrap="none" rtlCol="0" anchor="t">
            <a:spAutoFit/>
          </a:bodyPr>
          <a:lstStyle/>
          <a:p>
            <a:r>
              <a:rPr lang="en-US" altLang="zh-CN" sz="900" dirty="0" smtClean="0">
                <a:sym typeface="+mn-ea"/>
              </a:rPr>
              <a:t>block granularity x</a:t>
            </a:r>
          </a:p>
        </p:txBody>
      </p:sp>
      <p:sp>
        <p:nvSpPr>
          <p:cNvPr id="113" name="文本框 112"/>
          <p:cNvSpPr txBox="1"/>
          <p:nvPr/>
        </p:nvSpPr>
        <p:spPr>
          <a:xfrm>
            <a:off x="7404735" y="2902585"/>
            <a:ext cx="1178528" cy="230832"/>
          </a:xfrm>
          <a:prstGeom prst="rect">
            <a:avLst/>
          </a:prstGeom>
          <a:noFill/>
        </p:spPr>
        <p:txBody>
          <a:bodyPr wrap="none" rtlCol="0" anchor="t">
            <a:spAutoFit/>
          </a:bodyPr>
          <a:lstStyle/>
          <a:p>
            <a:r>
              <a:rPr lang="en-US" altLang="zh-CN" sz="900" dirty="0" smtClean="0">
                <a:sym typeface="+mn-ea"/>
              </a:rPr>
              <a:t>block granularity 2x</a:t>
            </a:r>
          </a:p>
        </p:txBody>
      </p:sp>
      <p:sp>
        <p:nvSpPr>
          <p:cNvPr id="114" name="文本框 113"/>
          <p:cNvSpPr txBox="1"/>
          <p:nvPr/>
        </p:nvSpPr>
        <p:spPr>
          <a:xfrm>
            <a:off x="2048510" y="2602865"/>
            <a:ext cx="309880" cy="229870"/>
          </a:xfrm>
          <a:prstGeom prst="rect">
            <a:avLst/>
          </a:prstGeom>
          <a:noFill/>
        </p:spPr>
        <p:txBody>
          <a:bodyPr wrap="none" rtlCol="0" anchor="t">
            <a:spAutoFit/>
          </a:bodyPr>
          <a:lstStyle/>
          <a:p>
            <a:r>
              <a:rPr lang="en-US" altLang="zh-CN" sz="900" dirty="0" smtClean="0">
                <a:sym typeface="+mn-ea"/>
              </a:rPr>
              <a:t>#1</a:t>
            </a:r>
          </a:p>
        </p:txBody>
      </p:sp>
      <p:sp>
        <p:nvSpPr>
          <p:cNvPr id="115" name="文本框 114"/>
          <p:cNvSpPr txBox="1"/>
          <p:nvPr/>
        </p:nvSpPr>
        <p:spPr>
          <a:xfrm>
            <a:off x="758825" y="2602865"/>
            <a:ext cx="1191352" cy="230832"/>
          </a:xfrm>
          <a:prstGeom prst="rect">
            <a:avLst/>
          </a:prstGeom>
          <a:noFill/>
        </p:spPr>
        <p:txBody>
          <a:bodyPr wrap="none" rtlCol="0" anchor="t">
            <a:spAutoFit/>
          </a:bodyPr>
          <a:lstStyle/>
          <a:p>
            <a:r>
              <a:rPr lang="en-US" altLang="zh-CN" sz="900" dirty="0" smtClean="0">
                <a:sym typeface="+mn-ea"/>
              </a:rPr>
              <a:t>Block ID numbering</a:t>
            </a:r>
          </a:p>
        </p:txBody>
      </p:sp>
      <p:sp>
        <p:nvSpPr>
          <p:cNvPr id="116" name="文本框 115"/>
          <p:cNvSpPr txBox="1"/>
          <p:nvPr/>
        </p:nvSpPr>
        <p:spPr>
          <a:xfrm>
            <a:off x="2469515" y="2602865"/>
            <a:ext cx="309880" cy="229870"/>
          </a:xfrm>
          <a:prstGeom prst="rect">
            <a:avLst/>
          </a:prstGeom>
          <a:noFill/>
        </p:spPr>
        <p:txBody>
          <a:bodyPr wrap="none" rtlCol="0" anchor="t">
            <a:spAutoFit/>
          </a:bodyPr>
          <a:lstStyle/>
          <a:p>
            <a:r>
              <a:rPr lang="en-US" altLang="zh-CN" sz="900" dirty="0" smtClean="0">
                <a:sym typeface="+mn-ea"/>
              </a:rPr>
              <a:t>#2</a:t>
            </a:r>
          </a:p>
        </p:txBody>
      </p:sp>
      <p:sp>
        <p:nvSpPr>
          <p:cNvPr id="117" name="文本框 116"/>
          <p:cNvSpPr txBox="1"/>
          <p:nvPr/>
        </p:nvSpPr>
        <p:spPr>
          <a:xfrm>
            <a:off x="4333240" y="2234565"/>
            <a:ext cx="411480" cy="368300"/>
          </a:xfrm>
          <a:prstGeom prst="rect">
            <a:avLst/>
          </a:prstGeom>
          <a:noFill/>
        </p:spPr>
        <p:txBody>
          <a:bodyPr wrap="square" rtlCol="0" anchor="t">
            <a:spAutoFit/>
          </a:bodyPr>
          <a:lstStyle/>
          <a:p>
            <a:r>
              <a:rPr lang="zh-CN" altLang="en-US"/>
              <a:t>…</a:t>
            </a:r>
          </a:p>
        </p:txBody>
      </p:sp>
      <p:sp>
        <p:nvSpPr>
          <p:cNvPr id="118" name="文本框 117"/>
          <p:cNvSpPr txBox="1"/>
          <p:nvPr/>
        </p:nvSpPr>
        <p:spPr>
          <a:xfrm>
            <a:off x="4333240" y="2764155"/>
            <a:ext cx="411480" cy="368300"/>
          </a:xfrm>
          <a:prstGeom prst="rect">
            <a:avLst/>
          </a:prstGeom>
          <a:noFill/>
        </p:spPr>
        <p:txBody>
          <a:bodyPr wrap="square" rtlCol="0" anchor="t">
            <a:spAutoFit/>
          </a:bodyPr>
          <a:lstStyle/>
          <a:p>
            <a:r>
              <a:rPr lang="zh-CN" altLang="en-US"/>
              <a:t>…</a:t>
            </a:r>
          </a:p>
        </p:txBody>
      </p:sp>
      <p:sp>
        <p:nvSpPr>
          <p:cNvPr id="119" name="文本框 118"/>
          <p:cNvSpPr txBox="1"/>
          <p:nvPr/>
        </p:nvSpPr>
        <p:spPr>
          <a:xfrm>
            <a:off x="2887345" y="2602865"/>
            <a:ext cx="309880" cy="229870"/>
          </a:xfrm>
          <a:prstGeom prst="rect">
            <a:avLst/>
          </a:prstGeom>
          <a:noFill/>
        </p:spPr>
        <p:txBody>
          <a:bodyPr wrap="none" rtlCol="0" anchor="t">
            <a:spAutoFit/>
          </a:bodyPr>
          <a:lstStyle/>
          <a:p>
            <a:r>
              <a:rPr lang="en-US" altLang="zh-CN" sz="900" dirty="0" smtClean="0">
                <a:sym typeface="+mn-ea"/>
              </a:rPr>
              <a:t>#3</a:t>
            </a:r>
          </a:p>
        </p:txBody>
      </p:sp>
      <p:sp>
        <p:nvSpPr>
          <p:cNvPr id="120" name="文本框 119"/>
          <p:cNvSpPr txBox="1"/>
          <p:nvPr/>
        </p:nvSpPr>
        <p:spPr>
          <a:xfrm>
            <a:off x="3350895" y="2602865"/>
            <a:ext cx="309880" cy="229870"/>
          </a:xfrm>
          <a:prstGeom prst="rect">
            <a:avLst/>
          </a:prstGeom>
          <a:noFill/>
        </p:spPr>
        <p:txBody>
          <a:bodyPr wrap="none" rtlCol="0" anchor="t">
            <a:spAutoFit/>
          </a:bodyPr>
          <a:lstStyle/>
          <a:p>
            <a:r>
              <a:rPr lang="en-US" altLang="zh-CN" sz="900" dirty="0" smtClean="0">
                <a:sym typeface="+mn-ea"/>
              </a:rPr>
              <a:t>#4</a:t>
            </a:r>
          </a:p>
        </p:txBody>
      </p:sp>
      <p:sp>
        <p:nvSpPr>
          <p:cNvPr id="121" name="文本框 120"/>
          <p:cNvSpPr txBox="1"/>
          <p:nvPr/>
        </p:nvSpPr>
        <p:spPr>
          <a:xfrm>
            <a:off x="6798945" y="2602865"/>
            <a:ext cx="373380" cy="229870"/>
          </a:xfrm>
          <a:prstGeom prst="rect">
            <a:avLst/>
          </a:prstGeom>
          <a:noFill/>
        </p:spPr>
        <p:txBody>
          <a:bodyPr wrap="none" rtlCol="0" anchor="t">
            <a:spAutoFit/>
          </a:bodyPr>
          <a:lstStyle/>
          <a:p>
            <a:r>
              <a:rPr lang="en-US" altLang="zh-CN" sz="900" dirty="0" smtClean="0">
                <a:sym typeface="+mn-ea"/>
              </a:rPr>
              <a:t># m</a:t>
            </a:r>
          </a:p>
        </p:txBody>
      </p:sp>
      <p:sp>
        <p:nvSpPr>
          <p:cNvPr id="122" name="文本框 121"/>
          <p:cNvSpPr txBox="1"/>
          <p:nvPr/>
        </p:nvSpPr>
        <p:spPr>
          <a:xfrm>
            <a:off x="2236693" y="3422988"/>
            <a:ext cx="503555" cy="229870"/>
          </a:xfrm>
          <a:prstGeom prst="rect">
            <a:avLst/>
          </a:prstGeom>
          <a:noFill/>
        </p:spPr>
        <p:txBody>
          <a:bodyPr wrap="none" rtlCol="0" anchor="t">
            <a:spAutoFit/>
          </a:bodyPr>
          <a:lstStyle/>
          <a:p>
            <a:r>
              <a:rPr lang="en-US" altLang="zh-CN" sz="900" dirty="0" smtClean="0">
                <a:sym typeface="+mn-ea"/>
              </a:rPr>
              <a:t># m+1</a:t>
            </a:r>
          </a:p>
        </p:txBody>
      </p:sp>
      <p:sp>
        <p:nvSpPr>
          <p:cNvPr id="123" name="文本框 122"/>
          <p:cNvSpPr txBox="1"/>
          <p:nvPr/>
        </p:nvSpPr>
        <p:spPr>
          <a:xfrm>
            <a:off x="6585585" y="3427924"/>
            <a:ext cx="379730" cy="229870"/>
          </a:xfrm>
          <a:prstGeom prst="rect">
            <a:avLst/>
          </a:prstGeom>
          <a:noFill/>
        </p:spPr>
        <p:txBody>
          <a:bodyPr wrap="square" rtlCol="0" anchor="t">
            <a:spAutoFit/>
          </a:bodyPr>
          <a:lstStyle/>
          <a:p>
            <a:r>
              <a:rPr lang="en-US" altLang="zh-CN" sz="900" dirty="0" smtClean="0">
                <a:sym typeface="+mn-ea"/>
              </a:rPr>
              <a:t># n</a:t>
            </a:r>
          </a:p>
        </p:txBody>
      </p:sp>
      <p:cxnSp>
        <p:nvCxnSpPr>
          <p:cNvPr id="34" name="直接箭头连接符 33"/>
          <p:cNvCxnSpPr/>
          <p:nvPr/>
        </p:nvCxnSpPr>
        <p:spPr>
          <a:xfrm flipV="1">
            <a:off x="2189797" y="2729711"/>
            <a:ext cx="0" cy="288290"/>
          </a:xfrm>
          <a:prstGeom prst="straightConnector1">
            <a:avLst/>
          </a:prstGeom>
          <a:ln>
            <a:solidFill>
              <a:srgbClr val="FF0000"/>
            </a:solidFill>
            <a:headEnd type="none" w="sm" len="sm"/>
            <a:tailEnd type="arrow" w="sm" len="sm"/>
          </a:ln>
        </p:spPr>
        <p:style>
          <a:lnRef idx="1">
            <a:schemeClr val="accent5"/>
          </a:lnRef>
          <a:fillRef idx="0">
            <a:schemeClr val="accent5"/>
          </a:fillRef>
          <a:effectRef idx="0">
            <a:schemeClr val="accent5"/>
          </a:effectRef>
          <a:fontRef idx="minor">
            <a:schemeClr val="tx1"/>
          </a:fontRef>
        </p:style>
      </p:cxnSp>
      <p:sp>
        <p:nvSpPr>
          <p:cNvPr id="38" name="文本框 37"/>
          <p:cNvSpPr txBox="1"/>
          <p:nvPr/>
        </p:nvSpPr>
        <p:spPr>
          <a:xfrm>
            <a:off x="1673225" y="2982144"/>
            <a:ext cx="793807" cy="230832"/>
          </a:xfrm>
          <a:prstGeom prst="rect">
            <a:avLst/>
          </a:prstGeom>
          <a:noFill/>
        </p:spPr>
        <p:txBody>
          <a:bodyPr wrap="none" rtlCol="0" anchor="t">
            <a:spAutoFit/>
          </a:bodyPr>
          <a:lstStyle/>
          <a:p>
            <a:r>
              <a:rPr lang="en-US" altLang="zh-CN" sz="900" dirty="0" smtClean="0">
                <a:solidFill>
                  <a:srgbClr val="FF0000"/>
                </a:solidFill>
                <a:sym typeface="+mn-ea"/>
              </a:rPr>
              <a:t>STA 1 to 16</a:t>
            </a:r>
          </a:p>
        </p:txBody>
      </p:sp>
      <p:sp>
        <p:nvSpPr>
          <p:cNvPr id="40" name="文本框 39"/>
          <p:cNvSpPr txBox="1"/>
          <p:nvPr/>
        </p:nvSpPr>
        <p:spPr>
          <a:xfrm>
            <a:off x="2430252" y="2982144"/>
            <a:ext cx="889987" cy="230832"/>
          </a:xfrm>
          <a:prstGeom prst="rect">
            <a:avLst/>
          </a:prstGeom>
          <a:noFill/>
        </p:spPr>
        <p:txBody>
          <a:bodyPr wrap="none" rtlCol="0" anchor="t">
            <a:spAutoFit/>
          </a:bodyPr>
          <a:lstStyle/>
          <a:p>
            <a:r>
              <a:rPr lang="en-US" altLang="zh-CN" sz="900" dirty="0" smtClean="0">
                <a:solidFill>
                  <a:srgbClr val="FF0000"/>
                </a:solidFill>
                <a:sym typeface="+mn-ea"/>
              </a:rPr>
              <a:t>STA 17 to 32 </a:t>
            </a:r>
          </a:p>
        </p:txBody>
      </p:sp>
      <p:cxnSp>
        <p:nvCxnSpPr>
          <p:cNvPr id="43" name="直接箭头连接符 42"/>
          <p:cNvCxnSpPr/>
          <p:nvPr/>
        </p:nvCxnSpPr>
        <p:spPr>
          <a:xfrm flipV="1">
            <a:off x="2402840" y="3565053"/>
            <a:ext cx="0" cy="288290"/>
          </a:xfrm>
          <a:prstGeom prst="straightConnector1">
            <a:avLst/>
          </a:prstGeom>
          <a:ln>
            <a:solidFill>
              <a:srgbClr val="FF0000"/>
            </a:solidFill>
            <a:headEnd type="none" w="sm" len="sm"/>
            <a:tailEnd type="arrow" w="sm" len="sm"/>
          </a:ln>
        </p:spPr>
        <p:style>
          <a:lnRef idx="1">
            <a:schemeClr val="accent5"/>
          </a:lnRef>
          <a:fillRef idx="0">
            <a:schemeClr val="accent5"/>
          </a:fillRef>
          <a:effectRef idx="0">
            <a:schemeClr val="accent5"/>
          </a:effectRef>
          <a:fontRef idx="minor">
            <a:schemeClr val="tx1"/>
          </a:fontRef>
        </p:style>
      </p:cxnSp>
      <p:sp>
        <p:nvSpPr>
          <p:cNvPr id="45" name="文本框 44"/>
          <p:cNvSpPr txBox="1"/>
          <p:nvPr/>
        </p:nvSpPr>
        <p:spPr>
          <a:xfrm>
            <a:off x="1953751" y="3853343"/>
            <a:ext cx="825867" cy="230832"/>
          </a:xfrm>
          <a:prstGeom prst="rect">
            <a:avLst/>
          </a:prstGeom>
          <a:noFill/>
        </p:spPr>
        <p:txBody>
          <a:bodyPr wrap="square" rtlCol="0" anchor="t">
            <a:spAutoFit/>
          </a:bodyPr>
          <a:lstStyle/>
          <a:p>
            <a:r>
              <a:rPr lang="en-US" altLang="zh-CN" sz="900" dirty="0" smtClean="0">
                <a:solidFill>
                  <a:srgbClr val="FF0000"/>
                </a:solidFill>
                <a:sym typeface="+mn-ea"/>
              </a:rPr>
              <a:t> STA 1 to 32</a:t>
            </a:r>
          </a:p>
        </p:txBody>
      </p:sp>
      <p:cxnSp>
        <p:nvCxnSpPr>
          <p:cNvPr id="41" name="直接箭头连接符 40"/>
          <p:cNvCxnSpPr/>
          <p:nvPr/>
        </p:nvCxnSpPr>
        <p:spPr>
          <a:xfrm flipV="1">
            <a:off x="2615882" y="2736349"/>
            <a:ext cx="0" cy="288290"/>
          </a:xfrm>
          <a:prstGeom prst="straightConnector1">
            <a:avLst/>
          </a:prstGeom>
          <a:ln>
            <a:solidFill>
              <a:srgbClr val="FF0000"/>
            </a:solidFill>
            <a:headEnd type="none" w="sm" len="sm"/>
            <a:tailEnd type="arrow" w="sm" len="sm"/>
          </a:ln>
        </p:spPr>
        <p:style>
          <a:lnRef idx="1">
            <a:schemeClr val="accent5"/>
          </a:lnRef>
          <a:fillRef idx="0">
            <a:schemeClr val="accent5"/>
          </a:fillRef>
          <a:effectRef idx="0">
            <a:schemeClr val="accent5"/>
          </a:effectRef>
          <a:fontRef idx="minor">
            <a:schemeClr val="tx1"/>
          </a:fontRef>
        </p:style>
      </p:cxn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Block addressed WUR frame format</a:t>
            </a:r>
            <a:endParaRPr lang="en-US" altLang="zh-CN" dirty="0"/>
          </a:p>
        </p:txBody>
      </p:sp>
      <p:sp>
        <p:nvSpPr>
          <p:cNvPr id="7" name="文本框 6"/>
          <p:cNvSpPr txBox="1"/>
          <p:nvPr/>
        </p:nvSpPr>
        <p:spPr>
          <a:xfrm>
            <a:off x="831850" y="1624965"/>
            <a:ext cx="7005955" cy="4555093"/>
          </a:xfrm>
          <a:prstGeom prst="rect">
            <a:avLst/>
          </a:prstGeom>
          <a:noFill/>
        </p:spPr>
        <p:txBody>
          <a:bodyPr wrap="square" rtlCol="0" anchor="t">
            <a:spAutoFit/>
          </a:bodyPr>
          <a:lstStyle/>
          <a:p>
            <a:pPr marL="285750" indent="-285750">
              <a:buFont typeface="Arial" panose="020B0604020202020204" pitchFamily="34" charset="0"/>
              <a:buChar char="•"/>
            </a:pPr>
            <a:r>
              <a:rPr lang="en-US" altLang="zh-CN" dirty="0"/>
              <a:t>A </a:t>
            </a:r>
            <a:r>
              <a:rPr lang="en-US" altLang="zh-CN" b="1" dirty="0" smtClean="0"/>
              <a:t>Block addressed </a:t>
            </a:r>
            <a:r>
              <a:rPr lang="en-US" altLang="zh-CN" b="1" dirty="0" smtClean="0">
                <a:solidFill>
                  <a:schemeClr val="tx1"/>
                </a:solidFill>
                <a:sym typeface="+mn-ea"/>
              </a:rPr>
              <a:t>WUR frame </a:t>
            </a:r>
            <a:r>
              <a:rPr lang="en-US" altLang="zh-CN" dirty="0" smtClean="0">
                <a:solidFill>
                  <a:schemeClr val="tx1"/>
                </a:solidFill>
                <a:sym typeface="+mn-ea"/>
              </a:rPr>
              <a:t>is a WUR frame with the  proposed definition of the subfields as below.</a:t>
            </a:r>
            <a:endParaRPr lang="en-US" altLang="zh-CN" dirty="0">
              <a:solidFill>
                <a:schemeClr val="tx1"/>
              </a:solidFill>
              <a:sym typeface="+mn-ea"/>
            </a:endParaRPr>
          </a:p>
          <a:p>
            <a:endParaRPr lang="zh-CN" altLang="en-US" dirty="0"/>
          </a:p>
          <a:p>
            <a:pPr marL="742950" lvl="1" indent="-285750">
              <a:buFont typeface="Wingdings" panose="05000000000000000000" pitchFamily="2" charset="2"/>
              <a:buChar char="Ø"/>
            </a:pPr>
            <a:r>
              <a:rPr lang="en-US" altLang="zh-CN" b="1" dirty="0" smtClean="0"/>
              <a:t>Frame Control field:</a:t>
            </a:r>
            <a:r>
              <a:rPr lang="en-US" altLang="zh-CN" dirty="0" smtClean="0"/>
              <a:t> </a:t>
            </a:r>
          </a:p>
          <a:p>
            <a:pPr marL="1085850" lvl="2" indent="-171450">
              <a:buFont typeface="Wingdings" panose="05000000000000000000" pitchFamily="2" charset="2"/>
              <a:buChar char="ü"/>
            </a:pPr>
            <a:r>
              <a:rPr lang="en-US" altLang="zh-CN" dirty="0" smtClean="0"/>
              <a:t>the Length Present </a:t>
            </a:r>
            <a:r>
              <a:rPr lang="en-US" altLang="zh-CN" dirty="0"/>
              <a:t>field is set to </a:t>
            </a:r>
            <a:r>
              <a:rPr lang="en-US" altLang="zh-CN" dirty="0" smtClean="0"/>
              <a:t>0 </a:t>
            </a:r>
            <a:r>
              <a:rPr lang="en-US" altLang="zh-CN" dirty="0"/>
              <a:t>to indicate </a:t>
            </a:r>
            <a:r>
              <a:rPr lang="en-US" altLang="zh-CN" dirty="0" smtClean="0"/>
              <a:t>the Length/</a:t>
            </a:r>
            <a:r>
              <a:rPr lang="en-US" altLang="zh-CN" dirty="0" err="1" smtClean="0"/>
              <a:t>Misc</a:t>
            </a:r>
            <a:r>
              <a:rPr lang="en-US" altLang="zh-CN" dirty="0" smtClean="0"/>
              <a:t> field contains </a:t>
            </a:r>
            <a:r>
              <a:rPr lang="en-US" altLang="zh-CN" dirty="0" err="1" smtClean="0"/>
              <a:t>Misc</a:t>
            </a:r>
            <a:r>
              <a:rPr lang="en-US" altLang="zh-CN" dirty="0" smtClean="0"/>
              <a:t> field</a:t>
            </a:r>
          </a:p>
          <a:p>
            <a:pPr marL="1085850" lvl="2" indent="-171450">
              <a:buFont typeface="Wingdings" panose="05000000000000000000" pitchFamily="2" charset="2"/>
              <a:buChar char="ü"/>
            </a:pPr>
            <a:endParaRPr lang="en-US" altLang="zh-CN" dirty="0">
              <a:sym typeface="+mn-ea"/>
            </a:endParaRPr>
          </a:p>
          <a:p>
            <a:pPr marL="742950" lvl="1" indent="-285750">
              <a:buFont typeface="Wingdings" panose="05000000000000000000" pitchFamily="2" charset="2"/>
              <a:buChar char="Ø"/>
            </a:pPr>
            <a:r>
              <a:rPr lang="en-US" altLang="zh-CN" b="1" dirty="0" smtClean="0"/>
              <a:t>Address filed: </a:t>
            </a:r>
            <a:r>
              <a:rPr lang="en-US" altLang="zh-CN" dirty="0" smtClean="0"/>
              <a:t>The </a:t>
            </a:r>
            <a:r>
              <a:rPr lang="en-US" altLang="zh-CN" dirty="0"/>
              <a:t>address field is set </a:t>
            </a:r>
            <a:r>
              <a:rPr lang="en-US" altLang="zh-CN" dirty="0" smtClean="0"/>
              <a:t>to block ID</a:t>
            </a:r>
          </a:p>
          <a:p>
            <a:pPr marL="742950" lvl="1" indent="-285750">
              <a:buFont typeface="Wingdings" panose="05000000000000000000" pitchFamily="2" charset="2"/>
              <a:buChar char="Ø"/>
            </a:pPr>
            <a:r>
              <a:rPr lang="en-US" altLang="zh-CN" b="1" dirty="0" smtClean="0"/>
              <a:t>NO frame body field</a:t>
            </a:r>
            <a:endParaRPr lang="en-US" altLang="zh-CN" b="1" dirty="0"/>
          </a:p>
          <a:p>
            <a:pPr lvl="2"/>
            <a:endParaRPr lang="en-US" altLang="zh-CN" sz="1600" b="1" dirty="0"/>
          </a:p>
          <a:p>
            <a:pPr marL="285750" indent="-285750">
              <a:buFont typeface="Arial" panose="020B0604020202020204" pitchFamily="34" charset="0"/>
              <a:buChar char="•"/>
            </a:pPr>
            <a:endParaRPr lang="en-US" altLang="zh-CN" sz="1600" dirty="0"/>
          </a:p>
          <a:p>
            <a:endParaRPr lang="zh-CN" altLang="en-US" sz="1600" dirty="0"/>
          </a:p>
          <a:p>
            <a:pPr algn="l"/>
            <a:endParaRPr lang="zh-CN" altLang="en-US" sz="1600" dirty="0"/>
          </a:p>
          <a:p>
            <a:pPr algn="l"/>
            <a:endParaRPr lang="zh-CN" altLang="en-US" sz="1600" dirty="0"/>
          </a:p>
          <a:p>
            <a:pPr algn="l"/>
            <a:endParaRPr lang="zh-CN" altLang="en-US" sz="1600" dirty="0"/>
          </a:p>
          <a:p>
            <a:pPr algn="l"/>
            <a:endParaRPr lang="en-US" altLang="zh-CN" sz="1600" dirty="0" smtClean="0">
              <a:sym typeface="+mn-ea"/>
            </a:endParaRPr>
          </a:p>
          <a:p>
            <a:endParaRPr lang="zh-CN" altLang="en-US" sz="1600" dirty="0"/>
          </a:p>
        </p:txBody>
      </p:sp>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 </a:t>
            </a:r>
            <a:endParaRPr lang="zh-CN" altLang="en-US"/>
          </a:p>
        </p:txBody>
      </p:sp>
      <p:sp>
        <p:nvSpPr>
          <p:cNvPr id="3" name="内容占位符 2"/>
          <p:cNvSpPr>
            <a:spLocks noGrp="1"/>
          </p:cNvSpPr>
          <p:nvPr>
            <p:ph idx="1"/>
          </p:nvPr>
        </p:nvSpPr>
        <p:spPr/>
        <p:txBody>
          <a:bodyPr>
            <a:normAutofit/>
          </a:bodyPr>
          <a:lstStyle/>
          <a:p>
            <a:r>
              <a:rPr lang="en-US" altLang="zh-CN" dirty="0" smtClean="0"/>
              <a:t>We discussed</a:t>
            </a:r>
            <a:r>
              <a:rPr lang="en-US" altLang="zh-CN" dirty="0" smtClean="0">
                <a:solidFill>
                  <a:srgbClr val="FF0000"/>
                </a:solidFill>
              </a:rPr>
              <a:t> </a:t>
            </a:r>
            <a:r>
              <a:rPr lang="en-US" altLang="zh-CN" dirty="0" smtClean="0">
                <a:solidFill>
                  <a:schemeClr val="tx1"/>
                </a:solidFill>
              </a:rPr>
              <a:t>flexible</a:t>
            </a:r>
            <a:r>
              <a:rPr lang="en-US" altLang="zh-CN" dirty="0" smtClean="0">
                <a:solidFill>
                  <a:srgbClr val="FF0000"/>
                </a:solidFill>
              </a:rPr>
              <a:t> </a:t>
            </a:r>
            <a:r>
              <a:rPr lang="en-US" altLang="zh-CN" dirty="0" smtClean="0">
                <a:solidFill>
                  <a:schemeClr val="tx1">
                    <a:lumMod val="65000"/>
                    <a:lumOff val="35000"/>
                  </a:schemeClr>
                </a:solidFill>
              </a:rPr>
              <a:t>Block ID allocation</a:t>
            </a:r>
            <a:r>
              <a:rPr lang="en-US" altLang="zh-CN" dirty="0" smtClean="0">
                <a:solidFill>
                  <a:schemeClr val="tx1">
                    <a:lumMod val="65000"/>
                    <a:lumOff val="35000"/>
                  </a:schemeClr>
                </a:solidFill>
                <a:sym typeface="+mn-ea"/>
              </a:rPr>
              <a:t> scheme in this proposal</a:t>
            </a:r>
            <a:r>
              <a:rPr lang="en-US" altLang="zh-CN" dirty="0" smtClean="0">
                <a:solidFill>
                  <a:schemeClr val="tx1">
                    <a:lumMod val="65000"/>
                    <a:lumOff val="35000"/>
                  </a:schemeClr>
                </a:solidFill>
              </a:rPr>
              <a:t>.</a:t>
            </a:r>
          </a:p>
          <a:p>
            <a:pPr lvl="1"/>
            <a:r>
              <a:rPr lang="en-US" altLang="zh-CN" sz="1800" dirty="0" smtClean="0">
                <a:solidFill>
                  <a:schemeClr val="tx1">
                    <a:lumMod val="65000"/>
                    <a:lumOff val="35000"/>
                  </a:schemeClr>
                </a:solidFill>
              </a:rPr>
              <a:t>AP notifies </a:t>
            </a:r>
            <a:r>
              <a:rPr lang="en-US" altLang="zh-CN" sz="1800" dirty="0" smtClean="0">
                <a:solidFill>
                  <a:schemeClr val="tx1">
                    <a:lumMod val="65000"/>
                    <a:lumOff val="35000"/>
                  </a:schemeClr>
                </a:solidFill>
                <a:sym typeface="+mn-ea"/>
              </a:rPr>
              <a:t>block granularity parameters to WUR STAs.</a:t>
            </a:r>
          </a:p>
          <a:p>
            <a:pPr lvl="1"/>
            <a:r>
              <a:rPr lang="en-US" altLang="zh-CN" sz="1800" dirty="0" smtClean="0">
                <a:solidFill>
                  <a:schemeClr val="tx1">
                    <a:lumMod val="65000"/>
                    <a:lumOff val="35000"/>
                  </a:schemeClr>
                </a:solidFill>
                <a:sym typeface="+mn-ea"/>
              </a:rPr>
              <a:t>By knowing block granularity, a WUR STA could determine which  block(s) it belongs, and its position in the  block(s).</a:t>
            </a:r>
          </a:p>
          <a:p>
            <a:pPr lvl="1"/>
            <a:r>
              <a:rPr lang="en-US" altLang="zh-CN" sz="1800" dirty="0">
                <a:solidFill>
                  <a:schemeClr val="tx1">
                    <a:lumMod val="65000"/>
                    <a:lumOff val="35000"/>
                  </a:schemeClr>
                </a:solidFill>
                <a:sym typeface="+mn-ea"/>
              </a:rPr>
              <a:t>AP signals a </a:t>
            </a:r>
            <a:r>
              <a:rPr lang="en-US" altLang="zh-CN" sz="1800" b="1" dirty="0" smtClean="0">
                <a:solidFill>
                  <a:schemeClr val="tx1">
                    <a:lumMod val="65000"/>
                    <a:lumOff val="35000"/>
                  </a:schemeClr>
                </a:solidFill>
                <a:sym typeface="+mn-ea"/>
              </a:rPr>
              <a:t>block addressed WUR frame</a:t>
            </a:r>
            <a:r>
              <a:rPr lang="en-US" altLang="zh-CN" sz="1800" dirty="0" smtClean="0">
                <a:solidFill>
                  <a:schemeClr val="tx1">
                    <a:lumMod val="65000"/>
                    <a:lumOff val="35000"/>
                  </a:schemeClr>
                </a:solidFill>
                <a:sym typeface="+mn-ea"/>
              </a:rPr>
              <a:t> </a:t>
            </a:r>
            <a:r>
              <a:rPr lang="en-US" altLang="zh-CN" sz="1800" dirty="0">
                <a:solidFill>
                  <a:schemeClr val="tx1">
                    <a:lumMod val="65000"/>
                    <a:lumOff val="35000"/>
                  </a:schemeClr>
                </a:solidFill>
                <a:sym typeface="+mn-ea"/>
              </a:rPr>
              <a:t>using the </a:t>
            </a:r>
            <a:r>
              <a:rPr lang="en-US" altLang="zh-CN" sz="1800" dirty="0" smtClean="0">
                <a:solidFill>
                  <a:schemeClr val="tx1">
                    <a:lumMod val="65000"/>
                    <a:lumOff val="35000"/>
                  </a:schemeClr>
                </a:solidFill>
                <a:sym typeface="+mn-ea"/>
              </a:rPr>
              <a:t>block ID in the address field.</a:t>
            </a:r>
            <a:endParaRPr lang="en-US" altLang="zh-CN" sz="1800" dirty="0">
              <a:solidFill>
                <a:schemeClr val="tx1">
                  <a:lumMod val="65000"/>
                  <a:lumOff val="35000"/>
                </a:schemeClr>
              </a:solidFill>
              <a:sym typeface="+mn-ea"/>
            </a:endParaRPr>
          </a:p>
          <a:p>
            <a:pPr lvl="0"/>
            <a:r>
              <a:rPr lang="en-US" altLang="zh-CN" b="1" dirty="0" smtClean="0">
                <a:solidFill>
                  <a:schemeClr val="tx1">
                    <a:lumMod val="65000"/>
                    <a:lumOff val="35000"/>
                  </a:schemeClr>
                </a:solidFill>
                <a:sym typeface="+mn-ea"/>
              </a:rPr>
              <a:t>By using this scheme,</a:t>
            </a:r>
            <a:endParaRPr lang="en-US" altLang="zh-CN" dirty="0" smtClean="0">
              <a:solidFill>
                <a:schemeClr val="tx1">
                  <a:lumMod val="65000"/>
                  <a:lumOff val="35000"/>
                </a:schemeClr>
              </a:solidFill>
              <a:sym typeface="+mn-ea"/>
            </a:endParaRPr>
          </a:p>
          <a:p>
            <a:pPr lvl="1"/>
            <a:r>
              <a:rPr lang="en-US" altLang="zh-CN" sz="1800" dirty="0" smtClean="0">
                <a:solidFill>
                  <a:schemeClr val="tx1">
                    <a:lumMod val="65000"/>
                    <a:lumOff val="35000"/>
                  </a:schemeClr>
                </a:solidFill>
                <a:sym typeface="+mn-ea"/>
              </a:rPr>
              <a:t>AP does not need to explicitly signal the specific block IDs which the WUR STA belongs to.</a:t>
            </a:r>
          </a:p>
          <a:p>
            <a:pPr lvl="1"/>
            <a:r>
              <a:rPr lang="en-US" altLang="zh-CN" sz="1800" dirty="0" smtClean="0">
                <a:solidFill>
                  <a:schemeClr val="tx1">
                    <a:lumMod val="65000"/>
                    <a:lumOff val="35000"/>
                  </a:schemeClr>
                </a:solidFill>
                <a:sym typeface="+mn-ea"/>
              </a:rPr>
              <a:t>Only WUR STAs belonging to a block indicated in the address field of the WUR frame will wake up.</a:t>
            </a:r>
            <a:endParaRPr lang="en-US" altLang="zh-CN" dirty="0" smtClean="0">
              <a:solidFill>
                <a:schemeClr val="tx1">
                  <a:lumMod val="65000"/>
                  <a:lumOff val="35000"/>
                </a:schemeClr>
              </a:solidFill>
              <a:sym typeface="+mn-ea"/>
            </a:endParaRPr>
          </a:p>
          <a:p>
            <a:pPr lvl="1"/>
            <a:endParaRPr lang="en-US" altLang="zh-CN" dirty="0" smtClean="0">
              <a:solidFill>
                <a:schemeClr val="tx1">
                  <a:lumMod val="65000"/>
                  <a:lumOff val="35000"/>
                </a:schemeClr>
              </a:solidFill>
              <a:sym typeface="+mn-ea"/>
            </a:endParaRPr>
          </a:p>
          <a:p>
            <a:pPr lvl="1"/>
            <a:endParaRPr lang="en-US" altLang="zh-CN" dirty="0" smtClean="0">
              <a:sym typeface="+mn-ea"/>
            </a:endParaRPr>
          </a:p>
          <a:p>
            <a:pPr lvl="1"/>
            <a:endParaRPr lang="en-US" altLang="zh-CN" dirty="0" smtClean="0">
              <a:sym typeface="+mn-ea"/>
            </a:endParaRPr>
          </a:p>
          <a:p>
            <a:endParaRPr lang="en-US" altLang="zh-CN" dirty="0" smtClean="0"/>
          </a:p>
          <a:p>
            <a:endParaRPr lang="en-US" altLang="zh-CN" dirty="0" smtClean="0"/>
          </a:p>
          <a:p>
            <a:endParaRPr lang="en-US" altLang="zh-CN" dirty="0" smtClean="0"/>
          </a:p>
          <a:p>
            <a:pPr lvl="1">
              <a:buNone/>
            </a:pPr>
            <a:endParaRPr lang="en-US" altLang="zh-CN" dirty="0" smtClean="0"/>
          </a:p>
          <a:p>
            <a:pPr lvl="1"/>
            <a:endParaRPr lang="en-US" altLang="zh-CN" dirty="0" smtClean="0"/>
          </a:p>
          <a:p>
            <a:pPr>
              <a:buNone/>
            </a:pPr>
            <a:endParaRPr lang="en-US" altLang="zh-CN" dirty="0" smtClean="0"/>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dirty="0" smtClean="0"/>
              <a:t>6</a:t>
            </a:fld>
            <a:endParaRPr lang="en-US" dirty="0"/>
          </a:p>
        </p:txBody>
      </p:sp>
    </p:spTree>
    <p:extLst>
      <p:ext uri="{BB962C8B-B14F-4D97-AF65-F5344CB8AC3E}">
        <p14:creationId xmlns:p14="http://schemas.microsoft.com/office/powerpoint/2010/main" val="998830485"/>
      </p:ext>
    </p:extLst>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a:t>
            </a:r>
            <a:r>
              <a:rPr lang="en-US" altLang="zh-CN" dirty="0" smtClean="0"/>
              <a:t>Poll 1 </a:t>
            </a:r>
            <a:endParaRPr lang="en-US" altLang="zh-CN" dirty="0"/>
          </a:p>
        </p:txBody>
      </p:sp>
      <p:sp>
        <p:nvSpPr>
          <p:cNvPr id="3" name="内容占位符 2"/>
          <p:cNvSpPr>
            <a:spLocks noGrp="1"/>
          </p:cNvSpPr>
          <p:nvPr>
            <p:ph idx="1"/>
          </p:nvPr>
        </p:nvSpPr>
        <p:spPr/>
        <p:txBody>
          <a:bodyPr/>
          <a:lstStyle/>
          <a:p>
            <a:r>
              <a:rPr lang="en-US" altLang="zh-CN" dirty="0"/>
              <a:t>Do you agree the </a:t>
            </a:r>
            <a:r>
              <a:rPr lang="en-US" altLang="zh-CN" dirty="0" smtClean="0">
                <a:sym typeface="+mn-ea"/>
              </a:rPr>
              <a:t>Block ID allocation scheme shown in slide 3 and 4?</a:t>
            </a:r>
            <a:r>
              <a:rPr lang="en-US" altLang="zh-CN" dirty="0" smtClean="0"/>
              <a:t>  </a:t>
            </a:r>
            <a:endParaRPr lang="en-US" altLang="zh-CN" dirty="0" smtClean="0">
              <a:sym typeface="+mn-ea"/>
            </a:endParaRPr>
          </a:p>
        </p:txBody>
      </p:sp>
      <p:sp>
        <p:nvSpPr>
          <p:cNvPr id="4" name="灯片编号占位符 3"/>
          <p:cNvSpPr>
            <a:spLocks noGrp="1"/>
          </p:cNvSpPr>
          <p:nvPr>
            <p:ph type="sldNum" sz="quarter" idx="11"/>
          </p:nvPr>
        </p:nvSpPr>
        <p:spPr/>
        <p:txBody>
          <a:bodyPr/>
          <a:lstStyle/>
          <a:p>
            <a:r>
              <a:rPr lang="en-US" dirty="0"/>
              <a:t>Slide </a:t>
            </a:r>
            <a:fld id="{6570D9FA-82F7-425B-B8CA-145DC9A8CCB1}" type="slidenum">
              <a:rPr lang="en-US" dirty="0"/>
              <a:t>7</a:t>
            </a:fld>
            <a:endParaRPr lang="en-US" dirty="0"/>
          </a:p>
        </p:txBody>
      </p:sp>
    </p:spTree>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a:t>
            </a:r>
            <a:r>
              <a:rPr lang="en-US" altLang="zh-CN" dirty="0" smtClean="0"/>
              <a:t>Poll </a:t>
            </a:r>
            <a:endParaRPr lang="en-US" altLang="zh-CN" dirty="0"/>
          </a:p>
        </p:txBody>
      </p:sp>
      <p:sp>
        <p:nvSpPr>
          <p:cNvPr id="3" name="内容占位符 2"/>
          <p:cNvSpPr>
            <a:spLocks noGrp="1"/>
          </p:cNvSpPr>
          <p:nvPr>
            <p:ph idx="1"/>
          </p:nvPr>
        </p:nvSpPr>
        <p:spPr/>
        <p:txBody>
          <a:bodyPr/>
          <a:lstStyle/>
          <a:p>
            <a:r>
              <a:rPr lang="en-US" altLang="zh-CN" dirty="0"/>
              <a:t>Do you agree the </a:t>
            </a:r>
            <a:r>
              <a:rPr lang="en-US" altLang="zh-CN" dirty="0" smtClean="0">
                <a:sym typeface="+mn-ea"/>
              </a:rPr>
              <a:t>block addressed WUR frame format in slide 5?</a:t>
            </a:r>
            <a:r>
              <a:rPr lang="en-US" altLang="zh-CN" dirty="0" smtClean="0"/>
              <a:t>  </a:t>
            </a:r>
            <a:endParaRPr lang="en-US" altLang="zh-CN" dirty="0" smtClean="0">
              <a:sym typeface="+mn-ea"/>
            </a:endParaRPr>
          </a:p>
        </p:txBody>
      </p:sp>
      <p:sp>
        <p:nvSpPr>
          <p:cNvPr id="4" name="灯片编号占位符 3"/>
          <p:cNvSpPr>
            <a:spLocks noGrp="1"/>
          </p:cNvSpPr>
          <p:nvPr>
            <p:ph type="sldNum" sz="quarter" idx="11"/>
          </p:nvPr>
        </p:nvSpPr>
        <p:spPr/>
        <p:txBody>
          <a:bodyPr/>
          <a:lstStyle/>
          <a:p>
            <a:r>
              <a:rPr lang="en-US" dirty="0"/>
              <a:t>Slide </a:t>
            </a:r>
            <a:fld id="{6570D9FA-82F7-425B-B8CA-145DC9A8CCB1}" type="slidenum">
              <a:rPr lang="en-US" dirty="0"/>
              <a:t>8</a:t>
            </a:fld>
            <a:endParaRPr lang="en-US" dirty="0"/>
          </a:p>
        </p:txBody>
      </p:sp>
    </p:spTree>
    <p:extLst>
      <p:ext uri="{BB962C8B-B14F-4D97-AF65-F5344CB8AC3E}">
        <p14:creationId xmlns:p14="http://schemas.microsoft.com/office/powerpoint/2010/main" val="1417392437"/>
      </p:ext>
    </p:extLst>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text change</a:t>
            </a:r>
            <a:endParaRPr lang="zh-CN" altLang="en-US" dirty="0"/>
          </a:p>
        </p:txBody>
      </p:sp>
      <p:sp>
        <p:nvSpPr>
          <p:cNvPr id="3" name="内容占位符 2"/>
          <p:cNvSpPr>
            <a:spLocks noGrp="1"/>
          </p:cNvSpPr>
          <p:nvPr>
            <p:ph idx="1"/>
          </p:nvPr>
        </p:nvSpPr>
        <p:spPr/>
        <p:txBody>
          <a:bodyPr>
            <a:normAutofit fontScale="77500" lnSpcReduction="20000"/>
          </a:bodyPr>
          <a:lstStyle/>
          <a:p>
            <a:endParaRPr lang="zh-CN" altLang="en-US" sz="2000" b="0" dirty="0"/>
          </a:p>
          <a:p>
            <a:r>
              <a:rPr lang="en-US" altLang="zh-CN" sz="2000" dirty="0"/>
              <a:t>31.3 Setting the identifiers of WUR </a:t>
            </a:r>
            <a:r>
              <a:rPr lang="en-US" altLang="zh-CN" sz="2000" dirty="0" smtClean="0"/>
              <a:t>frames</a:t>
            </a:r>
          </a:p>
          <a:p>
            <a:endParaRPr lang="zh-CN" altLang="en-US" sz="2000" b="0" dirty="0"/>
          </a:p>
          <a:p>
            <a:r>
              <a:rPr lang="en-US" altLang="zh-CN" sz="2000" dirty="0"/>
              <a:t>31.3 Setting the identifiers of WUR frames</a:t>
            </a:r>
            <a:endParaRPr lang="en-US" altLang="zh-CN" sz="2000" b="0" dirty="0"/>
          </a:p>
          <a:p>
            <a:r>
              <a:rPr lang="en-US" altLang="zh-CN" sz="2000" dirty="0"/>
              <a:t>31.3.1 General </a:t>
            </a:r>
            <a:endParaRPr lang="en-US" altLang="zh-CN" sz="2000" b="0" dirty="0"/>
          </a:p>
          <a:p>
            <a:r>
              <a:rPr lang="en-US" altLang="zh-CN" sz="1500" b="0" dirty="0"/>
              <a:t>The compressed BSSID is equal to the 32-bit CRC calculated over the BSSID contained in Beacon frames transmitted by the WUR AP (calculation is performed as defined in 9.2.4.8 (FCS field) where the BSSID is the calculation fields).The Address field of WUR frames contains an identifier (ID) that is selected from the range 0 to 4095. Each identifier can be a transmit ID, which is obtained from the compressed BSSID (see 31.3.2 (Transmit ID)), group </a:t>
            </a:r>
            <a:r>
              <a:rPr lang="en-US" altLang="zh-CN" sz="1500" b="0" dirty="0" smtClean="0"/>
              <a:t>ID (see 31.3.3 (Group ID)), </a:t>
            </a:r>
            <a:r>
              <a:rPr lang="en-US" altLang="zh-CN" sz="1500" b="0" strike="sngStrike" dirty="0" smtClean="0">
                <a:solidFill>
                  <a:srgbClr val="FF0000"/>
                </a:solidFill>
              </a:rPr>
              <a:t>or</a:t>
            </a:r>
            <a:r>
              <a:rPr lang="en-US" altLang="zh-CN" sz="1500" b="0" dirty="0" smtClean="0"/>
              <a:t> </a:t>
            </a:r>
            <a:r>
              <a:rPr lang="en-US" altLang="zh-CN" sz="1500" b="0" dirty="0"/>
              <a:t>a WUR ID (see 31.3.4 (WUR ID</a:t>
            </a:r>
            <a:r>
              <a:rPr lang="en-US" altLang="zh-CN" sz="1500" b="0" dirty="0" smtClean="0">
                <a:solidFill>
                  <a:srgbClr val="FF0000"/>
                </a:solidFill>
              </a:rPr>
              <a:t>)), or a block ID</a:t>
            </a:r>
            <a:r>
              <a:rPr lang="en-US" altLang="zh-CN" sz="1500" b="0" dirty="0"/>
              <a:t> </a:t>
            </a:r>
            <a:r>
              <a:rPr lang="en-US" altLang="zh-CN" sz="1500" b="0" dirty="0" smtClean="0">
                <a:solidFill>
                  <a:srgbClr val="FF0000"/>
                </a:solidFill>
              </a:rPr>
              <a:t>(</a:t>
            </a:r>
            <a:r>
              <a:rPr lang="en-US" altLang="zh-CN" sz="1500" b="0" dirty="0">
                <a:solidFill>
                  <a:srgbClr val="FF0000"/>
                </a:solidFill>
              </a:rPr>
              <a:t>see </a:t>
            </a:r>
            <a:r>
              <a:rPr lang="en-US" altLang="zh-CN" sz="1500" b="0" dirty="0" smtClean="0">
                <a:solidFill>
                  <a:srgbClr val="FF0000"/>
                </a:solidFill>
              </a:rPr>
              <a:t>31.3.5 (Block </a:t>
            </a:r>
            <a:r>
              <a:rPr lang="en-US" altLang="zh-CN" sz="1500" b="0" dirty="0">
                <a:solidFill>
                  <a:srgbClr val="FF0000"/>
                </a:solidFill>
              </a:rPr>
              <a:t>ID</a:t>
            </a:r>
            <a:r>
              <a:rPr lang="en-US" altLang="zh-CN" sz="1500" b="0" dirty="0" smtClean="0">
                <a:solidFill>
                  <a:srgbClr val="FF0000"/>
                </a:solidFill>
              </a:rPr>
              <a:t>)).</a:t>
            </a:r>
            <a:r>
              <a:rPr lang="en-US" altLang="zh-CN" sz="1500" b="0" dirty="0" smtClean="0"/>
              <a:t> </a:t>
            </a:r>
            <a:endParaRPr lang="zh-CN" altLang="en-US" sz="1500" b="0" dirty="0"/>
          </a:p>
          <a:p>
            <a:endParaRPr lang="en-US" altLang="zh-CN" sz="2000" dirty="0" smtClean="0"/>
          </a:p>
          <a:p>
            <a:r>
              <a:rPr lang="en-US" altLang="zh-CN" sz="2000" dirty="0" smtClean="0"/>
              <a:t>31.3.5 Block </a:t>
            </a:r>
            <a:r>
              <a:rPr lang="en-US" altLang="zh-CN" sz="2000" dirty="0"/>
              <a:t>ID </a:t>
            </a:r>
            <a:endParaRPr lang="en-US" altLang="zh-CN" sz="2000" b="0" dirty="0"/>
          </a:p>
          <a:p>
            <a:pPr lvl="1"/>
            <a:r>
              <a:rPr lang="en-US" altLang="zh-CN" sz="1600" b="0" dirty="0" smtClean="0"/>
              <a:t>A block ID identifies </a:t>
            </a:r>
            <a:r>
              <a:rPr lang="en-US" altLang="zh-CN" sz="1600" b="0" dirty="0"/>
              <a:t>a group of one or more WUR STAs </a:t>
            </a:r>
            <a:r>
              <a:rPr lang="en-US" altLang="zh-CN" sz="1600" b="0" dirty="0" smtClean="0"/>
              <a:t>which belong to the same WID block based on </a:t>
            </a:r>
            <a:r>
              <a:rPr lang="en-US" altLang="zh-CN" sz="1600" dirty="0"/>
              <a:t>block granularity parameters </a:t>
            </a:r>
            <a:r>
              <a:rPr lang="en-US" altLang="zh-CN" sz="1600" dirty="0" smtClean="0"/>
              <a:t>from </a:t>
            </a:r>
            <a:r>
              <a:rPr lang="en-US" altLang="zh-CN" sz="1600" b="0" dirty="0" smtClean="0"/>
              <a:t>the </a:t>
            </a:r>
            <a:r>
              <a:rPr lang="en-US" altLang="zh-CN" sz="1600" dirty="0"/>
              <a:t>most recent WUR Operation element sent by AP </a:t>
            </a:r>
            <a:r>
              <a:rPr lang="en-US" altLang="zh-CN" sz="1600" b="0" dirty="0" smtClean="0"/>
              <a:t>and </a:t>
            </a:r>
            <a:r>
              <a:rPr lang="en-US" altLang="zh-CN" sz="1600" b="0" dirty="0"/>
              <a:t>is selected from a </a:t>
            </a:r>
            <a:r>
              <a:rPr lang="en-US" altLang="zh-CN" sz="1600" dirty="0" smtClean="0"/>
              <a:t>group</a:t>
            </a:r>
            <a:r>
              <a:rPr lang="en-US" altLang="zh-CN" sz="1600" b="0" dirty="0" smtClean="0"/>
              <a:t> </a:t>
            </a:r>
            <a:r>
              <a:rPr lang="en-US" altLang="zh-CN" sz="1600" b="0" dirty="0"/>
              <a:t>ID </a:t>
            </a:r>
            <a:r>
              <a:rPr lang="en-US" altLang="zh-CN" sz="1600" b="0" dirty="0" smtClean="0"/>
              <a:t>space </a:t>
            </a:r>
            <a:r>
              <a:rPr lang="en-US" altLang="zh-CN" sz="1600" b="0" dirty="0"/>
              <a:t>obtained from the identifier’s space. A WUR frame with </a:t>
            </a:r>
            <a:r>
              <a:rPr lang="en-US" altLang="zh-CN" sz="1600" b="0" dirty="0" smtClean="0"/>
              <a:t>the </a:t>
            </a:r>
            <a:r>
              <a:rPr lang="en-US" altLang="zh-CN" sz="1600" dirty="0" smtClean="0"/>
              <a:t>block</a:t>
            </a:r>
            <a:r>
              <a:rPr lang="en-US" altLang="zh-CN" sz="1600" b="0" dirty="0" smtClean="0"/>
              <a:t> </a:t>
            </a:r>
            <a:r>
              <a:rPr lang="en-US" altLang="zh-CN" sz="1600" b="0" dirty="0"/>
              <a:t>ID in the Address field is </a:t>
            </a:r>
            <a:r>
              <a:rPr lang="en-US" altLang="zh-CN" sz="1600" b="0" dirty="0" smtClean="0"/>
              <a:t>a block </a:t>
            </a:r>
            <a:r>
              <a:rPr lang="en-US" altLang="zh-CN" sz="1600" b="0" dirty="0"/>
              <a:t>addressed WUR frame that is addressed </a:t>
            </a:r>
            <a:r>
              <a:rPr lang="en-US" altLang="zh-CN" sz="1600" b="0" dirty="0" smtClean="0"/>
              <a:t>to all the </a:t>
            </a:r>
            <a:r>
              <a:rPr lang="en-US" altLang="zh-CN" sz="1600" b="0" dirty="0"/>
              <a:t>WUR STAs identified by </a:t>
            </a:r>
            <a:r>
              <a:rPr lang="en-US" altLang="zh-CN" sz="1600" b="0" dirty="0" smtClean="0"/>
              <a:t>the </a:t>
            </a:r>
            <a:r>
              <a:rPr lang="en-US" altLang="zh-CN" sz="1600" dirty="0" smtClean="0"/>
              <a:t>block ID</a:t>
            </a:r>
            <a:r>
              <a:rPr lang="en-US" altLang="zh-CN" sz="1600" b="0" dirty="0" smtClean="0"/>
              <a:t> in the </a:t>
            </a:r>
            <a:r>
              <a:rPr lang="en-US" altLang="zh-CN" sz="1600" dirty="0" smtClean="0"/>
              <a:t>address field of the received WUR frame.</a:t>
            </a:r>
            <a:r>
              <a:rPr lang="en-US" altLang="zh-CN" sz="1600" b="0" i="1" dirty="0" smtClean="0"/>
              <a:t> </a:t>
            </a:r>
          </a:p>
          <a:p>
            <a:pPr lvl="1"/>
            <a:r>
              <a:rPr lang="en-US" altLang="zh-CN" sz="1600" dirty="0" smtClean="0"/>
              <a:t>A </a:t>
            </a:r>
            <a:r>
              <a:rPr lang="en-US" altLang="zh-CN" sz="1600" dirty="0"/>
              <a:t>WUR STA that has indicated support for b</a:t>
            </a:r>
            <a:r>
              <a:rPr lang="en-US" altLang="zh-CN" sz="1600" dirty="0" smtClean="0"/>
              <a:t>lock </a:t>
            </a:r>
            <a:r>
              <a:rPr lang="en-US" altLang="zh-CN" sz="1600" dirty="0"/>
              <a:t>IDs shall determine the </a:t>
            </a:r>
            <a:r>
              <a:rPr lang="en-US" altLang="zh-CN" sz="1600" dirty="0" smtClean="0"/>
              <a:t>block </a:t>
            </a:r>
            <a:r>
              <a:rPr lang="en-US" altLang="zh-CN" sz="1600" dirty="0"/>
              <a:t>IDs based on block granularity parameters from the most recent WUR Operation element </a:t>
            </a:r>
            <a:r>
              <a:rPr lang="en-US" altLang="zh-CN" sz="1600" dirty="0" smtClean="0"/>
              <a:t>received from </a:t>
            </a:r>
            <a:r>
              <a:rPr lang="en-US" altLang="zh-CN" sz="1600" dirty="0"/>
              <a:t>AP. </a:t>
            </a:r>
            <a:endParaRPr lang="en-US" altLang="zh-CN" sz="1600" dirty="0" smtClean="0"/>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dirty="0" smtClean="0"/>
              <a:t>9</a:t>
            </a:fld>
            <a:endParaRPr lang="en-US" dirty="0"/>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8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8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3584</TotalTime>
  <Words>1336</Words>
  <Application>Microsoft Office PowerPoint</Application>
  <PresentationFormat>全屏显示(4:3)</PresentationFormat>
  <Paragraphs>181</Paragraphs>
  <Slides>12</Slides>
  <Notes>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vt:i4>
      </vt:variant>
    </vt:vector>
  </HeadingPairs>
  <TitlesOfParts>
    <vt:vector size="18" baseType="lpstr">
      <vt:lpstr>Arial Unicode MS</vt:lpstr>
      <vt:lpstr>宋体</vt:lpstr>
      <vt:lpstr>Arial</vt:lpstr>
      <vt:lpstr>Times New Roman</vt:lpstr>
      <vt:lpstr>Wingdings</vt:lpstr>
      <vt:lpstr>Default Design</vt:lpstr>
      <vt:lpstr>Block Addressed WUR Frame</vt:lpstr>
      <vt:lpstr>Abstract</vt:lpstr>
      <vt:lpstr>Proposal</vt:lpstr>
      <vt:lpstr>Block ID Allocation Scheme</vt:lpstr>
      <vt:lpstr>Block addressed WUR frame format</vt:lpstr>
      <vt:lpstr>Conclusion </vt:lpstr>
      <vt:lpstr>Straw Poll 1 </vt:lpstr>
      <vt:lpstr>Straw Poll </vt:lpstr>
      <vt:lpstr>Proposed text change</vt:lpstr>
      <vt:lpstr>Proposed text change</vt:lpstr>
      <vt:lpstr>Proposed text change</vt:lpstr>
      <vt:lpstr>References</vt:lpstr>
    </vt:vector>
  </TitlesOfParts>
  <Company>xyz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WUR Beacon transmission</dc:title>
  <dc:creator>吕开颖00029037</dc:creator>
  <cp:lastModifiedBy>吕开颖00029037</cp:lastModifiedBy>
  <cp:revision>2790</cp:revision>
  <dcterms:created xsi:type="dcterms:W3CDTF">2006-02-24T01:46:00Z</dcterms:created>
  <dcterms:modified xsi:type="dcterms:W3CDTF">2018-09-12T21:13:29Z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2052-10.8.0.6206</vt:lpwstr>
  </property>
</Properties>
</file>