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7" r:id="rId2"/>
    <p:sldId id="478" r:id="rId3"/>
    <p:sldId id="520" r:id="rId4"/>
    <p:sldId id="526" r:id="rId5"/>
    <p:sldId id="525" r:id="rId6"/>
    <p:sldId id="532" r:id="rId7"/>
    <p:sldId id="534" r:id="rId8"/>
    <p:sldId id="512" r:id="rId9"/>
    <p:sldId id="533" r:id="rId10"/>
    <p:sldId id="485" r:id="rId11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>
          <p15:clr>
            <a:srgbClr val="A4A3A4"/>
          </p15:clr>
        </p15:guide>
        <p15:guide id="2" pos="30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用户" initials="lky" lastIdx="5" clrIdx="0"/>
  <p:cmAuthor id="1" name="吕开颖00029037" initials="吕开颖00029" lastIdx="5" clrIdx="1"/>
  <p:cmAuthor id="3" name="00061232" initials="0" lastIdx="2" clrIdx="2"/>
  <p:cmAuthor id="4" name="吕开颖00029037" initials="吕开颖00029037" lastIdx="2" clrIdx="3">
    <p:extLst>
      <p:ext uri="{19B8F6BF-5375-455C-9EA6-DF929625EA0E}">
        <p15:presenceInfo xmlns:p15="http://schemas.microsoft.com/office/powerpoint/2012/main" userId="S-1-5-21-3250579939-626067488-4216368596-943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0000"/>
    <a:srgbClr val="0000FF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1" autoAdjust="0"/>
    <p:restoredTop sz="94790" autoAdjust="0"/>
  </p:normalViewPr>
  <p:slideViewPr>
    <p:cSldViewPr showGuides="1">
      <p:cViewPr>
        <p:scale>
          <a:sx n="100" d="100"/>
          <a:sy n="100" d="100"/>
        </p:scale>
        <p:origin x="114" y="-936"/>
      </p:cViewPr>
      <p:guideLst>
        <p:guide orient="horz" pos="2160"/>
        <p:guide pos="28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061" y="10"/>
      </p:cViewPr>
      <p:guideLst>
        <p:guide orient="horz" pos="2140"/>
        <p:guide pos="30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59205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76166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</p:spTree>
    <p:extLst>
      <p:ext uri="{BB962C8B-B14F-4D97-AF65-F5344CB8AC3E}">
        <p14:creationId xmlns:p14="http://schemas.microsoft.com/office/powerpoint/2010/main" val="3690290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32116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4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5650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7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13068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10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1316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 dirty="0"/>
              <a:t>‹#›</a:t>
            </a:fld>
            <a:endParaRPr lang="en-GB" altLang="zh-CN" dirty="0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6" y="238939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802.11-18/1538r0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785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June 2018</a:t>
            </a:r>
            <a:endParaRPr lang="en-GB" altLang="zh-CN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80422" y="6525344"/>
            <a:ext cx="1697580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sz="1200" b="0" dirty="0" err="1" smtClean="0">
                <a:latin typeface="Times New Roman" panose="02020603050405020304" pitchFamily="18" charset="0"/>
              </a:rPr>
              <a:t>LiNan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, et, al. (ZTE)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Multi-WID Addressed WUR Frame</a:t>
            </a:r>
            <a:endParaRPr lang="en-US" altLang="zh-CN" sz="2800" dirty="0" smtClean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838200" y="196626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2018-09-02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Li Nan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Sun 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Wei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wei.ning@zte.com.cn </a:t>
                      </a: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 smtClean="0"/>
              <a:t>[1]Draft P802.11ba D0.3</a:t>
            </a:r>
          </a:p>
          <a:p>
            <a:pPr marL="0" indent="0">
              <a:buNone/>
            </a:pPr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10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530" y="1556792"/>
            <a:ext cx="7772400" cy="479193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altLang="zh-CN" sz="2000" dirty="0" smtClean="0"/>
          </a:p>
          <a:p>
            <a:r>
              <a:rPr lang="en-US" altLang="zh-CN" sz="2000" dirty="0" smtClean="0"/>
              <a:t>As defined in Draft D0.4, </a:t>
            </a:r>
            <a:r>
              <a:rPr lang="en-US" altLang="zh-CN" sz="2000" dirty="0"/>
              <a:t>the </a:t>
            </a:r>
            <a:r>
              <a:rPr lang="en-US" altLang="zh-CN" sz="2000" dirty="0"/>
              <a:t>Address field of the WUR Wake-up frame is set to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b="0" dirty="0" smtClean="0"/>
              <a:t>The </a:t>
            </a:r>
            <a:r>
              <a:rPr lang="en-US" altLang="zh-CN" sz="1600" b="0" dirty="0"/>
              <a:t>WUR ID when the frame is individually addressed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b="0" dirty="0" smtClean="0"/>
              <a:t>The </a:t>
            </a:r>
            <a:r>
              <a:rPr lang="en-US" altLang="zh-CN" sz="1600" b="0" dirty="0"/>
              <a:t>group ID when the frame is group addressed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b="0" dirty="0" smtClean="0"/>
              <a:t>The </a:t>
            </a:r>
            <a:r>
              <a:rPr lang="en-US" altLang="zh-CN" sz="1600" b="0" dirty="0"/>
              <a:t>transmit ID when the frame is broadcast addressed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b="0" dirty="0" smtClean="0"/>
              <a:t>0 </a:t>
            </a:r>
            <a:r>
              <a:rPr lang="en-US" altLang="zh-CN" sz="1600" b="0" dirty="0"/>
              <a:t>when multiple WIDs are included in the Frame Body field of the frame</a:t>
            </a:r>
            <a:r>
              <a:rPr lang="en-US" altLang="zh-CN" sz="1600" dirty="0" smtClean="0"/>
              <a:t>.</a:t>
            </a:r>
            <a:endParaRPr lang="en-US" altLang="zh-CN" sz="16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A WUR </a:t>
            </a:r>
            <a:r>
              <a:rPr lang="en-US" altLang="zh-CN" sz="2000" dirty="0"/>
              <a:t>frame with group ID in the Address field is a group addressed WUR frame that is addressed to </a:t>
            </a:r>
            <a:r>
              <a:rPr lang="en-US" altLang="zh-CN" sz="2000" dirty="0">
                <a:solidFill>
                  <a:srgbClr val="FF0000"/>
                </a:solidFill>
              </a:rPr>
              <a:t>all</a:t>
            </a:r>
            <a:r>
              <a:rPr lang="en-US" altLang="zh-CN" sz="2000" dirty="0"/>
              <a:t> the WUR STAs identified by that group ID. </a:t>
            </a:r>
            <a:endParaRPr lang="en-US" altLang="zh-CN" sz="2000" dirty="0" smtClean="0"/>
          </a:p>
          <a:p>
            <a:endParaRPr lang="zh-CN" altLang="en-US" sz="2000" dirty="0"/>
          </a:p>
          <a:p>
            <a:r>
              <a:rPr lang="en-US" altLang="zh-CN" sz="2000" dirty="0"/>
              <a:t>A WUR frame with </a:t>
            </a:r>
            <a:r>
              <a:rPr lang="en-US" altLang="zh-CN" sz="2000" dirty="0" smtClean="0"/>
              <a:t>0 </a:t>
            </a:r>
            <a:r>
              <a:rPr lang="en-US" altLang="zh-CN" sz="2000" dirty="0"/>
              <a:t>in the Address field </a:t>
            </a:r>
            <a:r>
              <a:rPr lang="en-US" altLang="zh-CN" sz="2000" dirty="0" smtClean="0"/>
              <a:t>is a </a:t>
            </a:r>
            <a:r>
              <a:rPr lang="en-US" altLang="zh-CN" sz="2000" dirty="0"/>
              <a:t>WUR Wake-up frame </a:t>
            </a:r>
            <a:r>
              <a:rPr lang="en-US" altLang="zh-CN" sz="2000" dirty="0" smtClean="0"/>
              <a:t>that has </a:t>
            </a:r>
            <a:r>
              <a:rPr lang="en-US" altLang="zh-CN" sz="2000" dirty="0"/>
              <a:t>a list of </a:t>
            </a:r>
            <a:r>
              <a:rPr lang="en-US" altLang="zh-CN" sz="2000" dirty="0" smtClean="0"/>
              <a:t>identifiers </a:t>
            </a:r>
            <a:r>
              <a:rPr lang="en-US" altLang="zh-CN" sz="2000" dirty="0"/>
              <a:t>in the Frame Body field where one of the identifiers identifies the non-AP STA. </a:t>
            </a:r>
          </a:p>
          <a:p>
            <a:pPr lvl="0" algn="l"/>
            <a:endParaRPr lang="en-US" altLang="zh-CN" sz="2000" dirty="0" smtClean="0"/>
          </a:p>
          <a:p>
            <a:pPr lvl="0" algn="l"/>
            <a:r>
              <a:rPr lang="en-US" altLang="zh-CN" sz="2000" dirty="0" smtClean="0"/>
              <a:t>However current WUR frame format can only support wake up either the whole group or a few non-AP STAs that is/are addressed by the WUR frame. </a:t>
            </a:r>
          </a:p>
          <a:p>
            <a:pPr lvl="0" algn="l"/>
            <a:endParaRPr lang="en-US" altLang="zh-CN" sz="2000" dirty="0"/>
          </a:p>
          <a:p>
            <a:pPr lvl="0" algn="l"/>
            <a:r>
              <a:rPr lang="en-US" altLang="zh-CN" sz="2000" dirty="0" smtClean="0"/>
              <a:t>A </a:t>
            </a:r>
            <a:r>
              <a:rPr lang="en-US" altLang="zh-CN" sz="2000" dirty="0" smtClean="0"/>
              <a:t>method about </a:t>
            </a:r>
            <a:r>
              <a:rPr lang="en-US" altLang="zh-CN" sz="2000" dirty="0" smtClean="0"/>
              <a:t>flexible multiple WID addressed WUR frame format is </a:t>
            </a:r>
            <a:r>
              <a:rPr lang="en-US" altLang="zh-CN" sz="2000" dirty="0" smtClean="0"/>
              <a:t>proposed in this </a:t>
            </a:r>
            <a:r>
              <a:rPr lang="en-US" altLang="zh-CN" sz="2000" dirty="0" smtClean="0">
                <a:sym typeface="+mn-ea"/>
              </a:rPr>
              <a:t>proposal</a:t>
            </a:r>
            <a:r>
              <a:rPr lang="en-US" altLang="zh-CN" sz="2000" dirty="0" smtClean="0"/>
              <a:t>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2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Motivation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>
            <a:normAutofit/>
          </a:bodyPr>
          <a:lstStyle/>
          <a:p>
            <a:r>
              <a:rPr lang="en-US" altLang="zh-CN" sz="2000" b="0" dirty="0" smtClean="0">
                <a:solidFill>
                  <a:schemeClr val="tx1"/>
                </a:solidFill>
                <a:sym typeface="+mn-ea"/>
              </a:rPr>
              <a:t>In the current draft text,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a </a:t>
            </a:r>
            <a:r>
              <a:rPr lang="en-US" altLang="zh-CN" sz="2000" b="0" dirty="0" smtClean="0">
                <a:solidFill>
                  <a:schemeClr val="tx1"/>
                </a:solidFill>
                <a:sym typeface="+mn-ea"/>
              </a:rPr>
              <a:t>multiple WID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addressed wake-up frame can </a:t>
            </a:r>
            <a:r>
              <a:rPr lang="en-US" altLang="zh-CN" sz="2000" b="0" dirty="0" smtClean="0">
                <a:solidFill>
                  <a:schemeClr val="tx1"/>
                </a:solidFill>
                <a:sym typeface="+mn-ea"/>
              </a:rPr>
              <a:t>carry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a </a:t>
            </a:r>
            <a:r>
              <a:rPr lang="en-US" altLang="zh-CN" sz="2000" b="0" dirty="0" smtClean="0">
                <a:solidFill>
                  <a:schemeClr val="tx1"/>
                </a:solidFill>
                <a:sym typeface="+mn-ea"/>
              </a:rPr>
              <a:t>list of identifiers in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the frame body to </a:t>
            </a:r>
            <a:r>
              <a:rPr lang="en-US" altLang="zh-CN" sz="2000" b="0" dirty="0" smtClean="0">
                <a:solidFill>
                  <a:schemeClr val="tx1"/>
                </a:solidFill>
                <a:sym typeface="+mn-ea"/>
              </a:rPr>
              <a:t>indicate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specific WUR STAs </a:t>
            </a:r>
            <a:r>
              <a:rPr lang="en-US" altLang="zh-CN" sz="2000" b="0" dirty="0" smtClean="0">
                <a:solidFill>
                  <a:schemeClr val="tx1"/>
                </a:solidFill>
                <a:sym typeface="+mn-ea"/>
              </a:rPr>
              <a:t>to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be waken up by </a:t>
            </a:r>
            <a:r>
              <a:rPr lang="en-US" altLang="zh-CN" sz="2000" b="0" dirty="0" smtClean="0">
                <a:solidFill>
                  <a:schemeClr val="tx1"/>
                </a:solidFill>
                <a:sym typeface="+mn-ea"/>
              </a:rPr>
              <a:t>this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frame.</a:t>
            </a:r>
          </a:p>
          <a:p>
            <a:endParaRPr lang="en-US" altLang="zh-CN" sz="2000" b="0" dirty="0">
              <a:solidFill>
                <a:schemeClr val="tx1"/>
              </a:solidFill>
              <a:sym typeface="+mn-ea"/>
            </a:endParaRPr>
          </a:p>
          <a:p>
            <a:r>
              <a:rPr lang="en-US" altLang="zh-CN" sz="2000" b="0" dirty="0">
                <a:solidFill>
                  <a:schemeClr val="tx1"/>
                </a:solidFill>
              </a:rPr>
              <a:t>The length of 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the frame body field </a:t>
            </a:r>
            <a:r>
              <a:rPr lang="en-US" altLang="zh-CN" sz="2000" b="0" dirty="0">
                <a:solidFill>
                  <a:schemeClr val="tx1"/>
                </a:solidFill>
              </a:rPr>
              <a:t>is in units of 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octets and is equal to 2x(L+1), where L is the value of the </a:t>
            </a:r>
            <a:r>
              <a:rPr lang="en-US" altLang="zh-CN" sz="2000" b="0" dirty="0">
                <a:solidFill>
                  <a:schemeClr val="tx1"/>
                </a:solidFill>
              </a:rPr>
              <a:t>L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ength subfield in the Frame Control field. Thus, the minimum 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/maximum 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length of the frame body 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is 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2 /16 octets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, which corresponds to 1 to 10 non-AP STAs’ identifiers  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respectively. </a:t>
            </a:r>
            <a:endParaRPr lang="en-US" altLang="zh-CN" sz="1500" dirty="0">
              <a:solidFill>
                <a:schemeClr val="tx1"/>
              </a:solidFill>
            </a:endParaRPr>
          </a:p>
          <a:p>
            <a:endParaRPr lang="en-US" altLang="zh-CN" sz="2000" dirty="0" smtClean="0">
              <a:solidFill>
                <a:schemeClr val="tx1"/>
              </a:solidFill>
              <a:sym typeface="+mn-ea"/>
            </a:endParaRPr>
          </a:p>
          <a:p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AP </a:t>
            </a:r>
            <a:r>
              <a:rPr lang="en-US" altLang="zh-CN" sz="2000" b="0" dirty="0" smtClean="0">
                <a:solidFill>
                  <a:schemeClr val="tx1"/>
                </a:solidFill>
                <a:sym typeface="+mn-ea"/>
              </a:rPr>
              <a:t>should be able to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flexibly wake up multiple WUR STAs by using variable bitmap size in the frame body of </a:t>
            </a:r>
            <a:r>
              <a:rPr lang="en-US" altLang="zh-CN" sz="2000" b="0" dirty="0" smtClean="0">
                <a:solidFill>
                  <a:schemeClr val="tx1"/>
                </a:solidFill>
                <a:sym typeface="+mn-ea"/>
              </a:rPr>
              <a:t>a multi-WID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addressed wake-up fra</a:t>
            </a:r>
            <a:r>
              <a:rPr lang="en-US" altLang="zh-CN" sz="2000" b="0" dirty="0">
                <a:sym typeface="+mn-ea"/>
              </a:rPr>
              <a:t>me. </a:t>
            </a:r>
            <a:endParaRPr lang="en-US" altLang="zh-CN" dirty="0" smtClean="0">
              <a:sym typeface="+mn-ea"/>
            </a:endParaRPr>
          </a:p>
          <a:p>
            <a:pPr lvl="1"/>
            <a:endParaRPr lang="en-US" altLang="zh-CN" sz="2000" dirty="0" smtClean="0"/>
          </a:p>
          <a:p>
            <a:endParaRPr lang="en-US" altLang="zh-CN" sz="2400" dirty="0" smtClean="0"/>
          </a:p>
          <a:p>
            <a:pPr lvl="1"/>
            <a:endParaRPr lang="en-US" altLang="zh-CN" sz="24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endParaRPr lang="en-US" altLang="zh-CN" sz="2400" dirty="0" smtClean="0"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3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Proposal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7500" lnSpcReduction="10000"/>
          </a:bodyPr>
          <a:lstStyle/>
          <a:p>
            <a:r>
              <a:rPr lang="en-US" altLang="zh-CN" sz="2000" dirty="0" smtClean="0">
                <a:sym typeface="+mn-ea"/>
              </a:rPr>
              <a:t>AP uses </a:t>
            </a:r>
            <a:r>
              <a:rPr lang="en-US" altLang="zh-CN" sz="2000" dirty="0" smtClean="0">
                <a:sym typeface="+mn-ea"/>
              </a:rPr>
              <a:t>block </a:t>
            </a:r>
            <a:r>
              <a:rPr lang="en-US" altLang="zh-CN" sz="2000" dirty="0" smtClean="0">
                <a:sym typeface="+mn-ea"/>
              </a:rPr>
              <a:t>granularity parameters to </a:t>
            </a:r>
            <a:r>
              <a:rPr lang="en-US" altLang="zh-CN" sz="2000" dirty="0" smtClean="0">
                <a:sym typeface="+mn-ea"/>
              </a:rPr>
              <a:t>divide WUR STA addressing space into blocks.  Block </a:t>
            </a:r>
            <a:r>
              <a:rPr lang="en-US" altLang="zh-CN" sz="2000" dirty="0" smtClean="0">
                <a:sym typeface="+mn-ea"/>
              </a:rPr>
              <a:t>granularity parameter means how many WUR STAs with contiguous </a:t>
            </a:r>
            <a:r>
              <a:rPr lang="en-US" altLang="zh-CN" sz="2000" dirty="0" smtClean="0">
                <a:sym typeface="+mn-ea"/>
              </a:rPr>
              <a:t>WIDs in WUR addressing space </a:t>
            </a:r>
            <a:r>
              <a:rPr lang="en-US" altLang="zh-CN" sz="2000" dirty="0" smtClean="0">
                <a:sym typeface="+mn-ea"/>
              </a:rPr>
              <a:t>are contained in one </a:t>
            </a:r>
            <a:r>
              <a:rPr lang="en-US" altLang="zh-CN" sz="2000" dirty="0" smtClean="0">
                <a:sym typeface="+mn-ea"/>
              </a:rPr>
              <a:t>block.</a:t>
            </a:r>
            <a:endParaRPr lang="en-US" altLang="zh-CN" sz="2000" dirty="0" smtClean="0">
              <a:sym typeface="+mn-ea"/>
            </a:endParaRPr>
          </a:p>
          <a:p>
            <a:pPr lvl="1"/>
            <a:r>
              <a:rPr lang="en-US" altLang="zh-CN" sz="1800" dirty="0" smtClean="0">
                <a:sym typeface="+mn-ea"/>
              </a:rPr>
              <a:t>AP signals block </a:t>
            </a:r>
            <a:r>
              <a:rPr lang="en-US" altLang="zh-CN" sz="1800" dirty="0" smtClean="0">
                <a:sym typeface="+mn-ea"/>
              </a:rPr>
              <a:t>granularity parameters to WUR </a:t>
            </a:r>
            <a:r>
              <a:rPr lang="en-US" altLang="zh-CN" sz="1800" dirty="0" smtClean="0">
                <a:sym typeface="+mn-ea"/>
              </a:rPr>
              <a:t>STAs in WUR Operation element. </a:t>
            </a:r>
          </a:p>
          <a:p>
            <a:pPr lvl="1"/>
            <a:r>
              <a:rPr lang="en-US" altLang="zh-CN" sz="1800" dirty="0" smtClean="0">
                <a:sym typeface="+mn-ea"/>
              </a:rPr>
              <a:t>AP signals block IDs </a:t>
            </a:r>
            <a:r>
              <a:rPr lang="en-US" altLang="zh-CN" sz="1600" dirty="0" smtClean="0">
                <a:sym typeface="+mn-ea"/>
              </a:rPr>
              <a:t>by using the first ID of the block</a:t>
            </a:r>
            <a:endParaRPr lang="en-US" altLang="zh-CN" dirty="0">
              <a:sym typeface="+mn-ea"/>
            </a:endParaRPr>
          </a:p>
          <a:p>
            <a:pPr lvl="0"/>
            <a:endParaRPr lang="en-US" altLang="zh-CN" sz="2000" dirty="0" smtClean="0">
              <a:sym typeface="+mn-ea"/>
            </a:endParaRPr>
          </a:p>
          <a:p>
            <a:pPr lvl="0"/>
            <a:r>
              <a:rPr lang="en-US" altLang="zh-CN" sz="2000" dirty="0" smtClean="0">
                <a:sym typeface="+mn-ea"/>
              </a:rPr>
              <a:t>The WUR STAs are grouped based on the </a:t>
            </a:r>
            <a:r>
              <a:rPr lang="en-US" altLang="zh-CN" sz="2000" dirty="0" smtClean="0">
                <a:sym typeface="+mn-ea"/>
              </a:rPr>
              <a:t>block </a:t>
            </a:r>
            <a:r>
              <a:rPr lang="en-US" altLang="zh-CN" sz="2000" dirty="0" smtClean="0">
                <a:sym typeface="+mn-ea"/>
              </a:rPr>
              <a:t>granularity parameters, and each </a:t>
            </a:r>
            <a:r>
              <a:rPr lang="en-US" altLang="zh-CN" sz="2000" dirty="0" smtClean="0">
                <a:sym typeface="+mn-ea"/>
              </a:rPr>
              <a:t>block </a:t>
            </a:r>
            <a:r>
              <a:rPr lang="en-US" altLang="zh-CN" sz="2000" dirty="0" smtClean="0">
                <a:sym typeface="+mn-ea"/>
              </a:rPr>
              <a:t>is </a:t>
            </a:r>
            <a:r>
              <a:rPr lang="en-US" altLang="zh-CN" sz="2000" dirty="0" smtClean="0">
                <a:sym typeface="+mn-ea"/>
              </a:rPr>
              <a:t>identified the block ID. </a:t>
            </a:r>
            <a:endParaRPr lang="en-US" altLang="zh-CN" sz="2000" dirty="0" smtClean="0">
              <a:sym typeface="+mn-ea"/>
            </a:endParaRPr>
          </a:p>
          <a:p>
            <a:pPr lvl="1"/>
            <a:r>
              <a:rPr lang="en-US" altLang="zh-CN" sz="1800" dirty="0" err="1" smtClean="0">
                <a:cs typeface="+mn-ea"/>
                <a:sym typeface="+mn-ea"/>
              </a:rPr>
              <a:t>Eg</a:t>
            </a:r>
            <a:r>
              <a:rPr lang="en-US" altLang="zh-CN" sz="1800" dirty="0" smtClean="0">
                <a:cs typeface="+mn-ea"/>
                <a:sym typeface="+mn-ea"/>
              </a:rPr>
              <a:t>. </a:t>
            </a:r>
            <a:r>
              <a:rPr lang="en-US" altLang="zh-CN" sz="1800" dirty="0" smtClean="0">
                <a:cs typeface="+mn-ea"/>
                <a:sym typeface="+mn-ea"/>
              </a:rPr>
              <a:t>block</a:t>
            </a:r>
            <a:r>
              <a:rPr lang="en-US" altLang="zh-CN" sz="1800" dirty="0" smtClean="0">
                <a:cs typeface="+mn-ea"/>
                <a:sym typeface="+mn-ea"/>
              </a:rPr>
              <a:t> </a:t>
            </a:r>
            <a:r>
              <a:rPr lang="en-US" altLang="zh-CN" sz="1800" dirty="0" smtClean="0">
                <a:cs typeface="+mn-ea"/>
                <a:sym typeface="+mn-ea"/>
              </a:rPr>
              <a:t>granularity parameter may be set to 2 octets, 4 octets, 8 octets and 16 octets, respectively.</a:t>
            </a:r>
          </a:p>
          <a:p>
            <a:pPr lvl="1"/>
            <a:r>
              <a:rPr lang="en-US" altLang="zh-CN" sz="1800" dirty="0" smtClean="0">
                <a:cs typeface="+mn-ea"/>
                <a:sym typeface="+mn-ea"/>
              </a:rPr>
              <a:t>A specific WUR STA can </a:t>
            </a:r>
            <a:r>
              <a:rPr lang="en-US" altLang="zh-CN" sz="1800" dirty="0" smtClean="0">
                <a:cs typeface="+mn-ea"/>
                <a:sym typeface="+mn-ea"/>
              </a:rPr>
              <a:t>belong to </a:t>
            </a:r>
            <a:r>
              <a:rPr lang="en-US" altLang="zh-CN" sz="1800" dirty="0" smtClean="0">
                <a:cs typeface="+mn-ea"/>
                <a:sym typeface="+mn-ea"/>
              </a:rPr>
              <a:t>multiple blocks </a:t>
            </a:r>
            <a:r>
              <a:rPr lang="en-US" altLang="zh-CN" sz="1800" dirty="0" smtClean="0">
                <a:cs typeface="+mn-ea"/>
                <a:sym typeface="+mn-ea"/>
              </a:rPr>
              <a:t>with different </a:t>
            </a:r>
            <a:r>
              <a:rPr lang="en-US" altLang="zh-CN" sz="1800" dirty="0" smtClean="0">
                <a:cs typeface="+mn-ea"/>
                <a:sym typeface="+mn-ea"/>
              </a:rPr>
              <a:t>block granularity</a:t>
            </a:r>
            <a:r>
              <a:rPr lang="en-US" altLang="zh-CN" sz="1800" dirty="0" smtClean="0">
                <a:cs typeface="+mn-ea"/>
                <a:sym typeface="+mn-ea"/>
              </a:rPr>
              <a:t>.</a:t>
            </a:r>
          </a:p>
          <a:p>
            <a:pPr marL="457200" lvl="1" indent="0">
              <a:buNone/>
            </a:pPr>
            <a:endParaRPr lang="en-US" altLang="zh-CN" dirty="0" smtClean="0">
              <a:sym typeface="+mn-ea"/>
            </a:endParaRPr>
          </a:p>
          <a:p>
            <a:pPr marL="457200" lvl="1" indent="0">
              <a:buNone/>
            </a:pPr>
            <a:endParaRPr lang="en-US" altLang="zh-CN" dirty="0" smtClean="0">
              <a:sym typeface="+mn-ea"/>
            </a:endParaRPr>
          </a:p>
          <a:p>
            <a:pPr marL="457200" lvl="1" indent="0">
              <a:buNone/>
            </a:pPr>
            <a:endParaRPr lang="en-US" altLang="zh-CN" dirty="0" smtClean="0">
              <a:sym typeface="+mn-ea"/>
            </a:endParaRPr>
          </a:p>
          <a:p>
            <a:pPr lvl="1"/>
            <a:endParaRPr lang="en-US" altLang="zh-CN" dirty="0" smtClean="0">
              <a:sym typeface="+mn-ea"/>
            </a:endParaRPr>
          </a:p>
          <a:p>
            <a:pPr lvl="1"/>
            <a:endParaRPr lang="en-US" altLang="zh-CN" sz="2000" dirty="0" smtClean="0"/>
          </a:p>
          <a:p>
            <a:endParaRPr lang="en-US" altLang="zh-CN" sz="2400" dirty="0" smtClean="0"/>
          </a:p>
          <a:p>
            <a:pPr lvl="1"/>
            <a:endParaRPr lang="en-US" altLang="zh-CN" sz="24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endParaRPr lang="en-US" altLang="zh-CN" sz="2400" dirty="0" smtClean="0"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4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Block</a:t>
            </a:r>
            <a:r>
              <a:rPr lang="en-US" altLang="zh-CN" dirty="0" smtClean="0">
                <a:sym typeface="+mn-ea"/>
              </a:rPr>
              <a:t> </a:t>
            </a:r>
            <a:r>
              <a:rPr lang="en-US" altLang="zh-CN" dirty="0" smtClean="0">
                <a:sym typeface="+mn-ea"/>
              </a:rPr>
              <a:t>ID Allocation Scheme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530" y="4025900"/>
            <a:ext cx="7772400" cy="2286000"/>
          </a:xfrm>
        </p:spPr>
        <p:txBody>
          <a:bodyPr>
            <a:normAutofit fontScale="95000"/>
          </a:bodyPr>
          <a:lstStyle/>
          <a:p>
            <a:r>
              <a:rPr lang="en-US" altLang="zh-CN" sz="1400" b="0" dirty="0" smtClean="0"/>
              <a:t>As an example shown above, one WUR STA can belong to multiple </a:t>
            </a:r>
            <a:r>
              <a:rPr lang="en-US" altLang="zh-CN" sz="1400" b="0" dirty="0" smtClean="0"/>
              <a:t>blocks </a:t>
            </a:r>
            <a:r>
              <a:rPr lang="en-US" altLang="zh-CN" sz="1400" b="0" dirty="0" smtClean="0"/>
              <a:t>based on the </a:t>
            </a:r>
            <a:r>
              <a:rPr lang="en-US" altLang="zh-CN" sz="1400" b="0" dirty="0" smtClean="0"/>
              <a:t>block </a:t>
            </a:r>
            <a:r>
              <a:rPr lang="en-US" altLang="zh-CN" sz="1400" b="0" dirty="0" smtClean="0"/>
              <a:t>granularity.</a:t>
            </a:r>
          </a:p>
          <a:p>
            <a:pPr lvl="1"/>
            <a:r>
              <a:rPr lang="en-US" altLang="zh-CN" sz="1200" b="0" dirty="0" smtClean="0"/>
              <a:t>WUR </a:t>
            </a:r>
            <a:r>
              <a:rPr lang="en-US" altLang="zh-CN" sz="1200" b="0" dirty="0" smtClean="0"/>
              <a:t>STAs of range 1 to 16 belong </a:t>
            </a:r>
            <a:r>
              <a:rPr lang="en-US" altLang="zh-CN" sz="1200" b="0" dirty="0" smtClean="0"/>
              <a:t>to </a:t>
            </a:r>
            <a:r>
              <a:rPr lang="en-US" altLang="zh-CN" sz="1200" b="0" dirty="0" smtClean="0"/>
              <a:t>block </a:t>
            </a:r>
            <a:r>
              <a:rPr lang="en-US" altLang="zh-CN" sz="1200" b="0" dirty="0" smtClean="0"/>
              <a:t>ID #1 and </a:t>
            </a:r>
            <a:r>
              <a:rPr lang="en-US" altLang="zh-CN" sz="1200" b="0" dirty="0" smtClean="0"/>
              <a:t>STAs of range of  17 to 32 </a:t>
            </a:r>
            <a:r>
              <a:rPr lang="en-US" altLang="zh-CN" sz="1200" b="0" dirty="0" smtClean="0"/>
              <a:t>belongs </a:t>
            </a:r>
            <a:r>
              <a:rPr lang="en-US" altLang="zh-CN" sz="1200" b="0" dirty="0" smtClean="0"/>
              <a:t>to block </a:t>
            </a:r>
            <a:r>
              <a:rPr lang="en-US" altLang="zh-CN" sz="1200" b="0" dirty="0" smtClean="0"/>
              <a:t>ID #2 respectively when </a:t>
            </a:r>
            <a:r>
              <a:rPr lang="en-US" altLang="zh-CN" sz="1200" b="0" dirty="0" smtClean="0"/>
              <a:t>block </a:t>
            </a:r>
            <a:r>
              <a:rPr lang="en-US" altLang="zh-CN" sz="1200" b="0" dirty="0" smtClean="0"/>
              <a:t>granularity is x</a:t>
            </a:r>
          </a:p>
          <a:p>
            <a:pPr lvl="1"/>
            <a:r>
              <a:rPr lang="en-US" altLang="zh-CN" sz="1200" b="0" dirty="0" smtClean="0"/>
              <a:t>WUR </a:t>
            </a:r>
            <a:r>
              <a:rPr lang="en-US" altLang="zh-CN" sz="1200" b="0" dirty="0" smtClean="0"/>
              <a:t>STAs of range of 1 to 32 belong </a:t>
            </a:r>
            <a:r>
              <a:rPr lang="en-US" altLang="zh-CN" sz="1200" b="0" dirty="0"/>
              <a:t>to </a:t>
            </a:r>
            <a:r>
              <a:rPr lang="en-US" altLang="zh-CN" sz="1200" b="0" dirty="0" smtClean="0"/>
              <a:t>block </a:t>
            </a:r>
            <a:r>
              <a:rPr lang="en-US" altLang="zh-CN" sz="1200" b="0" dirty="0"/>
              <a:t>ID </a:t>
            </a:r>
            <a:r>
              <a:rPr lang="en-US" altLang="zh-CN" sz="1200" b="0" dirty="0" smtClean="0"/>
              <a:t>#m+1 when </a:t>
            </a:r>
            <a:r>
              <a:rPr lang="en-US" altLang="zh-CN" sz="1200" b="0" dirty="0" smtClean="0"/>
              <a:t>block  </a:t>
            </a:r>
            <a:r>
              <a:rPr lang="en-US" altLang="zh-CN" sz="1200" b="0" dirty="0"/>
              <a:t>granularity is </a:t>
            </a:r>
            <a:r>
              <a:rPr lang="en-US" altLang="zh-CN" sz="1200" b="0" dirty="0" smtClean="0"/>
              <a:t>2x </a:t>
            </a:r>
          </a:p>
          <a:p>
            <a:r>
              <a:rPr lang="en-US" altLang="zh-CN" sz="1400" b="0" dirty="0" smtClean="0">
                <a:sym typeface="+mn-ea"/>
              </a:rPr>
              <a:t>When </a:t>
            </a:r>
            <a:r>
              <a:rPr lang="en-US" altLang="zh-CN" sz="1400" dirty="0" smtClean="0">
                <a:sym typeface="+mn-ea"/>
              </a:rPr>
              <a:t>ONLY </a:t>
            </a:r>
            <a:r>
              <a:rPr lang="en-US" altLang="zh-CN" sz="1400" b="0" dirty="0" smtClean="0">
                <a:sym typeface="+mn-ea"/>
              </a:rPr>
              <a:t>STAs within range 1 to 16 </a:t>
            </a:r>
            <a:r>
              <a:rPr lang="en-US" altLang="zh-CN" sz="1400" b="0" dirty="0" smtClean="0">
                <a:sym typeface="+mn-ea"/>
              </a:rPr>
              <a:t>are to be waken up, the AP can send a </a:t>
            </a:r>
            <a:r>
              <a:rPr lang="en-US" altLang="zh-CN" sz="1400" b="0" dirty="0" smtClean="0">
                <a:sym typeface="+mn-ea"/>
              </a:rPr>
              <a:t>multi-WID </a:t>
            </a:r>
            <a:r>
              <a:rPr lang="en-US" altLang="zh-CN" sz="1400" b="0" dirty="0" smtClean="0">
                <a:sym typeface="+mn-ea"/>
              </a:rPr>
              <a:t>addressed wake-up frame with </a:t>
            </a:r>
            <a:r>
              <a:rPr lang="en-US" altLang="zh-CN" sz="1400" b="0" dirty="0" smtClean="0">
                <a:sym typeface="+mn-ea"/>
              </a:rPr>
              <a:t>block </a:t>
            </a:r>
            <a:r>
              <a:rPr lang="en-US" altLang="zh-CN" sz="1400" b="0" dirty="0" smtClean="0">
                <a:sym typeface="+mn-ea"/>
              </a:rPr>
              <a:t>ID #1 with </a:t>
            </a:r>
            <a:r>
              <a:rPr lang="en-US" altLang="zh-CN" sz="1400" b="0" dirty="0" smtClean="0">
                <a:sym typeface="+mn-ea"/>
              </a:rPr>
              <a:t>length field of </a:t>
            </a:r>
            <a:r>
              <a:rPr lang="en-US" altLang="zh-CN" sz="1400" b="0" dirty="0" smtClean="0">
                <a:sym typeface="+mn-ea"/>
              </a:rPr>
              <a:t>2 octets for example.</a:t>
            </a:r>
          </a:p>
          <a:p>
            <a:r>
              <a:rPr lang="en-US" altLang="zh-CN" sz="1400" b="0" dirty="0" smtClean="0">
                <a:sym typeface="+mn-ea"/>
              </a:rPr>
              <a:t>When STAs within range of 1 to 32 are </a:t>
            </a:r>
            <a:r>
              <a:rPr lang="en-US" altLang="zh-CN" sz="1400" b="0" dirty="0">
                <a:sym typeface="+mn-ea"/>
              </a:rPr>
              <a:t>to be waken up, the AP can send a </a:t>
            </a:r>
            <a:r>
              <a:rPr lang="en-US" altLang="zh-CN" sz="1400" b="0" dirty="0">
                <a:sym typeface="+mn-ea"/>
              </a:rPr>
              <a:t>multi-WID </a:t>
            </a:r>
            <a:r>
              <a:rPr lang="en-US" altLang="zh-CN" sz="1400" b="0" dirty="0" smtClean="0">
                <a:sym typeface="+mn-ea"/>
              </a:rPr>
              <a:t>addressed wake-up</a:t>
            </a:r>
            <a:r>
              <a:rPr lang="en-US" altLang="zh-CN" sz="1400" b="0" dirty="0">
                <a:sym typeface="+mn-ea"/>
              </a:rPr>
              <a:t> frame with </a:t>
            </a:r>
            <a:r>
              <a:rPr lang="en-US" altLang="zh-CN" sz="1400" b="0" dirty="0" smtClean="0">
                <a:sym typeface="+mn-ea"/>
              </a:rPr>
              <a:t>block </a:t>
            </a:r>
            <a:r>
              <a:rPr lang="en-US" altLang="zh-CN" sz="1400" b="0" dirty="0">
                <a:sym typeface="+mn-ea"/>
              </a:rPr>
              <a:t>ID </a:t>
            </a:r>
            <a:r>
              <a:rPr lang="en-US" altLang="zh-CN" sz="1400" b="0" dirty="0" smtClean="0">
                <a:sym typeface="+mn-ea"/>
              </a:rPr>
              <a:t>#m+1 </a:t>
            </a:r>
            <a:r>
              <a:rPr lang="en-US" altLang="zh-CN" sz="1400" b="0" dirty="0">
                <a:sym typeface="+mn-ea"/>
              </a:rPr>
              <a:t>with </a:t>
            </a:r>
            <a:r>
              <a:rPr lang="en-US" altLang="zh-CN" sz="1400" b="0" dirty="0" smtClean="0">
                <a:sym typeface="+mn-ea"/>
              </a:rPr>
              <a:t>length field of </a:t>
            </a:r>
            <a:r>
              <a:rPr lang="en-US" altLang="zh-CN" sz="1400" b="0" dirty="0" smtClean="0">
                <a:sym typeface="+mn-ea"/>
              </a:rPr>
              <a:t>4 </a:t>
            </a:r>
            <a:r>
              <a:rPr lang="en-US" altLang="zh-CN" sz="1400" b="0" dirty="0">
                <a:sym typeface="+mn-ea"/>
              </a:rPr>
              <a:t>octets for </a:t>
            </a:r>
            <a:r>
              <a:rPr lang="en-US" altLang="zh-CN" sz="1400" b="0" dirty="0" smtClean="0">
                <a:sym typeface="+mn-ea"/>
              </a:rPr>
              <a:t>example</a:t>
            </a:r>
            <a:r>
              <a:rPr lang="en-US" altLang="zh-CN" sz="1400" b="0" dirty="0" smtClean="0">
                <a:sym typeface="+mn-ea"/>
              </a:rPr>
              <a:t>.</a:t>
            </a:r>
          </a:p>
          <a:p>
            <a:r>
              <a:rPr lang="en-US" altLang="zh-CN" sz="1400" b="0" dirty="0" smtClean="0">
                <a:sym typeface="+mn-ea"/>
              </a:rPr>
              <a:t>Here the block ID can be the WID of the first WUR STA of the block</a:t>
            </a:r>
          </a:p>
          <a:p>
            <a:pPr marL="0" indent="0">
              <a:buNone/>
            </a:pPr>
            <a:endParaRPr lang="en-US" altLang="zh-CN" sz="1400" b="0" dirty="0">
              <a:sym typeface="+mn-ea"/>
            </a:endParaRPr>
          </a:p>
          <a:p>
            <a:pPr marL="0" indent="0">
              <a:buNone/>
            </a:pPr>
            <a:endParaRPr lang="en-US" altLang="zh-CN" sz="1400" b="0" dirty="0" smtClean="0">
              <a:sym typeface="+mn-ea"/>
            </a:endParaRPr>
          </a:p>
          <a:p>
            <a:endParaRPr lang="en-US" altLang="zh-CN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5</a:t>
            </a:fld>
            <a:endParaRPr lang="en-US" dirty="0"/>
          </a:p>
        </p:txBody>
      </p:sp>
      <p:sp>
        <p:nvSpPr>
          <p:cNvPr id="26" name="矩形 25"/>
          <p:cNvSpPr/>
          <p:nvPr/>
        </p:nvSpPr>
        <p:spPr>
          <a:xfrm>
            <a:off x="1976755" y="1752600"/>
            <a:ext cx="5190490" cy="6477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3839210" y="2002155"/>
            <a:ext cx="1315720" cy="198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700" dirty="0" smtClean="0">
                <a:sym typeface="+mn-ea"/>
              </a:rPr>
              <a:t>IDs for WUR STA(WID) </a:t>
            </a:r>
            <a:endParaRPr lang="en-US" altLang="zh-CN" sz="800" dirty="0" smtClean="0">
              <a:sym typeface="+mn-ea"/>
            </a:endParaRPr>
          </a:p>
        </p:txBody>
      </p:sp>
      <p:sp>
        <p:nvSpPr>
          <p:cNvPr id="98" name="左大括号 97"/>
          <p:cNvSpPr/>
          <p:nvPr/>
        </p:nvSpPr>
        <p:spPr>
          <a:xfrm rot="16200000">
            <a:off x="2102485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1" name="左大括号 100"/>
          <p:cNvSpPr/>
          <p:nvPr/>
        </p:nvSpPr>
        <p:spPr>
          <a:xfrm rot="16200000">
            <a:off x="2528570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2" name="左大括号 101"/>
          <p:cNvSpPr/>
          <p:nvPr/>
        </p:nvSpPr>
        <p:spPr>
          <a:xfrm rot="16200000">
            <a:off x="6866890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3" name="左大括号 102"/>
          <p:cNvSpPr/>
          <p:nvPr/>
        </p:nvSpPr>
        <p:spPr>
          <a:xfrm rot="16200000">
            <a:off x="2954655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4" name="左大括号 103"/>
          <p:cNvSpPr/>
          <p:nvPr/>
        </p:nvSpPr>
        <p:spPr>
          <a:xfrm rot="16200000">
            <a:off x="6440805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5" name="左大括号 104"/>
          <p:cNvSpPr/>
          <p:nvPr/>
        </p:nvSpPr>
        <p:spPr>
          <a:xfrm rot="16200000">
            <a:off x="3380740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6" name="左大括号 105"/>
          <p:cNvSpPr/>
          <p:nvPr/>
        </p:nvSpPr>
        <p:spPr>
          <a:xfrm rot="16200000">
            <a:off x="6014720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7" name="左大括号 106"/>
          <p:cNvSpPr/>
          <p:nvPr/>
        </p:nvSpPr>
        <p:spPr>
          <a:xfrm rot="16200000">
            <a:off x="5588635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8" name="左大括号 107"/>
          <p:cNvSpPr/>
          <p:nvPr/>
        </p:nvSpPr>
        <p:spPr>
          <a:xfrm rot="16200000">
            <a:off x="2318385" y="2877379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左大括号 108"/>
          <p:cNvSpPr/>
          <p:nvPr/>
        </p:nvSpPr>
        <p:spPr>
          <a:xfrm rot="16200000">
            <a:off x="3164205" y="2877379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0" name="左大括号 109"/>
          <p:cNvSpPr/>
          <p:nvPr/>
        </p:nvSpPr>
        <p:spPr>
          <a:xfrm rot="16200000">
            <a:off x="5798185" y="2877379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1" name="左大括号 110"/>
          <p:cNvSpPr/>
          <p:nvPr/>
        </p:nvSpPr>
        <p:spPr>
          <a:xfrm rot="16200000">
            <a:off x="6644005" y="2877379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2" name="文本框 111"/>
          <p:cNvSpPr txBox="1"/>
          <p:nvPr/>
        </p:nvSpPr>
        <p:spPr>
          <a:xfrm>
            <a:off x="7404735" y="2372995"/>
            <a:ext cx="1114408" cy="2308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block</a:t>
            </a:r>
            <a:r>
              <a:rPr lang="en-US" altLang="zh-CN" sz="900" dirty="0" smtClean="0">
                <a:sym typeface="+mn-ea"/>
              </a:rPr>
              <a:t> </a:t>
            </a:r>
            <a:r>
              <a:rPr lang="en-US" altLang="zh-CN" sz="900" dirty="0" smtClean="0">
                <a:sym typeface="+mn-ea"/>
              </a:rPr>
              <a:t>granularity x</a:t>
            </a:r>
          </a:p>
        </p:txBody>
      </p:sp>
      <p:sp>
        <p:nvSpPr>
          <p:cNvPr id="113" name="文本框 112"/>
          <p:cNvSpPr txBox="1"/>
          <p:nvPr/>
        </p:nvSpPr>
        <p:spPr>
          <a:xfrm>
            <a:off x="7404735" y="2902585"/>
            <a:ext cx="1178528" cy="2308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block </a:t>
            </a:r>
            <a:r>
              <a:rPr lang="en-US" altLang="zh-CN" sz="900" dirty="0" smtClean="0">
                <a:sym typeface="+mn-ea"/>
              </a:rPr>
              <a:t>granularity 2x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2048510" y="260286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#1</a:t>
            </a:r>
          </a:p>
        </p:txBody>
      </p:sp>
      <p:sp>
        <p:nvSpPr>
          <p:cNvPr id="115" name="文本框 114"/>
          <p:cNvSpPr txBox="1"/>
          <p:nvPr/>
        </p:nvSpPr>
        <p:spPr>
          <a:xfrm>
            <a:off x="758825" y="2602865"/>
            <a:ext cx="1191352" cy="2308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Block </a:t>
            </a:r>
            <a:r>
              <a:rPr lang="en-US" altLang="zh-CN" sz="900" dirty="0" smtClean="0">
                <a:sym typeface="+mn-ea"/>
              </a:rPr>
              <a:t>ID numbering</a:t>
            </a:r>
          </a:p>
        </p:txBody>
      </p:sp>
      <p:sp>
        <p:nvSpPr>
          <p:cNvPr id="116" name="文本框 115"/>
          <p:cNvSpPr txBox="1"/>
          <p:nvPr/>
        </p:nvSpPr>
        <p:spPr>
          <a:xfrm>
            <a:off x="2469515" y="260286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#2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4333240" y="2234565"/>
            <a:ext cx="41148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…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4333240" y="2764155"/>
            <a:ext cx="41148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…</a:t>
            </a:r>
          </a:p>
        </p:txBody>
      </p:sp>
      <p:sp>
        <p:nvSpPr>
          <p:cNvPr id="119" name="文本框 118"/>
          <p:cNvSpPr txBox="1"/>
          <p:nvPr/>
        </p:nvSpPr>
        <p:spPr>
          <a:xfrm>
            <a:off x="2887345" y="260286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#3</a:t>
            </a:r>
          </a:p>
        </p:txBody>
      </p:sp>
      <p:sp>
        <p:nvSpPr>
          <p:cNvPr id="120" name="文本框 119"/>
          <p:cNvSpPr txBox="1"/>
          <p:nvPr/>
        </p:nvSpPr>
        <p:spPr>
          <a:xfrm>
            <a:off x="3350895" y="260286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#4</a:t>
            </a:r>
          </a:p>
        </p:txBody>
      </p:sp>
      <p:sp>
        <p:nvSpPr>
          <p:cNvPr id="121" name="文本框 120"/>
          <p:cNvSpPr txBox="1"/>
          <p:nvPr/>
        </p:nvSpPr>
        <p:spPr>
          <a:xfrm>
            <a:off x="6798945" y="2602865"/>
            <a:ext cx="3733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 m</a:t>
            </a:r>
          </a:p>
        </p:txBody>
      </p:sp>
      <p:sp>
        <p:nvSpPr>
          <p:cNvPr id="122" name="文本框 121"/>
          <p:cNvSpPr txBox="1"/>
          <p:nvPr/>
        </p:nvSpPr>
        <p:spPr>
          <a:xfrm>
            <a:off x="2236693" y="3422988"/>
            <a:ext cx="503555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 m+1</a:t>
            </a:r>
          </a:p>
        </p:txBody>
      </p:sp>
      <p:sp>
        <p:nvSpPr>
          <p:cNvPr id="123" name="文本框 122"/>
          <p:cNvSpPr txBox="1"/>
          <p:nvPr/>
        </p:nvSpPr>
        <p:spPr>
          <a:xfrm>
            <a:off x="6585585" y="3427924"/>
            <a:ext cx="379730" cy="2298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 n</a:t>
            </a:r>
          </a:p>
        </p:txBody>
      </p:sp>
      <p:cxnSp>
        <p:nvCxnSpPr>
          <p:cNvPr id="34" name="直接箭头连接符 33"/>
          <p:cNvCxnSpPr/>
          <p:nvPr/>
        </p:nvCxnSpPr>
        <p:spPr>
          <a:xfrm flipV="1">
            <a:off x="2189797" y="2729711"/>
            <a:ext cx="0" cy="28829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arrow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1673225" y="2982144"/>
            <a:ext cx="793807" cy="2308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STA </a:t>
            </a:r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1 to 16</a:t>
            </a:r>
            <a:endParaRPr lang="en-US" altLang="zh-CN" sz="900" dirty="0" smtClean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2430252" y="2982144"/>
            <a:ext cx="889987" cy="2308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STA 17 to 32 </a:t>
            </a:r>
            <a:endParaRPr lang="en-US" altLang="zh-CN" sz="900" dirty="0" smtClean="0">
              <a:solidFill>
                <a:srgbClr val="FF0000"/>
              </a:solidFill>
              <a:sym typeface="+mn-ea"/>
            </a:endParaRPr>
          </a:p>
        </p:txBody>
      </p:sp>
      <p:cxnSp>
        <p:nvCxnSpPr>
          <p:cNvPr id="43" name="直接箭头连接符 42"/>
          <p:cNvCxnSpPr/>
          <p:nvPr/>
        </p:nvCxnSpPr>
        <p:spPr>
          <a:xfrm flipV="1">
            <a:off x="2402840" y="3565053"/>
            <a:ext cx="0" cy="28829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arrow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1953751" y="3853343"/>
            <a:ext cx="825867" cy="2308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 STA </a:t>
            </a:r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1 to 32</a:t>
            </a:r>
            <a:endParaRPr lang="en-US" altLang="zh-CN" sz="900" dirty="0" smtClean="0">
              <a:solidFill>
                <a:srgbClr val="FF0000"/>
              </a:solidFill>
              <a:sym typeface="+mn-ea"/>
            </a:endParaRPr>
          </a:p>
        </p:txBody>
      </p:sp>
      <p:cxnSp>
        <p:nvCxnSpPr>
          <p:cNvPr id="41" name="直接箭头连接符 40"/>
          <p:cNvCxnSpPr/>
          <p:nvPr/>
        </p:nvCxnSpPr>
        <p:spPr>
          <a:xfrm flipV="1">
            <a:off x="2615882" y="2736349"/>
            <a:ext cx="0" cy="28829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arrow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Multi-WID addressed WUR frame format</a:t>
            </a:r>
            <a:endParaRPr lang="en-US" altLang="zh-CN" dirty="0"/>
          </a:p>
        </p:txBody>
      </p:sp>
      <p:sp>
        <p:nvSpPr>
          <p:cNvPr id="7" name="文本框 6"/>
          <p:cNvSpPr txBox="1"/>
          <p:nvPr/>
        </p:nvSpPr>
        <p:spPr>
          <a:xfrm>
            <a:off x="831850" y="1624965"/>
            <a:ext cx="7005955" cy="38164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 </a:t>
            </a:r>
            <a:r>
              <a:rPr lang="en-US" altLang="zh-CN" sz="1600" b="1" dirty="0" smtClean="0"/>
              <a:t>Multi-WID addressed </a:t>
            </a:r>
            <a:r>
              <a:rPr lang="en-US" altLang="zh-CN" sz="1600" b="1" dirty="0" smtClean="0">
                <a:solidFill>
                  <a:schemeClr val="tx1"/>
                </a:solidFill>
                <a:sym typeface="+mn-ea"/>
              </a:rPr>
              <a:t>WUR frame </a:t>
            </a:r>
            <a:r>
              <a:rPr lang="en-US" altLang="zh-CN" sz="1600" dirty="0" smtClean="0">
                <a:solidFill>
                  <a:schemeClr val="tx1"/>
                </a:solidFill>
                <a:sym typeface="+mn-ea"/>
              </a:rPr>
              <a:t>is a WUR frame with the  proposed definition of the subfields as below.</a:t>
            </a:r>
            <a:endParaRPr lang="en-US" altLang="zh-CN" sz="1600" dirty="0">
              <a:solidFill>
                <a:schemeClr val="tx1"/>
              </a:solidFill>
              <a:sym typeface="+mn-ea"/>
            </a:endParaRPr>
          </a:p>
          <a:p>
            <a:endParaRPr lang="zh-CN" altLang="en-US" sz="1600" dirty="0"/>
          </a:p>
          <a:p>
            <a:pPr lvl="1"/>
            <a:r>
              <a:rPr lang="en-US" altLang="zh-CN" sz="1200" b="1" dirty="0" smtClean="0"/>
              <a:t>Frame Control field:</a:t>
            </a:r>
            <a:r>
              <a:rPr lang="en-US" altLang="zh-CN" sz="1200" dirty="0" smtClean="0"/>
              <a:t> </a:t>
            </a: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altLang="zh-CN" sz="1200" dirty="0" smtClean="0"/>
              <a:t>the Length Present </a:t>
            </a:r>
            <a:r>
              <a:rPr lang="en-US" altLang="zh-CN" sz="1200" dirty="0"/>
              <a:t>field is set to </a:t>
            </a:r>
            <a:r>
              <a:rPr lang="en-US" altLang="zh-CN" sz="1200" dirty="0" smtClean="0"/>
              <a:t>1 </a:t>
            </a:r>
            <a:r>
              <a:rPr lang="en-US" altLang="zh-CN" sz="1200" dirty="0"/>
              <a:t>to indicate </a:t>
            </a:r>
            <a:r>
              <a:rPr lang="en-US" altLang="zh-CN" sz="1200" dirty="0" smtClean="0"/>
              <a:t>the Length/</a:t>
            </a:r>
            <a:r>
              <a:rPr lang="en-US" altLang="zh-CN" sz="1200" dirty="0" err="1" smtClean="0"/>
              <a:t>Misc</a:t>
            </a:r>
            <a:r>
              <a:rPr lang="en-US" altLang="zh-CN" sz="1200" dirty="0" smtClean="0"/>
              <a:t> field contains the Length field</a:t>
            </a:r>
            <a:endParaRPr lang="en-US" altLang="zh-CN" sz="1200" dirty="0">
              <a:sym typeface="+mn-ea"/>
            </a:endParaRP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altLang="zh-CN" sz="1200" dirty="0" smtClean="0">
                <a:sym typeface="+mn-ea"/>
              </a:rPr>
              <a:t>The Length field contains the length of the Frame Body field as defined in 9.10.2.4</a:t>
            </a:r>
            <a:br>
              <a:rPr lang="en-US" altLang="zh-CN" sz="1200" dirty="0" smtClean="0">
                <a:sym typeface="+mn-ea"/>
              </a:rPr>
            </a:br>
            <a:endParaRPr lang="en-US" altLang="zh-CN" sz="1200" dirty="0">
              <a:sym typeface="+mn-ea"/>
            </a:endParaRPr>
          </a:p>
          <a:p>
            <a:pPr lvl="1"/>
            <a:r>
              <a:rPr lang="en-US" altLang="zh-CN" sz="1200" b="1" dirty="0" smtClean="0"/>
              <a:t>Address filed: </a:t>
            </a:r>
            <a:r>
              <a:rPr lang="en-US" altLang="zh-CN" sz="1200" dirty="0" smtClean="0"/>
              <a:t>The </a:t>
            </a:r>
            <a:r>
              <a:rPr lang="en-US" altLang="zh-CN" sz="1200" dirty="0"/>
              <a:t>address field is set </a:t>
            </a:r>
            <a:r>
              <a:rPr lang="en-US" altLang="zh-CN" sz="1200" dirty="0" smtClean="0"/>
              <a:t>to block ID</a:t>
            </a:r>
            <a:endParaRPr lang="en-US" altLang="zh-CN" sz="1200" dirty="0"/>
          </a:p>
          <a:p>
            <a:pPr lvl="1"/>
            <a:r>
              <a:rPr lang="en-US" altLang="zh-CN" sz="1200" b="1" dirty="0" smtClean="0"/>
              <a:t>Frame </a:t>
            </a:r>
            <a:r>
              <a:rPr lang="en-US" altLang="zh-CN" sz="1200" b="1" dirty="0"/>
              <a:t>Body field: </a:t>
            </a:r>
            <a:r>
              <a:rPr lang="en-US" altLang="zh-CN" sz="1200" dirty="0"/>
              <a:t>contains </a:t>
            </a:r>
            <a:r>
              <a:rPr lang="en-US" altLang="zh-CN" sz="1200" dirty="0" smtClean="0"/>
              <a:t>the bitmap of the block</a:t>
            </a:r>
            <a:endParaRPr lang="en-US" altLang="zh-CN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endParaRPr lang="zh-CN" altLang="en-US" sz="1600" dirty="0"/>
          </a:p>
          <a:p>
            <a:pPr algn="l"/>
            <a:endParaRPr lang="zh-CN" altLang="en-US" sz="1600" dirty="0"/>
          </a:p>
          <a:p>
            <a:pPr algn="l"/>
            <a:endParaRPr lang="zh-CN" altLang="en-US" sz="1600" dirty="0"/>
          </a:p>
          <a:p>
            <a:pPr algn="l"/>
            <a:endParaRPr lang="zh-CN" altLang="en-US" sz="1600" dirty="0"/>
          </a:p>
          <a:p>
            <a:pPr algn="l"/>
            <a:endParaRPr lang="en-US" altLang="zh-CN" sz="1600" dirty="0" smtClean="0">
              <a:sym typeface="+mn-ea"/>
            </a:endParaRPr>
          </a:p>
          <a:p>
            <a:endParaRPr lang="zh-CN" altLang="en-US" sz="1600" dirty="0"/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We discussed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flexible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ID allocation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scheme in this proposal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lvl="1"/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 notifies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block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granularity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parameters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to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WUR STAs.</a:t>
            </a:r>
            <a:endParaRPr lang="en-US" altLang="zh-CN" sz="1800" dirty="0" smtClean="0">
              <a:solidFill>
                <a:schemeClr val="tx1">
                  <a:lumMod val="65000"/>
                  <a:lumOff val="35000"/>
                </a:schemeClr>
              </a:solidFill>
              <a:sym typeface="+mn-ea"/>
            </a:endParaRPr>
          </a:p>
          <a:p>
            <a:pPr lvl="1"/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By knowing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block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granularity, a WUR STA could determine which 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block(s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) it belongs, and its position in the 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block(s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).</a:t>
            </a:r>
          </a:p>
          <a:p>
            <a:pPr lvl="1"/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AP signals a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multi-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WID </a:t>
            </a:r>
            <a:r>
              <a:rPr lang="en-US" altLang="zh-CN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WUR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</a:t>
            </a:r>
            <a:r>
              <a:rPr lang="en-US" altLang="zh-CN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frame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using the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address and length field.</a:t>
            </a:r>
            <a:endParaRPr lang="en-US" altLang="zh-CN" sz="1800" dirty="0">
              <a:solidFill>
                <a:schemeClr val="tx1">
                  <a:lumMod val="65000"/>
                  <a:lumOff val="35000"/>
                </a:schemeClr>
              </a:solidFill>
              <a:sym typeface="+mn-ea"/>
            </a:endParaRPr>
          </a:p>
          <a:p>
            <a:pPr lvl="0"/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By using this scheme,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sym typeface="+mn-ea"/>
            </a:endParaRPr>
          </a:p>
          <a:p>
            <a:pPr lvl="1"/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AP does not need to explicitly signal the specific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block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IDs which the WUR STA belongs to.</a:t>
            </a:r>
          </a:p>
          <a:p>
            <a:pPr lvl="1"/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A WUR STA can belong to multiple WUR 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block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s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so that AP can flexibly wake up multiple WUR STAs by using variable bitmap size in the frame body of a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multi-WID addressed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wake-up frame. 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sym typeface="+mn-ea"/>
            </a:endParaRPr>
          </a:p>
          <a:p>
            <a:pPr lvl="1"/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sym typeface="+mn-ea"/>
            </a:endParaRPr>
          </a:p>
          <a:p>
            <a:pPr lvl="1"/>
            <a:endParaRPr lang="en-US" altLang="zh-CN" dirty="0" smtClean="0">
              <a:sym typeface="+mn-ea"/>
            </a:endParaRPr>
          </a:p>
          <a:p>
            <a:pPr lvl="1"/>
            <a:endParaRPr lang="en-US" altLang="zh-CN" dirty="0" smtClean="0">
              <a:sym typeface="+mn-ea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3048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1 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the </a:t>
            </a:r>
            <a:r>
              <a:rPr lang="en-US" altLang="zh-CN" dirty="0" smtClean="0">
                <a:sym typeface="+mn-ea"/>
              </a:rPr>
              <a:t>Block</a:t>
            </a:r>
            <a:r>
              <a:rPr lang="en-US" altLang="zh-CN" dirty="0" smtClean="0">
                <a:sym typeface="+mn-ea"/>
              </a:rPr>
              <a:t> </a:t>
            </a:r>
            <a:r>
              <a:rPr lang="en-US" altLang="zh-CN" dirty="0" smtClean="0">
                <a:sym typeface="+mn-ea"/>
              </a:rPr>
              <a:t>ID Allocation Scheme in slide </a:t>
            </a:r>
            <a:r>
              <a:rPr lang="en-US" altLang="zh-CN" dirty="0" smtClean="0">
                <a:sym typeface="+mn-ea"/>
              </a:rPr>
              <a:t>4?</a:t>
            </a:r>
            <a:r>
              <a:rPr lang="en-US" altLang="zh-CN" dirty="0" smtClean="0"/>
              <a:t>  </a:t>
            </a:r>
            <a:endParaRPr lang="en-US" altLang="zh-CN" dirty="0" smtClean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8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the </a:t>
            </a:r>
            <a:r>
              <a:rPr lang="en-US" altLang="zh-CN" dirty="0" smtClean="0">
                <a:sym typeface="+mn-ea"/>
              </a:rPr>
              <a:t>multi-WID addressed WUR </a:t>
            </a:r>
            <a:r>
              <a:rPr lang="en-US" altLang="zh-CN" dirty="0" smtClean="0">
                <a:sym typeface="+mn-ea"/>
              </a:rPr>
              <a:t>frame format </a:t>
            </a:r>
            <a:r>
              <a:rPr lang="en-US" altLang="zh-CN" dirty="0" smtClean="0">
                <a:sym typeface="+mn-ea"/>
              </a:rPr>
              <a:t>in </a:t>
            </a:r>
            <a:r>
              <a:rPr lang="en-US" altLang="zh-CN" dirty="0" smtClean="0">
                <a:sym typeface="+mn-ea"/>
              </a:rPr>
              <a:t>slide </a:t>
            </a:r>
            <a:r>
              <a:rPr lang="en-US" altLang="zh-CN" dirty="0" smtClean="0">
                <a:sym typeface="+mn-ea"/>
              </a:rPr>
              <a:t>6?</a:t>
            </a:r>
            <a:r>
              <a:rPr lang="en-US" altLang="zh-CN" dirty="0" smtClean="0"/>
              <a:t>  </a:t>
            </a:r>
            <a:endParaRPr lang="en-US" altLang="zh-CN" dirty="0" smtClean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92437"/>
      </p:ext>
    </p:extLst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898</Words>
  <Application>Microsoft Office PowerPoint</Application>
  <PresentationFormat>全屏显示(4:3)</PresentationFormat>
  <Paragraphs>132</Paragraphs>
  <Slides>10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Arial Unicode MS</vt:lpstr>
      <vt:lpstr>宋体</vt:lpstr>
      <vt:lpstr>Arial</vt:lpstr>
      <vt:lpstr>Times New Roman</vt:lpstr>
      <vt:lpstr>Wingdings</vt:lpstr>
      <vt:lpstr>Default Design</vt:lpstr>
      <vt:lpstr>Multi-WID Addressed WUR Frame</vt:lpstr>
      <vt:lpstr>Abstract</vt:lpstr>
      <vt:lpstr>Motivation </vt:lpstr>
      <vt:lpstr>Proposal</vt:lpstr>
      <vt:lpstr>Block ID Allocation Scheme</vt:lpstr>
      <vt:lpstr>Multi-WID addressed WUR frame format</vt:lpstr>
      <vt:lpstr>Conclusion </vt:lpstr>
      <vt:lpstr>Straw Poll 1 </vt:lpstr>
      <vt:lpstr>Straw Poll </vt:lpstr>
      <vt:lpstr>References</vt:lpstr>
    </vt:vector>
  </TitlesOfParts>
  <Company>xyz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Beacon transmission</dc:title>
  <dc:creator>吕开颖00029037</dc:creator>
  <cp:lastModifiedBy>吕开颖00029037</cp:lastModifiedBy>
  <cp:revision>2756</cp:revision>
  <dcterms:created xsi:type="dcterms:W3CDTF">2006-02-24T01:46:00Z</dcterms:created>
  <dcterms:modified xsi:type="dcterms:W3CDTF">2018-09-11T02:01:55Z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2052-10.8.0.6206</vt:lpwstr>
  </property>
</Properties>
</file>