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17"/>
  </p:notesMasterIdLst>
  <p:handoutMasterIdLst>
    <p:handoutMasterId r:id="rId18"/>
  </p:handoutMasterIdLst>
  <p:sldIdLst>
    <p:sldId id="256" r:id="rId2"/>
    <p:sldId id="419" r:id="rId3"/>
    <p:sldId id="420" r:id="rId4"/>
    <p:sldId id="427" r:id="rId5"/>
    <p:sldId id="421" r:id="rId6"/>
    <p:sldId id="425" r:id="rId7"/>
    <p:sldId id="431" r:id="rId8"/>
    <p:sldId id="428" r:id="rId9"/>
    <p:sldId id="429" r:id="rId10"/>
    <p:sldId id="430" r:id="rId11"/>
    <p:sldId id="422" r:id="rId12"/>
    <p:sldId id="423" r:id="rId13"/>
    <p:sldId id="432" r:id="rId14"/>
    <p:sldId id="424" r:id="rId15"/>
    <p:sldId id="433" r:id="rId16"/>
  </p:sldIdLst>
  <p:sldSz cx="9144000" cy="6858000" type="screen4x3"/>
  <p:notesSz cx="7023100" cy="93091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9" userDrawn="1">
          <p15:clr>
            <a:srgbClr val="A4A3A4"/>
          </p15:clr>
        </p15:guide>
        <p15:guide id="2" pos="218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nn Haran" initials="OH" lastIdx="6" clrIdx="0">
    <p:extLst>
      <p:ext uri="{19B8F6BF-5375-455C-9EA6-DF929625EA0E}">
        <p15:presenceInfo xmlns:p15="http://schemas.microsoft.com/office/powerpoint/2012/main" userId="S-1-5-21-4074694662-3501753973-433055986-110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A3E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1468" autoAdjust="0"/>
  </p:normalViewPr>
  <p:slideViewPr>
    <p:cSldViewPr>
      <p:cViewPr varScale="1">
        <p:scale>
          <a:sx n="59" d="100"/>
          <a:sy n="59" d="100"/>
        </p:scale>
        <p:origin x="1698" y="66"/>
      </p:cViewPr>
      <p:guideLst>
        <p:guide orient="horz" pos="2160"/>
        <p:guide pos="2880"/>
      </p:guideLst>
    </p:cSldViewPr>
  </p:slideViewPr>
  <p:outlineViewPr>
    <p:cViewPr varScale="1">
      <p:scale>
        <a:sx n="170" d="200"/>
        <a:sy n="170" d="200"/>
      </p:scale>
      <p:origin x="0" y="-3972"/>
    </p:cViewPr>
  </p:outlineViewPr>
  <p:notesTextViewPr>
    <p:cViewPr>
      <p:scale>
        <a:sx n="100" d="100"/>
        <a:sy n="100" d="100"/>
      </p:scale>
      <p:origin x="0" y="0"/>
    </p:cViewPr>
  </p:notesTextViewPr>
  <p:sorterViewPr>
    <p:cViewPr>
      <p:scale>
        <a:sx n="100" d="100"/>
        <a:sy n="100" d="100"/>
      </p:scale>
      <p:origin x="0" y="-2707"/>
    </p:cViewPr>
  </p:sorterViewPr>
  <p:notesViewPr>
    <p:cSldViewPr>
      <p:cViewPr varScale="1">
        <p:scale>
          <a:sx n="65" d="100"/>
          <a:sy n="65" d="100"/>
        </p:scale>
        <p:origin x="3120" y="38"/>
      </p:cViewPr>
      <p:guideLst>
        <p:guide orient="horz" pos="2889"/>
        <p:guide pos="218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665" cy="464977"/>
          </a:xfrm>
          <a:prstGeom prst="rect">
            <a:avLst/>
          </a:prstGeom>
        </p:spPr>
        <p:txBody>
          <a:bodyPr vert="horz" lIns="92098" tIns="46049" rIns="92098" bIns="46049" rtlCol="0"/>
          <a:lstStyle>
            <a:lvl1pPr algn="l">
              <a:defRPr sz="1200"/>
            </a:lvl1pPr>
          </a:lstStyle>
          <a:p>
            <a:r>
              <a:rPr lang="en-US"/>
              <a:t>doc.: IEEE 802.11-18/0933r0</a:t>
            </a:r>
          </a:p>
        </p:txBody>
      </p:sp>
      <p:sp>
        <p:nvSpPr>
          <p:cNvPr id="3" name="Date Placeholder 2"/>
          <p:cNvSpPr>
            <a:spLocks noGrp="1"/>
          </p:cNvSpPr>
          <p:nvPr>
            <p:ph type="dt" sz="quarter" idx="1"/>
          </p:nvPr>
        </p:nvSpPr>
        <p:spPr>
          <a:xfrm>
            <a:off x="3977827" y="0"/>
            <a:ext cx="3043665" cy="464977"/>
          </a:xfrm>
          <a:prstGeom prst="rect">
            <a:avLst/>
          </a:prstGeom>
        </p:spPr>
        <p:txBody>
          <a:bodyPr vert="horz" lIns="92098" tIns="46049" rIns="92098" bIns="46049" rtlCol="0"/>
          <a:lstStyle>
            <a:lvl1pPr algn="r">
              <a:defRPr sz="1200"/>
            </a:lvl1pPr>
          </a:lstStyle>
          <a:p>
            <a:r>
              <a:rPr lang="en-US"/>
              <a:t>May 2018</a:t>
            </a:r>
          </a:p>
        </p:txBody>
      </p:sp>
      <p:sp>
        <p:nvSpPr>
          <p:cNvPr id="4" name="Footer Placeholder 3"/>
          <p:cNvSpPr>
            <a:spLocks noGrp="1"/>
          </p:cNvSpPr>
          <p:nvPr>
            <p:ph type="ftr" sz="quarter" idx="2"/>
          </p:nvPr>
        </p:nvSpPr>
        <p:spPr>
          <a:xfrm>
            <a:off x="0" y="8842531"/>
            <a:ext cx="3043665" cy="464977"/>
          </a:xfrm>
          <a:prstGeom prst="rect">
            <a:avLst/>
          </a:prstGeom>
        </p:spPr>
        <p:txBody>
          <a:bodyPr vert="horz" lIns="92098" tIns="46049" rIns="92098" bIns="46049" rtlCol="0" anchor="b"/>
          <a:lstStyle>
            <a:lvl1pPr algn="l">
              <a:defRPr sz="1200"/>
            </a:lvl1pPr>
          </a:lstStyle>
          <a:p>
            <a:r>
              <a:rPr lang="en-US"/>
              <a:t>Onn Haran (Autotalks)</a:t>
            </a:r>
          </a:p>
        </p:txBody>
      </p:sp>
      <p:sp>
        <p:nvSpPr>
          <p:cNvPr id="5" name="Slide Number Placeholder 4"/>
          <p:cNvSpPr>
            <a:spLocks noGrp="1"/>
          </p:cNvSpPr>
          <p:nvPr>
            <p:ph type="sldNum" sz="quarter" idx="3"/>
          </p:nvPr>
        </p:nvSpPr>
        <p:spPr>
          <a:xfrm>
            <a:off x="3977827" y="8842531"/>
            <a:ext cx="3043665" cy="464977"/>
          </a:xfrm>
          <a:prstGeom prst="rect">
            <a:avLst/>
          </a:prstGeom>
        </p:spPr>
        <p:txBody>
          <a:bodyPr vert="horz" lIns="92098" tIns="46049" rIns="92098" bIns="46049"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023100" cy="9309100"/>
          </a:xfrm>
          <a:prstGeom prst="roundRect">
            <a:avLst>
              <a:gd name="adj" fmla="val 19"/>
            </a:avLst>
          </a:prstGeom>
          <a:solidFill>
            <a:srgbClr val="FFFFFF"/>
          </a:solidFill>
          <a:ln w="9525">
            <a:noFill/>
            <a:round/>
            <a:headEnd/>
            <a:tailEnd/>
          </a:ln>
          <a:effectLst/>
        </p:spPr>
        <p:txBody>
          <a:bodyPr wrap="none" lIns="92098" tIns="46049" rIns="92098" bIns="46049" anchor="ctr"/>
          <a:lstStyle/>
          <a:p>
            <a:endParaRPr lang="en-GB"/>
          </a:p>
        </p:txBody>
      </p:sp>
      <p:sp>
        <p:nvSpPr>
          <p:cNvPr id="2050" name="Rectangle 2"/>
          <p:cNvSpPr>
            <a:spLocks noGrp="1" noChangeArrowheads="1"/>
          </p:cNvSpPr>
          <p:nvPr>
            <p:ph type="hdr"/>
          </p:nvPr>
        </p:nvSpPr>
        <p:spPr bwMode="auto">
          <a:xfrm>
            <a:off x="5712701" y="97137"/>
            <a:ext cx="647964" cy="21178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a:t>doc.: IEEE 802.11-18/0933r0</a:t>
            </a:r>
          </a:p>
        </p:txBody>
      </p:sp>
      <p:sp>
        <p:nvSpPr>
          <p:cNvPr id="2051" name="Rectangle 3"/>
          <p:cNvSpPr>
            <a:spLocks noGrp="1" noChangeArrowheads="1"/>
          </p:cNvSpPr>
          <p:nvPr>
            <p:ph type="dt"/>
          </p:nvPr>
        </p:nvSpPr>
        <p:spPr bwMode="auto">
          <a:xfrm>
            <a:off x="662435" y="97137"/>
            <a:ext cx="836083" cy="21178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a:t>May 2018</a:t>
            </a:r>
          </a:p>
        </p:txBody>
      </p:sp>
      <p:sp>
        <p:nvSpPr>
          <p:cNvPr id="2052" name="Rectangle 4"/>
          <p:cNvSpPr>
            <a:spLocks noGrp="1" noRot="1" noChangeAspect="1" noChangeArrowheads="1"/>
          </p:cNvSpPr>
          <p:nvPr>
            <p:ph type="sldImg"/>
          </p:nvPr>
        </p:nvSpPr>
        <p:spPr bwMode="auto">
          <a:xfrm>
            <a:off x="1192213" y="703263"/>
            <a:ext cx="4637087" cy="347821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5771" y="4422063"/>
            <a:ext cx="5149952" cy="4187980"/>
          </a:xfrm>
          <a:prstGeom prst="rect">
            <a:avLst/>
          </a:prstGeom>
          <a:noFill/>
          <a:ln w="9525">
            <a:noFill/>
            <a:round/>
            <a:headEnd/>
            <a:tailEnd/>
          </a:ln>
          <a:effectLst/>
        </p:spPr>
        <p:txBody>
          <a:bodyPr vert="horz" wrap="square" lIns="94274" tIns="46412" rIns="94274" bIns="4641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26503" y="9012916"/>
            <a:ext cx="934162" cy="18153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0492" algn="l"/>
                <a:tab pos="1381476" algn="l"/>
                <a:tab pos="2302459" algn="l"/>
                <a:tab pos="3223443" algn="l"/>
                <a:tab pos="4144427" algn="l"/>
                <a:tab pos="5065410" algn="l"/>
                <a:tab pos="5986394" algn="l"/>
                <a:tab pos="6907378" algn="l"/>
                <a:tab pos="7828361" algn="l"/>
                <a:tab pos="8749345" algn="l"/>
                <a:tab pos="9670329" algn="l"/>
                <a:tab pos="10591312" algn="l"/>
              </a:tabLst>
              <a:defRPr sz="1200">
                <a:solidFill>
                  <a:srgbClr val="000000"/>
                </a:solidFill>
                <a:cs typeface="Arial Unicode MS" charset="0"/>
              </a:defRPr>
            </a:lvl1pPr>
          </a:lstStyle>
          <a:p>
            <a:r>
              <a:rPr lang="en-US"/>
              <a:t>Onn Haran (Autotalks)</a:t>
            </a:r>
          </a:p>
        </p:txBody>
      </p:sp>
      <p:sp>
        <p:nvSpPr>
          <p:cNvPr id="2055" name="Rectangle 7"/>
          <p:cNvSpPr>
            <a:spLocks noGrp="1" noChangeArrowheads="1"/>
          </p:cNvSpPr>
          <p:nvPr>
            <p:ph type="sldNum"/>
          </p:nvPr>
        </p:nvSpPr>
        <p:spPr bwMode="auto">
          <a:xfrm>
            <a:off x="3263941" y="9012916"/>
            <a:ext cx="517729" cy="36465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1574" y="9012916"/>
            <a:ext cx="723534" cy="183125"/>
          </a:xfrm>
          <a:prstGeom prst="rect">
            <a:avLst/>
          </a:prstGeom>
          <a:noFill/>
          <a:ln w="9525">
            <a:noFill/>
            <a:round/>
            <a:headEnd/>
            <a:tailEnd/>
          </a:ln>
          <a:effectLst/>
        </p:spPr>
        <p:txBody>
          <a:bodyPr wrap="none" lIns="0" tIns="0" rIns="0" bIns="0">
            <a:spAutoFit/>
          </a:bodyPr>
          <a:lstStyle/>
          <a:p>
            <a:pPr>
              <a:tabLst>
                <a:tab pos="0" algn="l"/>
                <a:tab pos="920984" algn="l"/>
                <a:tab pos="1841967" algn="l"/>
                <a:tab pos="2762951" algn="l"/>
                <a:tab pos="3683935" algn="l"/>
                <a:tab pos="4604918" algn="l"/>
                <a:tab pos="5525902" algn="l"/>
                <a:tab pos="6446886" algn="l"/>
                <a:tab pos="7367869" algn="l"/>
                <a:tab pos="8288853" algn="l"/>
                <a:tab pos="9209837" algn="l"/>
                <a:tab pos="10130820" algn="l"/>
              </a:tabLst>
            </a:pPr>
            <a:r>
              <a:rPr lang="en-US" sz="1200">
                <a:solidFill>
                  <a:srgbClr val="000000"/>
                </a:solidFill>
              </a:rPr>
              <a:t>Submission</a:t>
            </a:r>
          </a:p>
        </p:txBody>
      </p:sp>
      <p:sp>
        <p:nvSpPr>
          <p:cNvPr id="2057" name="Line 9"/>
          <p:cNvSpPr>
            <a:spLocks noChangeShapeType="1"/>
          </p:cNvSpPr>
          <p:nvPr/>
        </p:nvSpPr>
        <p:spPr bwMode="auto">
          <a:xfrm>
            <a:off x="733181" y="9011324"/>
            <a:ext cx="5556738" cy="1592"/>
          </a:xfrm>
          <a:prstGeom prst="line">
            <a:avLst/>
          </a:prstGeom>
          <a:noFill/>
          <a:ln w="12600">
            <a:solidFill>
              <a:srgbClr val="000000"/>
            </a:solidFill>
            <a:miter lim="800000"/>
            <a:headEnd/>
            <a:tailEnd/>
          </a:ln>
          <a:effectLst/>
        </p:spPr>
        <p:txBody>
          <a:bodyPr lIns="92098" tIns="46049" rIns="92098" bIns="46049"/>
          <a:lstStyle/>
          <a:p>
            <a:endParaRPr lang="en-GB"/>
          </a:p>
        </p:txBody>
      </p:sp>
      <p:sp>
        <p:nvSpPr>
          <p:cNvPr id="2058" name="Line 10"/>
          <p:cNvSpPr>
            <a:spLocks noChangeShapeType="1"/>
          </p:cNvSpPr>
          <p:nvPr/>
        </p:nvSpPr>
        <p:spPr bwMode="auto">
          <a:xfrm>
            <a:off x="656004" y="297777"/>
            <a:ext cx="5711092" cy="1592"/>
          </a:xfrm>
          <a:prstGeom prst="line">
            <a:avLst/>
          </a:prstGeom>
          <a:noFill/>
          <a:ln w="12600">
            <a:solidFill>
              <a:srgbClr val="000000"/>
            </a:solidFill>
            <a:miter lim="800000"/>
            <a:headEnd/>
            <a:tailEnd/>
          </a:ln>
          <a:effectLst/>
        </p:spPr>
        <p:txBody>
          <a:bodyPr lIns="92098" tIns="46049" rIns="92098" bIns="46049"/>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802.11-18/0933r0</a:t>
            </a:r>
          </a:p>
        </p:txBody>
      </p:sp>
      <p:sp>
        <p:nvSpPr>
          <p:cNvPr id="5" name="Rectangle 3"/>
          <p:cNvSpPr>
            <a:spLocks noGrp="1" noChangeArrowheads="1"/>
          </p:cNvSpPr>
          <p:nvPr>
            <p:ph type="dt"/>
          </p:nvPr>
        </p:nvSpPr>
        <p:spPr>
          <a:ln/>
        </p:spPr>
        <p:txBody>
          <a:bodyPr/>
          <a:lstStyle/>
          <a:p>
            <a:r>
              <a:rPr lang="en-US"/>
              <a:t>May 2018</a:t>
            </a:r>
          </a:p>
        </p:txBody>
      </p:sp>
      <p:sp>
        <p:nvSpPr>
          <p:cNvPr id="6" name="Rectangle 6"/>
          <p:cNvSpPr>
            <a:spLocks noGrp="1" noChangeArrowheads="1"/>
          </p:cNvSpPr>
          <p:nvPr>
            <p:ph type="ftr"/>
          </p:nvPr>
        </p:nvSpPr>
        <p:spPr>
          <a:ln/>
        </p:spPr>
        <p:txBody>
          <a:bodyPr/>
          <a:lstStyle/>
          <a:p>
            <a:r>
              <a:rPr lang="en-US" dirty="0"/>
              <a:t>Onn Haran (Autotalks)</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68910" y="703836"/>
            <a:ext cx="4685282" cy="3479368"/>
          </a:xfrm>
          <a:prstGeom prst="rect">
            <a:avLst/>
          </a:prstGeom>
          <a:solidFill>
            <a:srgbClr val="FFFFFF"/>
          </a:solidFill>
          <a:ln w="9525">
            <a:solidFill>
              <a:srgbClr val="000000"/>
            </a:solidFill>
            <a:miter lim="800000"/>
            <a:headEnd/>
            <a:tailEnd/>
          </a:ln>
          <a:effectLst/>
        </p:spPr>
        <p:txBody>
          <a:bodyPr wrap="none" lIns="92098" tIns="46049" rIns="92098" bIns="46049" anchor="ctr"/>
          <a:lstStyle/>
          <a:p>
            <a:endParaRPr lang="en-GB"/>
          </a:p>
        </p:txBody>
      </p:sp>
      <p:sp>
        <p:nvSpPr>
          <p:cNvPr id="12290" name="Rectangle 2"/>
          <p:cNvSpPr txBox="1">
            <a:spLocks noGrp="1" noChangeArrowheads="1"/>
          </p:cNvSpPr>
          <p:nvPr>
            <p:ph type="body"/>
          </p:nvPr>
        </p:nvSpPr>
        <p:spPr bwMode="auto">
          <a:xfrm>
            <a:off x="935770" y="4422062"/>
            <a:ext cx="5151560" cy="428352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idx="10"/>
          </p:nvPr>
        </p:nvSpPr>
        <p:spPr/>
        <p:txBody>
          <a:bodyPr/>
          <a:lstStyle/>
          <a:p>
            <a:r>
              <a:rPr lang="en-US"/>
              <a:t>doc.: IEEE 802.11-18/0933r0</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US"/>
              <a:t>Onn Haran (Autotalks)</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12138655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idx="10"/>
          </p:nvPr>
        </p:nvSpPr>
        <p:spPr/>
        <p:txBody>
          <a:bodyPr/>
          <a:lstStyle/>
          <a:p>
            <a:r>
              <a:rPr lang="en-US"/>
              <a:t>doc.: IEEE 802.11-18/0933r0</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US"/>
              <a:t>Onn Haran (Autotalks)</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4470337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802.11-18/0933r0</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US"/>
              <a:t>Onn Haran (Autotalks)</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9293583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802.11-18/0933r0</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US"/>
              <a:t>Onn Haran (Autotalks)</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2297284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idx="10"/>
          </p:nvPr>
        </p:nvSpPr>
        <p:spPr/>
        <p:txBody>
          <a:bodyPr/>
          <a:lstStyle/>
          <a:p>
            <a:r>
              <a:rPr lang="en-US"/>
              <a:t>doc.: IEEE 802.11-18/0933r0</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US"/>
              <a:t>Onn Haran (Autotalks)</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1511694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idx="10"/>
          </p:nvPr>
        </p:nvSpPr>
        <p:spPr/>
        <p:txBody>
          <a:bodyPr/>
          <a:lstStyle/>
          <a:p>
            <a:r>
              <a:rPr lang="en-US"/>
              <a:t>doc.: IEEE 802.11-18/0933r0</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US"/>
              <a:t>Onn Haran (Autotalks)</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171077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idx="10"/>
          </p:nvPr>
        </p:nvSpPr>
        <p:spPr/>
        <p:txBody>
          <a:bodyPr/>
          <a:lstStyle/>
          <a:p>
            <a:r>
              <a:rPr lang="en-US"/>
              <a:t>doc.: IEEE 802.11-18/0933r0</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US"/>
              <a:t>Onn Haran (Autotalks)</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435702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802.11-18/0933r0</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US"/>
              <a:t>Onn Haran (Autotalks)</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908842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idx="10"/>
          </p:nvPr>
        </p:nvSpPr>
        <p:spPr/>
        <p:txBody>
          <a:bodyPr/>
          <a:lstStyle/>
          <a:p>
            <a:r>
              <a:rPr lang="en-US"/>
              <a:t>doc.: IEEE 802.11-18/0933r0</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US"/>
              <a:t>Onn Haran (Autotalks)</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8576788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idx="10"/>
          </p:nvPr>
        </p:nvSpPr>
        <p:spPr/>
        <p:txBody>
          <a:bodyPr/>
          <a:lstStyle/>
          <a:p>
            <a:r>
              <a:rPr lang="en-US"/>
              <a:t>doc.: IEEE 802.11-18/0933r0</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US"/>
              <a:t>Onn Haran (Autotalks)</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8702689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idx="10"/>
          </p:nvPr>
        </p:nvSpPr>
        <p:spPr/>
        <p:txBody>
          <a:bodyPr/>
          <a:lstStyle/>
          <a:p>
            <a:r>
              <a:rPr lang="en-US"/>
              <a:t>doc.: IEEE 802.11-18/0933r0</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US"/>
              <a:t>Onn Haran (Autotalks)</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0542694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idx="10"/>
          </p:nvPr>
        </p:nvSpPr>
        <p:spPr/>
        <p:txBody>
          <a:bodyPr/>
          <a:lstStyle/>
          <a:p>
            <a:r>
              <a:rPr lang="en-US"/>
              <a:t>doc.: IEEE 802.11-18/0933r0</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US"/>
              <a:t>Onn Haran (Autotalks)</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0323268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idx="10"/>
          </p:nvPr>
        </p:nvSpPr>
        <p:spPr/>
        <p:txBody>
          <a:bodyPr/>
          <a:lstStyle/>
          <a:p>
            <a:r>
              <a:rPr lang="en-US"/>
              <a:t>doc.: IEEE 802.11-18/0933r0</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US"/>
              <a:t>Onn Haran (Autotalks)</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4011124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Shaul (Autotalks)</a:t>
            </a:r>
          </a:p>
        </p:txBody>
      </p:sp>
      <p:sp>
        <p:nvSpPr>
          <p:cNvPr id="8"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8"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Shaul (Autotalks)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September 2018</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Shaul (Autotalks)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
        <p:nvSpPr>
          <p:cNvPr id="8"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September 2018</a:t>
            </a:r>
            <a:endParaRPr lang="en-GB" dirty="0"/>
          </a:p>
        </p:txBody>
      </p:sp>
      <p:sp>
        <p:nvSpPr>
          <p:cNvPr id="9"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Shaul (Autotalks)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1" name="Rectangle 3"/>
          <p:cNvSpPr>
            <a:spLocks noGrp="1" noChangeArrowheads="1"/>
          </p:cNvSpPr>
          <p:nvPr>
            <p:ph type="dt" idx="14"/>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12" name="Footer Placeholder 4">
            <a:extLst>
              <a:ext uri="{FF2B5EF4-FFF2-40B4-BE49-F238E27FC236}">
                <a16:creationId xmlns:a16="http://schemas.microsoft.com/office/drawing/2014/main" id="{359C3C55-B13E-4FAE-8BDB-A25C92631921}"/>
              </a:ext>
            </a:extLst>
          </p:cNvPr>
          <p:cNvSpPr>
            <a:spLocks noGrp="1" noChangeArrowheads="1"/>
          </p:cNvSpPr>
          <p:nvPr>
            <p:ph type="ftr" idx="15"/>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Shaul  (Autotalks)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7"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9" name="Footer Placeholder 4">
            <a:extLst>
              <a:ext uri="{FF2B5EF4-FFF2-40B4-BE49-F238E27FC236}">
                <a16:creationId xmlns:a16="http://schemas.microsoft.com/office/drawing/2014/main" id="{75540AA4-8AC9-41FC-8230-5962CEB39208}"/>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Shaul  (Autotalks)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Footer Placeholder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Shaul  (Autotalks)</a:t>
            </a:r>
          </a:p>
        </p:txBody>
      </p:sp>
      <p:sp>
        <p:nvSpPr>
          <p:cNvPr id="6"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Shaul (Autotalks)</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802.11-18-1535r1</a:t>
            </a:r>
          </a:p>
        </p:txBody>
      </p:sp>
      <p:sp>
        <p:nvSpPr>
          <p:cNvPr id="13"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microsoft.com/office/2007/relationships/hdphoto" Target="../media/hdphoto2.wdp"/></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microsoft.com/office/2007/relationships/hdphoto" Target="../media/hdphoto3.wdp"/></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6096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2800" b="0" dirty="0"/>
              <a:t>Error Correction Message</a:t>
            </a:r>
            <a:endParaRPr lang="en-GB" sz="2800" dirty="0"/>
          </a:p>
        </p:txBody>
      </p:sp>
      <p:sp>
        <p:nvSpPr>
          <p:cNvPr id="3074" name="Rectangle 2"/>
          <p:cNvSpPr>
            <a:spLocks noGrp="1" noChangeArrowheads="1"/>
          </p:cNvSpPr>
          <p:nvPr>
            <p:ph type="body" idx="1"/>
          </p:nvPr>
        </p:nvSpPr>
        <p:spPr>
          <a:xfrm>
            <a:off x="696912" y="146509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2018-09-12</a:t>
            </a:r>
          </a:p>
        </p:txBody>
      </p:sp>
      <p:sp>
        <p:nvSpPr>
          <p:cNvPr id="3076" name="Rectangle 4"/>
          <p:cNvSpPr>
            <a:spLocks noChangeArrowheads="1"/>
          </p:cNvSpPr>
          <p:nvPr/>
        </p:nvSpPr>
        <p:spPr bwMode="auto">
          <a:xfrm>
            <a:off x="474662" y="19177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9" name="Rectangle 3"/>
          <p:cNvSpPr>
            <a:spLocks noGrp="1" noChangeArrowheads="1"/>
          </p:cNvSpPr>
          <p:nvPr>
            <p:ph type="dt" idx="4294967295"/>
          </p:nvPr>
        </p:nvSpPr>
        <p:spPr bwMode="auto">
          <a:xfrm>
            <a:off x="696912" y="31378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a:t>
            </a:r>
            <a:r>
              <a:rPr lang="en-GB" dirty="0" err="1"/>
              <a:t>Shaul</a:t>
            </a:r>
            <a:r>
              <a:rPr lang="en-GB" dirty="0"/>
              <a:t> (Autotalks)</a:t>
            </a:r>
          </a:p>
        </p:txBody>
      </p:sp>
      <p:graphicFrame>
        <p:nvGraphicFramePr>
          <p:cNvPr id="11" name="Object 3"/>
          <p:cNvGraphicFramePr>
            <a:graphicFrameLocks noChangeAspect="1"/>
          </p:cNvGraphicFramePr>
          <p:nvPr>
            <p:extLst>
              <p:ext uri="{D42A27DB-BD31-4B8C-83A1-F6EECF244321}">
                <p14:modId xmlns:p14="http://schemas.microsoft.com/office/powerpoint/2010/main" val="1662838303"/>
              </p:ext>
            </p:extLst>
          </p:nvPr>
        </p:nvGraphicFramePr>
        <p:xfrm>
          <a:off x="141288" y="2298700"/>
          <a:ext cx="8740775" cy="3087688"/>
        </p:xfrm>
        <a:graphic>
          <a:graphicData uri="http://schemas.openxmlformats.org/presentationml/2006/ole">
            <mc:AlternateContent xmlns:mc="http://schemas.openxmlformats.org/markup-compatibility/2006">
              <mc:Choice xmlns:v="urn:schemas-microsoft-com:vml" Requires="v">
                <p:oleObj spid="_x0000_s6566" name="Document" r:id="rId4" imgW="8519929" imgH="3005912" progId="Word.Document.8">
                  <p:embed/>
                </p:oleObj>
              </mc:Choice>
              <mc:Fallback>
                <p:oleObj name="Document" r:id="rId4" imgW="8519929" imgH="3005912" progId="Word.Document.8">
                  <p:embed/>
                  <p:pic>
                    <p:nvPicPr>
                      <p:cNvPr id="0" name=""/>
                      <p:cNvPicPr>
                        <a:picLocks noChangeAspect="1" noChangeArrowheads="1"/>
                      </p:cNvPicPr>
                      <p:nvPr/>
                    </p:nvPicPr>
                    <p:blipFill>
                      <a:blip r:embed="rId5"/>
                      <a:srcRect/>
                      <a:stretch>
                        <a:fillRect/>
                      </a:stretch>
                    </p:blipFill>
                    <p:spPr bwMode="auto">
                      <a:xfrm>
                        <a:off x="141288" y="2298700"/>
                        <a:ext cx="8740775" cy="3087688"/>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 Overhead Reduction Scheme</a:t>
            </a:r>
          </a:p>
        </p:txBody>
      </p:sp>
      <p:sp>
        <p:nvSpPr>
          <p:cNvPr id="3" name="Content Placeholder 2"/>
          <p:cNvSpPr>
            <a:spLocks noGrp="1"/>
          </p:cNvSpPr>
          <p:nvPr>
            <p:ph idx="1"/>
          </p:nvPr>
        </p:nvSpPr>
        <p:spPr>
          <a:xfrm>
            <a:off x="685800" y="1981200"/>
            <a:ext cx="8305800" cy="2057400"/>
          </a:xfrm>
        </p:spPr>
        <p:txBody>
          <a:bodyPr/>
          <a:lstStyle/>
          <a:p>
            <a:pPr>
              <a:buFont typeface="Arial" panose="020B0604020202020204" pitchFamily="34" charset="0"/>
              <a:buChar char="•"/>
            </a:pPr>
            <a:r>
              <a:rPr lang="en-US" dirty="0"/>
              <a:t>Overhead is adjusted according to vehicle speed and network load</a:t>
            </a:r>
          </a:p>
          <a:p>
            <a:pPr lvl="1">
              <a:buFont typeface="Arial" panose="020B0604020202020204" pitchFamily="34" charset="0"/>
              <a:buChar char="•"/>
            </a:pPr>
            <a:r>
              <a:rPr lang="en-US" dirty="0"/>
              <a:t>Protection should be increased in high speed</a:t>
            </a:r>
          </a:p>
          <a:p>
            <a:pPr lvl="1">
              <a:buFont typeface="Arial" panose="020B0604020202020204" pitchFamily="34" charset="0"/>
              <a:buChar char="•"/>
            </a:pPr>
            <a:r>
              <a:rPr lang="en-US" dirty="0"/>
              <a:t>Lower overhead should be applied in a loaded network</a:t>
            </a:r>
          </a:p>
          <a:p>
            <a:pPr>
              <a:buFont typeface="Arial" panose="020B0604020202020204" pitchFamily="34" charset="0"/>
              <a:buChar char="•"/>
            </a:pPr>
            <a:r>
              <a:rPr lang="en-US" dirty="0"/>
              <a:t>For example</a:t>
            </a:r>
          </a:p>
          <a:p>
            <a:pPr lvl="1">
              <a:buFont typeface="Arial" panose="020B0604020202020204" pitchFamily="34" charset="0"/>
              <a:buChar char="•"/>
            </a:pPr>
            <a:r>
              <a:rPr lang="en-US" dirty="0"/>
              <a:t>Vehicle is moving</a:t>
            </a:r>
          </a:p>
          <a:p>
            <a:pPr lvl="2">
              <a:buFont typeface="Arial" panose="020B0604020202020204" pitchFamily="34" charset="0"/>
              <a:buChar char="•"/>
            </a:pPr>
            <a:r>
              <a:rPr lang="en-US" dirty="0"/>
              <a:t>Low channel load: RS(48, 32) [50% overhead]</a:t>
            </a:r>
          </a:p>
          <a:p>
            <a:pPr lvl="2">
              <a:buFont typeface="Arial" panose="020B0604020202020204" pitchFamily="34" charset="0"/>
              <a:buChar char="•"/>
            </a:pPr>
            <a:r>
              <a:rPr lang="en-US" dirty="0"/>
              <a:t>Medium channel load: RS(80, 64) [25% overhead]</a:t>
            </a:r>
          </a:p>
          <a:p>
            <a:pPr lvl="2">
              <a:buFont typeface="Arial" panose="020B0604020202020204" pitchFamily="34" charset="0"/>
              <a:buChar char="•"/>
            </a:pPr>
            <a:r>
              <a:rPr lang="en-US" dirty="0"/>
              <a:t>High channel load: RS(240, 224) [7% overhead]</a:t>
            </a:r>
          </a:p>
          <a:p>
            <a:pPr lvl="1">
              <a:buFont typeface="Arial" panose="020B0604020202020204" pitchFamily="34" charset="0"/>
              <a:buChar char="•"/>
            </a:pPr>
            <a:r>
              <a:rPr lang="en-US" dirty="0"/>
              <a:t>Vehicle is static (or near-static)</a:t>
            </a:r>
          </a:p>
          <a:p>
            <a:pPr lvl="2">
              <a:buFont typeface="Arial" panose="020B0604020202020204" pitchFamily="34" charset="0"/>
              <a:buChar char="•"/>
            </a:pPr>
            <a:r>
              <a:rPr lang="en-US" dirty="0"/>
              <a:t>Low channel load : RS(240, 224) [7% overhead]</a:t>
            </a:r>
          </a:p>
          <a:p>
            <a:pPr lvl="2">
              <a:buFont typeface="Arial" panose="020B0604020202020204" pitchFamily="34" charset="0"/>
              <a:buChar char="•"/>
            </a:pPr>
            <a:r>
              <a:rPr lang="en-US" dirty="0"/>
              <a:t>Medium or high channel load: no protection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Date Placeholder 4">
            <a:extLst>
              <a:ext uri="{FF2B5EF4-FFF2-40B4-BE49-F238E27FC236}">
                <a16:creationId xmlns:a16="http://schemas.microsoft.com/office/drawing/2014/main" id="{F4D61145-F6E1-4CE5-8EF8-40EB17DB193C}"/>
              </a:ext>
            </a:extLst>
          </p:cNvPr>
          <p:cNvSpPr>
            <a:spLocks noGrp="1"/>
          </p:cNvSpPr>
          <p:nvPr>
            <p:ph type="dt" idx="15"/>
          </p:nvPr>
        </p:nvSpPr>
        <p:spPr/>
        <p:txBody>
          <a:bodyPr/>
          <a:lstStyle/>
          <a:p>
            <a:r>
              <a:rPr lang="en-US" dirty="0"/>
              <a:t>September 2018</a:t>
            </a:r>
            <a:endParaRPr lang="en-GB" dirty="0"/>
          </a:p>
        </p:txBody>
      </p:sp>
      <p:sp>
        <p:nvSpPr>
          <p:cNvPr id="10" name="Rectangle 4">
            <a:extLst>
              <a:ext uri="{FF2B5EF4-FFF2-40B4-BE49-F238E27FC236}">
                <a16:creationId xmlns:a16="http://schemas.microsoft.com/office/drawing/2014/main" id="{713CBC2B-658B-4864-B12B-E530A56C3D05}"/>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a:t>
            </a:r>
            <a:r>
              <a:rPr lang="en-GB" dirty="0" err="1"/>
              <a:t>Shaul</a:t>
            </a:r>
            <a:r>
              <a:rPr lang="en-GB" dirty="0"/>
              <a:t> (Autotalks)</a:t>
            </a:r>
          </a:p>
        </p:txBody>
      </p:sp>
    </p:spTree>
    <p:extLst>
      <p:ext uri="{BB962C8B-B14F-4D97-AF65-F5344CB8AC3E}">
        <p14:creationId xmlns:p14="http://schemas.microsoft.com/office/powerpoint/2010/main" val="558089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Transmitter Concept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Date Placeholder 4">
            <a:extLst>
              <a:ext uri="{FF2B5EF4-FFF2-40B4-BE49-F238E27FC236}">
                <a16:creationId xmlns:a16="http://schemas.microsoft.com/office/drawing/2014/main" id="{F4D61145-F6E1-4CE5-8EF8-40EB17DB193C}"/>
              </a:ext>
            </a:extLst>
          </p:cNvPr>
          <p:cNvSpPr>
            <a:spLocks noGrp="1"/>
          </p:cNvSpPr>
          <p:nvPr>
            <p:ph type="dt" idx="15"/>
          </p:nvPr>
        </p:nvSpPr>
        <p:spPr/>
        <p:txBody>
          <a:bodyPr/>
          <a:lstStyle/>
          <a:p>
            <a:r>
              <a:rPr lang="en-US" dirty="0"/>
              <a:t>September 2018</a:t>
            </a:r>
            <a:endParaRPr lang="en-GB" dirty="0"/>
          </a:p>
        </p:txBody>
      </p:sp>
      <p:sp>
        <p:nvSpPr>
          <p:cNvPr id="9" name="Rectangle 8">
            <a:extLst>
              <a:ext uri="{FF2B5EF4-FFF2-40B4-BE49-F238E27FC236}">
                <a16:creationId xmlns:a16="http://schemas.microsoft.com/office/drawing/2014/main" id="{31DBB147-99B4-4E68-83A9-E7FDEB1FD7A0}"/>
              </a:ext>
            </a:extLst>
          </p:cNvPr>
          <p:cNvSpPr/>
          <p:nvPr/>
        </p:nvSpPr>
        <p:spPr bwMode="auto">
          <a:xfrm>
            <a:off x="2019300" y="1751013"/>
            <a:ext cx="5105400" cy="720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latin typeface="Times New Roman" pitchFamily="16" charset="0"/>
                <a:ea typeface="MS Gothic" charset="-128"/>
              </a:rPr>
              <a:t>Determine block size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latin typeface="Times New Roman" pitchFamily="16" charset="0"/>
                <a:ea typeface="MS Gothic" charset="-128"/>
              </a:rPr>
              <a:t>(According to speed and channel load)</a:t>
            </a:r>
          </a:p>
        </p:txBody>
      </p:sp>
      <p:sp>
        <p:nvSpPr>
          <p:cNvPr id="10" name="Rectangle 9">
            <a:extLst>
              <a:ext uri="{FF2B5EF4-FFF2-40B4-BE49-F238E27FC236}">
                <a16:creationId xmlns:a16="http://schemas.microsoft.com/office/drawing/2014/main" id="{662E1077-B367-4492-B5C7-3184FE200D2B}"/>
              </a:ext>
            </a:extLst>
          </p:cNvPr>
          <p:cNvSpPr/>
          <p:nvPr/>
        </p:nvSpPr>
        <p:spPr bwMode="auto">
          <a:xfrm>
            <a:off x="2019300" y="2720579"/>
            <a:ext cx="5105400" cy="720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Interleave and encode parity bytes</a:t>
            </a:r>
            <a:endParaRPr kumimoji="0" lang="en-US" sz="2000" b="0" i="0" u="none" strike="noStrike" cap="none" normalizeH="0" baseline="0" dirty="0">
              <a:ln>
                <a:noFill/>
              </a:ln>
              <a:solidFill>
                <a:schemeClr val="tx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D955083A-D867-405A-A287-747A180FB7E1}"/>
              </a:ext>
            </a:extLst>
          </p:cNvPr>
          <p:cNvSpPr/>
          <p:nvPr/>
        </p:nvSpPr>
        <p:spPr bwMode="auto">
          <a:xfrm>
            <a:off x="2019300" y="3690145"/>
            <a:ext cx="5105400" cy="720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Transmit the original data packet</a:t>
            </a:r>
            <a:endParaRPr kumimoji="0" lang="en-US" sz="2000" b="0" i="0" u="none" strike="noStrike" cap="none" normalizeH="0" baseline="0" dirty="0">
              <a:ln>
                <a:noFill/>
              </a:ln>
              <a:solidFill>
                <a:schemeClr val="tx1"/>
              </a:solidFill>
              <a:effectLst/>
              <a:latin typeface="Times New Roman" pitchFamily="16" charset="0"/>
              <a:ea typeface="MS Gothic" charset="-128"/>
            </a:endParaRPr>
          </a:p>
        </p:txBody>
      </p:sp>
      <p:cxnSp>
        <p:nvCxnSpPr>
          <p:cNvPr id="13" name="Straight Arrow Connector 12">
            <a:extLst>
              <a:ext uri="{FF2B5EF4-FFF2-40B4-BE49-F238E27FC236}">
                <a16:creationId xmlns:a16="http://schemas.microsoft.com/office/drawing/2014/main" id="{3C335321-1BBD-46D8-9B14-44EB7D0A452A}"/>
              </a:ext>
            </a:extLst>
          </p:cNvPr>
          <p:cNvCxnSpPr>
            <a:cxnSpLocks/>
            <a:stCxn id="9" idx="2"/>
            <a:endCxn id="10" idx="0"/>
          </p:cNvCxnSpPr>
          <p:nvPr/>
        </p:nvCxnSpPr>
        <p:spPr bwMode="auto">
          <a:xfrm>
            <a:off x="4572000" y="2471013"/>
            <a:ext cx="0" cy="24956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5" name="Straight Arrow Connector 14">
            <a:extLst>
              <a:ext uri="{FF2B5EF4-FFF2-40B4-BE49-F238E27FC236}">
                <a16:creationId xmlns:a16="http://schemas.microsoft.com/office/drawing/2014/main" id="{E21CF59D-0998-42E2-BE32-50AF1888304B}"/>
              </a:ext>
            </a:extLst>
          </p:cNvPr>
          <p:cNvCxnSpPr>
            <a:cxnSpLocks/>
            <a:stCxn id="10" idx="2"/>
            <a:endCxn id="11" idx="0"/>
          </p:cNvCxnSpPr>
          <p:nvPr/>
        </p:nvCxnSpPr>
        <p:spPr bwMode="auto">
          <a:xfrm>
            <a:off x="4572000" y="3440579"/>
            <a:ext cx="0" cy="24956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 name="Rectangle 4">
            <a:extLst>
              <a:ext uri="{FF2B5EF4-FFF2-40B4-BE49-F238E27FC236}">
                <a16:creationId xmlns:a16="http://schemas.microsoft.com/office/drawing/2014/main" id="{AB8B048B-70D5-47ED-9C0D-B4EDCF35EFFE}"/>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a:t>
            </a:r>
            <a:r>
              <a:rPr lang="en-GB" dirty="0" err="1"/>
              <a:t>Shaul</a:t>
            </a:r>
            <a:r>
              <a:rPr lang="en-GB" dirty="0"/>
              <a:t> (Autotalks)</a:t>
            </a:r>
          </a:p>
        </p:txBody>
      </p:sp>
      <p:sp>
        <p:nvSpPr>
          <p:cNvPr id="12" name="Rectangle 11">
            <a:extLst>
              <a:ext uri="{FF2B5EF4-FFF2-40B4-BE49-F238E27FC236}">
                <a16:creationId xmlns:a16="http://schemas.microsoft.com/office/drawing/2014/main" id="{5EB52398-5179-4823-9477-4B9F4CA95052}"/>
              </a:ext>
            </a:extLst>
          </p:cNvPr>
          <p:cNvSpPr/>
          <p:nvPr/>
        </p:nvSpPr>
        <p:spPr bwMode="auto">
          <a:xfrm>
            <a:off x="2019300" y="5629276"/>
            <a:ext cx="5105400" cy="720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Transmit the parity bytes in a dedicated packet</a:t>
            </a:r>
          </a:p>
        </p:txBody>
      </p:sp>
      <p:sp>
        <p:nvSpPr>
          <p:cNvPr id="16" name="Rectangle 15">
            <a:extLst>
              <a:ext uri="{FF2B5EF4-FFF2-40B4-BE49-F238E27FC236}">
                <a16:creationId xmlns:a16="http://schemas.microsoft.com/office/drawing/2014/main" id="{578A432A-BD9E-4989-89E7-6DF0E127600D}"/>
              </a:ext>
            </a:extLst>
          </p:cNvPr>
          <p:cNvSpPr/>
          <p:nvPr/>
        </p:nvSpPr>
        <p:spPr bwMode="auto">
          <a:xfrm>
            <a:off x="2019300" y="4659711"/>
            <a:ext cx="5105400" cy="720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Wait SIFS</a:t>
            </a:r>
            <a:endParaRPr kumimoji="0" lang="en-US" sz="2000" b="0" i="0" u="none" strike="noStrike" cap="none" normalizeH="0" baseline="0" dirty="0">
              <a:ln>
                <a:noFill/>
              </a:ln>
              <a:solidFill>
                <a:schemeClr val="tx1"/>
              </a:solidFill>
              <a:effectLst/>
              <a:latin typeface="Times New Roman" pitchFamily="16" charset="0"/>
              <a:ea typeface="MS Gothic" charset="-128"/>
            </a:endParaRPr>
          </a:p>
        </p:txBody>
      </p:sp>
      <p:cxnSp>
        <p:nvCxnSpPr>
          <p:cNvPr id="17" name="Straight Arrow Connector 16">
            <a:extLst>
              <a:ext uri="{FF2B5EF4-FFF2-40B4-BE49-F238E27FC236}">
                <a16:creationId xmlns:a16="http://schemas.microsoft.com/office/drawing/2014/main" id="{5A0B2236-532C-411A-B931-21B98CB01484}"/>
              </a:ext>
            </a:extLst>
          </p:cNvPr>
          <p:cNvCxnSpPr>
            <a:cxnSpLocks/>
            <a:stCxn id="11" idx="2"/>
            <a:endCxn id="16" idx="0"/>
          </p:cNvCxnSpPr>
          <p:nvPr/>
        </p:nvCxnSpPr>
        <p:spPr bwMode="auto">
          <a:xfrm>
            <a:off x="4572000" y="4410145"/>
            <a:ext cx="0" cy="24956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9" name="Straight Arrow Connector 18">
            <a:extLst>
              <a:ext uri="{FF2B5EF4-FFF2-40B4-BE49-F238E27FC236}">
                <a16:creationId xmlns:a16="http://schemas.microsoft.com/office/drawing/2014/main" id="{5B34107C-7DEF-4A74-A522-60983CBA58C4}"/>
              </a:ext>
            </a:extLst>
          </p:cNvPr>
          <p:cNvCxnSpPr>
            <a:cxnSpLocks/>
            <a:stCxn id="16" idx="2"/>
            <a:endCxn id="12" idx="0"/>
          </p:cNvCxnSpPr>
          <p:nvPr/>
        </p:nvCxnSpPr>
        <p:spPr bwMode="auto">
          <a:xfrm>
            <a:off x="4572000" y="5379711"/>
            <a:ext cx="0" cy="24956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982173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Receiver Concept</a:t>
            </a:r>
          </a:p>
        </p:txBody>
      </p:sp>
      <p:sp>
        <p:nvSpPr>
          <p:cNvPr id="5" name="Date Placeholder 4">
            <a:extLst>
              <a:ext uri="{FF2B5EF4-FFF2-40B4-BE49-F238E27FC236}">
                <a16:creationId xmlns:a16="http://schemas.microsoft.com/office/drawing/2014/main" id="{F4D61145-F6E1-4CE5-8EF8-40EB17DB193C}"/>
              </a:ext>
            </a:extLst>
          </p:cNvPr>
          <p:cNvSpPr>
            <a:spLocks noGrp="1"/>
          </p:cNvSpPr>
          <p:nvPr>
            <p:ph type="dt" idx="15"/>
          </p:nvPr>
        </p:nvSpPr>
        <p:spPr/>
        <p:txBody>
          <a:bodyPr/>
          <a:lstStyle/>
          <a:p>
            <a:r>
              <a:rPr lang="en-US" dirty="0"/>
              <a:t>September 2018</a:t>
            </a:r>
            <a:endParaRPr lang="en-GB" dirty="0"/>
          </a:p>
        </p:txBody>
      </p:sp>
      <p:sp>
        <p:nvSpPr>
          <p:cNvPr id="3" name="Diamond 2">
            <a:extLst>
              <a:ext uri="{FF2B5EF4-FFF2-40B4-BE49-F238E27FC236}">
                <a16:creationId xmlns:a16="http://schemas.microsoft.com/office/drawing/2014/main" id="{848160DD-E332-45D8-BE3F-FE0DB3D05FFF}"/>
              </a:ext>
            </a:extLst>
          </p:cNvPr>
          <p:cNvSpPr/>
          <p:nvPr/>
        </p:nvSpPr>
        <p:spPr bwMode="auto">
          <a:xfrm>
            <a:off x="2087893" y="2347348"/>
            <a:ext cx="2819400" cy="609600"/>
          </a:xfrm>
          <a:prstGeom prst="diamond">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CRC good?</a:t>
            </a:r>
            <a:endParaRPr kumimoji="0" lang="en-US" sz="2000" b="0" i="0" u="none" strike="noStrike" cap="none" normalizeH="0" baseline="0" dirty="0">
              <a:ln>
                <a:noFill/>
              </a:ln>
              <a:solidFill>
                <a:schemeClr val="tx1"/>
              </a:solidFill>
              <a:effectLst/>
              <a:latin typeface="Times New Roman" pitchFamily="16" charset="0"/>
              <a:ea typeface="MS Gothic" charset="-128"/>
            </a:endParaRPr>
          </a:p>
        </p:txBody>
      </p:sp>
      <p:sp>
        <p:nvSpPr>
          <p:cNvPr id="14" name="Rectangle 13">
            <a:extLst>
              <a:ext uri="{FF2B5EF4-FFF2-40B4-BE49-F238E27FC236}">
                <a16:creationId xmlns:a16="http://schemas.microsoft.com/office/drawing/2014/main" id="{C7C4D4AB-9DED-460A-BD55-0CAB8E793EEE}"/>
              </a:ext>
            </a:extLst>
          </p:cNvPr>
          <p:cNvSpPr/>
          <p:nvPr/>
        </p:nvSpPr>
        <p:spPr bwMode="auto">
          <a:xfrm>
            <a:off x="6536196" y="4425196"/>
            <a:ext cx="2130552" cy="60959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latin typeface="Times New Roman" pitchFamily="16" charset="0"/>
                <a:ea typeface="MS Gothic" charset="-128"/>
              </a:rPr>
              <a:t>Store current packet as data</a:t>
            </a:r>
          </a:p>
        </p:txBody>
      </p:sp>
      <p:sp>
        <p:nvSpPr>
          <p:cNvPr id="16" name="Rectangle 15">
            <a:extLst>
              <a:ext uri="{FF2B5EF4-FFF2-40B4-BE49-F238E27FC236}">
                <a16:creationId xmlns:a16="http://schemas.microsoft.com/office/drawing/2014/main" id="{E28E6C7E-41A7-4092-8D88-F54DF53F654E}"/>
              </a:ext>
            </a:extLst>
          </p:cNvPr>
          <p:cNvSpPr/>
          <p:nvPr/>
        </p:nvSpPr>
        <p:spPr bwMode="auto">
          <a:xfrm>
            <a:off x="2571735" y="4406015"/>
            <a:ext cx="3433762" cy="6096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latin typeface="Times New Roman" pitchFamily="16" charset="0"/>
                <a:ea typeface="MS Gothic" charset="-128"/>
              </a:rPr>
              <a:t>Re-decode stored data using current packet as parity</a:t>
            </a:r>
          </a:p>
        </p:txBody>
      </p:sp>
      <p:sp>
        <p:nvSpPr>
          <p:cNvPr id="17" name="Rectangle 16">
            <a:extLst>
              <a:ext uri="{FF2B5EF4-FFF2-40B4-BE49-F238E27FC236}">
                <a16:creationId xmlns:a16="http://schemas.microsoft.com/office/drawing/2014/main" id="{EC1B68AA-6815-4AE1-8206-78184D9EF93B}"/>
              </a:ext>
            </a:extLst>
          </p:cNvPr>
          <p:cNvSpPr/>
          <p:nvPr/>
        </p:nvSpPr>
        <p:spPr bwMode="auto">
          <a:xfrm>
            <a:off x="2581015" y="5730239"/>
            <a:ext cx="3433762" cy="3657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latin typeface="Times New Roman" pitchFamily="16" charset="0"/>
                <a:ea typeface="MS Gothic" charset="-128"/>
              </a:rPr>
              <a:t>Recalculate CRC</a:t>
            </a:r>
          </a:p>
        </p:txBody>
      </p:sp>
      <p:sp>
        <p:nvSpPr>
          <p:cNvPr id="6" name="Oval 5">
            <a:extLst>
              <a:ext uri="{FF2B5EF4-FFF2-40B4-BE49-F238E27FC236}">
                <a16:creationId xmlns:a16="http://schemas.microsoft.com/office/drawing/2014/main" id="{C99C0A62-21E1-4EFC-BD9E-AB28876CE167}"/>
              </a:ext>
            </a:extLst>
          </p:cNvPr>
          <p:cNvSpPr/>
          <p:nvPr/>
        </p:nvSpPr>
        <p:spPr bwMode="auto">
          <a:xfrm>
            <a:off x="457200" y="3657599"/>
            <a:ext cx="2133602" cy="36576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latin typeface="Times New Roman" pitchFamily="16" charset="0"/>
                <a:ea typeface="MS Gothic" charset="-128"/>
              </a:rPr>
              <a:t>Good packet</a:t>
            </a:r>
          </a:p>
        </p:txBody>
      </p:sp>
      <p:cxnSp>
        <p:nvCxnSpPr>
          <p:cNvPr id="19" name="Connector: Elbow 18">
            <a:extLst>
              <a:ext uri="{FF2B5EF4-FFF2-40B4-BE49-F238E27FC236}">
                <a16:creationId xmlns:a16="http://schemas.microsoft.com/office/drawing/2014/main" id="{89F45817-0A5C-4010-8645-0598B0A880AA}"/>
              </a:ext>
            </a:extLst>
          </p:cNvPr>
          <p:cNvCxnSpPr>
            <a:cxnSpLocks/>
            <a:stCxn id="3" idx="1"/>
            <a:endCxn id="32" idx="0"/>
          </p:cNvCxnSpPr>
          <p:nvPr/>
        </p:nvCxnSpPr>
        <p:spPr bwMode="auto">
          <a:xfrm rot="10800000" flipV="1">
            <a:off x="1524003" y="2652147"/>
            <a:ext cx="563890" cy="416027"/>
          </a:xfrm>
          <a:prstGeom prst="bentConnector2">
            <a:avLst/>
          </a:prstGeom>
          <a:solidFill>
            <a:srgbClr val="00B8FF"/>
          </a:solidFill>
          <a:ln w="9525" cap="flat" cmpd="sng" algn="ctr">
            <a:solidFill>
              <a:schemeClr val="tx1"/>
            </a:solidFill>
            <a:prstDash val="solid"/>
            <a:round/>
            <a:headEnd type="none" w="med" len="med"/>
            <a:tailEnd type="triangle"/>
          </a:ln>
          <a:effectLst/>
        </p:spPr>
      </p:cxnSp>
      <p:cxnSp>
        <p:nvCxnSpPr>
          <p:cNvPr id="20" name="Connector: Elbow 19">
            <a:extLst>
              <a:ext uri="{FF2B5EF4-FFF2-40B4-BE49-F238E27FC236}">
                <a16:creationId xmlns:a16="http://schemas.microsoft.com/office/drawing/2014/main" id="{AD82A785-943D-405B-A3F2-6BBD71958C0E}"/>
              </a:ext>
            </a:extLst>
          </p:cNvPr>
          <p:cNvCxnSpPr>
            <a:cxnSpLocks/>
            <a:stCxn id="3" idx="3"/>
            <a:endCxn id="26" idx="0"/>
          </p:cNvCxnSpPr>
          <p:nvPr/>
        </p:nvCxnSpPr>
        <p:spPr bwMode="auto">
          <a:xfrm>
            <a:off x="4907293" y="2652148"/>
            <a:ext cx="1072883" cy="723242"/>
          </a:xfrm>
          <a:prstGeom prst="bentConnector2">
            <a:avLst/>
          </a:prstGeom>
          <a:solidFill>
            <a:srgbClr val="00B8FF"/>
          </a:solidFill>
          <a:ln w="9525" cap="flat" cmpd="sng" algn="ctr">
            <a:solidFill>
              <a:schemeClr val="tx1"/>
            </a:solidFill>
            <a:prstDash val="solid"/>
            <a:round/>
            <a:headEnd type="none" w="med" len="med"/>
            <a:tailEnd type="triangle"/>
          </a:ln>
          <a:effectLst/>
        </p:spPr>
      </p:cxnSp>
      <p:cxnSp>
        <p:nvCxnSpPr>
          <p:cNvPr id="30" name="Connector: Elbow 29">
            <a:extLst>
              <a:ext uri="{FF2B5EF4-FFF2-40B4-BE49-F238E27FC236}">
                <a16:creationId xmlns:a16="http://schemas.microsoft.com/office/drawing/2014/main" id="{4F12E59A-D9B9-4E57-8001-854E27CDF975}"/>
              </a:ext>
            </a:extLst>
          </p:cNvPr>
          <p:cNvCxnSpPr>
            <a:cxnSpLocks/>
            <a:stCxn id="16" idx="2"/>
            <a:endCxn id="35" idx="0"/>
          </p:cNvCxnSpPr>
          <p:nvPr/>
        </p:nvCxnSpPr>
        <p:spPr bwMode="auto">
          <a:xfrm rot="16200000" flipH="1">
            <a:off x="4201400" y="5102830"/>
            <a:ext cx="174432" cy="1"/>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sp>
        <p:nvSpPr>
          <p:cNvPr id="36" name="TextBox 35">
            <a:extLst>
              <a:ext uri="{FF2B5EF4-FFF2-40B4-BE49-F238E27FC236}">
                <a16:creationId xmlns:a16="http://schemas.microsoft.com/office/drawing/2014/main" id="{D6CE0A0C-B020-4BB6-9F3B-5DDB779EDE78}"/>
              </a:ext>
            </a:extLst>
          </p:cNvPr>
          <p:cNvSpPr txBox="1"/>
          <p:nvPr/>
        </p:nvSpPr>
        <p:spPr>
          <a:xfrm>
            <a:off x="4859641" y="2328445"/>
            <a:ext cx="434734" cy="338554"/>
          </a:xfrm>
          <a:prstGeom prst="rect">
            <a:avLst/>
          </a:prstGeom>
          <a:noFill/>
        </p:spPr>
        <p:txBody>
          <a:bodyPr wrap="none" rtlCol="0">
            <a:spAutoFit/>
          </a:bodyPr>
          <a:lstStyle/>
          <a:p>
            <a:r>
              <a:rPr lang="en-US" sz="1600" dirty="0">
                <a:solidFill>
                  <a:schemeClr val="tx1"/>
                </a:solidFill>
              </a:rPr>
              <a:t>No</a:t>
            </a:r>
          </a:p>
        </p:txBody>
      </p:sp>
      <p:sp>
        <p:nvSpPr>
          <p:cNvPr id="37" name="TextBox 36">
            <a:extLst>
              <a:ext uri="{FF2B5EF4-FFF2-40B4-BE49-F238E27FC236}">
                <a16:creationId xmlns:a16="http://schemas.microsoft.com/office/drawing/2014/main" id="{A4CAE5FF-5E96-4035-AC33-D07FC68261A3}"/>
              </a:ext>
            </a:extLst>
          </p:cNvPr>
          <p:cNvSpPr txBox="1"/>
          <p:nvPr/>
        </p:nvSpPr>
        <p:spPr>
          <a:xfrm>
            <a:off x="1676400" y="2328445"/>
            <a:ext cx="483146" cy="338554"/>
          </a:xfrm>
          <a:prstGeom prst="rect">
            <a:avLst/>
          </a:prstGeom>
          <a:noFill/>
        </p:spPr>
        <p:txBody>
          <a:bodyPr wrap="none" rtlCol="0">
            <a:spAutoFit/>
          </a:bodyPr>
          <a:lstStyle/>
          <a:p>
            <a:r>
              <a:rPr lang="en-US" sz="1600" dirty="0">
                <a:solidFill>
                  <a:schemeClr val="tx1"/>
                </a:solidFill>
              </a:rPr>
              <a:t>Yes</a:t>
            </a:r>
          </a:p>
        </p:txBody>
      </p:sp>
      <p:sp>
        <p:nvSpPr>
          <p:cNvPr id="50" name="Rectangle 4">
            <a:extLst>
              <a:ext uri="{FF2B5EF4-FFF2-40B4-BE49-F238E27FC236}">
                <a16:creationId xmlns:a16="http://schemas.microsoft.com/office/drawing/2014/main" id="{5D595005-72BE-45C0-98C9-3FF6D0EAD2D6}"/>
              </a:ext>
            </a:extLst>
          </p:cNvPr>
          <p:cNvSpPr>
            <a:spLocks noGrp="1" noChangeArrowheads="1"/>
          </p:cNvSpPr>
          <p:nvPr>
            <p:ph type="ftr" idx="13"/>
          </p:nvPr>
        </p:nvSpPr>
        <p:spPr bwMode="auto">
          <a:xfrm>
            <a:off x="5357818" y="6477000"/>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a:t>
            </a:r>
            <a:r>
              <a:rPr lang="en-GB" dirty="0" err="1"/>
              <a:t>Shaul</a:t>
            </a:r>
            <a:r>
              <a:rPr lang="en-GB" dirty="0"/>
              <a:t> (Autotalks)</a:t>
            </a:r>
          </a:p>
        </p:txBody>
      </p:sp>
      <p:sp>
        <p:nvSpPr>
          <p:cNvPr id="52" name="Rectangle 51">
            <a:extLst>
              <a:ext uri="{FF2B5EF4-FFF2-40B4-BE49-F238E27FC236}">
                <a16:creationId xmlns:a16="http://schemas.microsoft.com/office/drawing/2014/main" id="{71511A48-74F0-4400-B4C4-11DB40D5C26C}"/>
              </a:ext>
            </a:extLst>
          </p:cNvPr>
          <p:cNvSpPr/>
          <p:nvPr/>
        </p:nvSpPr>
        <p:spPr bwMode="auto">
          <a:xfrm>
            <a:off x="2094243" y="1691640"/>
            <a:ext cx="2819400" cy="3657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latin typeface="Times New Roman" pitchFamily="16" charset="0"/>
                <a:ea typeface="MS Gothic" charset="-128"/>
              </a:rPr>
              <a:t>Packet received</a:t>
            </a:r>
          </a:p>
        </p:txBody>
      </p:sp>
      <p:cxnSp>
        <p:nvCxnSpPr>
          <p:cNvPr id="53" name="Connector: Elbow 52">
            <a:extLst>
              <a:ext uri="{FF2B5EF4-FFF2-40B4-BE49-F238E27FC236}">
                <a16:creationId xmlns:a16="http://schemas.microsoft.com/office/drawing/2014/main" id="{E511D56D-173A-4A3F-9EB2-039278232A70}"/>
              </a:ext>
            </a:extLst>
          </p:cNvPr>
          <p:cNvCxnSpPr>
            <a:cxnSpLocks/>
            <a:endCxn id="3" idx="0"/>
          </p:cNvCxnSpPr>
          <p:nvPr/>
        </p:nvCxnSpPr>
        <p:spPr bwMode="auto">
          <a:xfrm rot="5400000">
            <a:off x="3344782" y="2188186"/>
            <a:ext cx="311974" cy="6351"/>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sp>
        <p:nvSpPr>
          <p:cNvPr id="26" name="Diamond 25">
            <a:extLst>
              <a:ext uri="{FF2B5EF4-FFF2-40B4-BE49-F238E27FC236}">
                <a16:creationId xmlns:a16="http://schemas.microsoft.com/office/drawing/2014/main" id="{DF0E6F85-12D8-4426-BC6E-36DB8E4CC47F}"/>
              </a:ext>
            </a:extLst>
          </p:cNvPr>
          <p:cNvSpPr/>
          <p:nvPr/>
        </p:nvSpPr>
        <p:spPr bwMode="auto">
          <a:xfrm>
            <a:off x="4572000" y="3375390"/>
            <a:ext cx="2816352" cy="612648"/>
          </a:xfrm>
          <a:prstGeom prst="diamond">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Data stored?</a:t>
            </a:r>
            <a:endParaRPr kumimoji="0" lang="en-US" sz="2000" b="0" i="0" u="none" strike="noStrike" cap="none" normalizeH="0" baseline="0" dirty="0">
              <a:ln>
                <a:noFill/>
              </a:ln>
              <a:solidFill>
                <a:schemeClr val="tx1"/>
              </a:solidFill>
              <a:effectLst/>
              <a:latin typeface="Times New Roman" pitchFamily="16" charset="0"/>
              <a:ea typeface="MS Gothic" charset="-128"/>
            </a:endParaRPr>
          </a:p>
        </p:txBody>
      </p:sp>
      <p:sp>
        <p:nvSpPr>
          <p:cNvPr id="32" name="Rectangle 31">
            <a:extLst>
              <a:ext uri="{FF2B5EF4-FFF2-40B4-BE49-F238E27FC236}">
                <a16:creationId xmlns:a16="http://schemas.microsoft.com/office/drawing/2014/main" id="{D36CA3B6-DC6E-435E-A291-BF2A4CF30650}"/>
              </a:ext>
            </a:extLst>
          </p:cNvPr>
          <p:cNvSpPr/>
          <p:nvPr/>
        </p:nvSpPr>
        <p:spPr bwMode="auto">
          <a:xfrm>
            <a:off x="457202" y="3068175"/>
            <a:ext cx="2133602" cy="3657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latin typeface="Times New Roman" pitchFamily="16" charset="0"/>
                <a:ea typeface="MS Gothic" charset="-128"/>
              </a:rPr>
              <a:t>Erase data</a:t>
            </a:r>
          </a:p>
        </p:txBody>
      </p:sp>
      <p:sp>
        <p:nvSpPr>
          <p:cNvPr id="35" name="Rectangle 34">
            <a:extLst>
              <a:ext uri="{FF2B5EF4-FFF2-40B4-BE49-F238E27FC236}">
                <a16:creationId xmlns:a16="http://schemas.microsoft.com/office/drawing/2014/main" id="{BC5ED51E-72C9-402F-A6DC-109A4AE041C0}"/>
              </a:ext>
            </a:extLst>
          </p:cNvPr>
          <p:cNvSpPr/>
          <p:nvPr/>
        </p:nvSpPr>
        <p:spPr bwMode="auto">
          <a:xfrm>
            <a:off x="2571736" y="5190047"/>
            <a:ext cx="3433761" cy="3657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2000" dirty="0">
                <a:solidFill>
                  <a:schemeClr val="tx1"/>
                </a:solidFill>
              </a:rPr>
              <a:t>Erase data </a:t>
            </a:r>
          </a:p>
        </p:txBody>
      </p:sp>
      <p:cxnSp>
        <p:nvCxnSpPr>
          <p:cNvPr id="40" name="Connector: Elbow 39">
            <a:extLst>
              <a:ext uri="{FF2B5EF4-FFF2-40B4-BE49-F238E27FC236}">
                <a16:creationId xmlns:a16="http://schemas.microsoft.com/office/drawing/2014/main" id="{2C683C35-F69E-42E6-955C-6FAFC84726B8}"/>
              </a:ext>
            </a:extLst>
          </p:cNvPr>
          <p:cNvCxnSpPr>
            <a:cxnSpLocks/>
            <a:stCxn id="32" idx="2"/>
            <a:endCxn id="6" idx="0"/>
          </p:cNvCxnSpPr>
          <p:nvPr/>
        </p:nvCxnSpPr>
        <p:spPr bwMode="auto">
          <a:xfrm rot="5400000">
            <a:off x="1412170" y="3545766"/>
            <a:ext cx="223664" cy="2"/>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cxnSp>
        <p:nvCxnSpPr>
          <p:cNvPr id="44" name="Connector: Elbow 43">
            <a:extLst>
              <a:ext uri="{FF2B5EF4-FFF2-40B4-BE49-F238E27FC236}">
                <a16:creationId xmlns:a16="http://schemas.microsoft.com/office/drawing/2014/main" id="{E181A8F3-490E-4DD4-ACF0-4E9327D73007}"/>
              </a:ext>
            </a:extLst>
          </p:cNvPr>
          <p:cNvCxnSpPr>
            <a:cxnSpLocks/>
            <a:stCxn id="35" idx="2"/>
            <a:endCxn id="17" idx="0"/>
          </p:cNvCxnSpPr>
          <p:nvPr/>
        </p:nvCxnSpPr>
        <p:spPr bwMode="auto">
          <a:xfrm rot="16200000" flipH="1">
            <a:off x="4206040" y="5638383"/>
            <a:ext cx="174432" cy="9279"/>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cxnSp>
        <p:nvCxnSpPr>
          <p:cNvPr id="59" name="Connector: Elbow 58">
            <a:extLst>
              <a:ext uri="{FF2B5EF4-FFF2-40B4-BE49-F238E27FC236}">
                <a16:creationId xmlns:a16="http://schemas.microsoft.com/office/drawing/2014/main" id="{F775F4C8-3CE6-4AAC-B1DC-7A24D27363B0}"/>
              </a:ext>
            </a:extLst>
          </p:cNvPr>
          <p:cNvCxnSpPr>
            <a:cxnSpLocks/>
            <a:stCxn id="26" idx="1"/>
            <a:endCxn id="16" idx="0"/>
          </p:cNvCxnSpPr>
          <p:nvPr/>
        </p:nvCxnSpPr>
        <p:spPr bwMode="auto">
          <a:xfrm rot="10800000" flipV="1">
            <a:off x="4288616" y="3681713"/>
            <a:ext cx="283384" cy="724301"/>
          </a:xfrm>
          <a:prstGeom prst="bentConnector2">
            <a:avLst/>
          </a:prstGeom>
          <a:solidFill>
            <a:srgbClr val="00B8FF"/>
          </a:solidFill>
          <a:ln w="9525" cap="flat" cmpd="sng" algn="ctr">
            <a:solidFill>
              <a:schemeClr val="tx1"/>
            </a:solidFill>
            <a:prstDash val="solid"/>
            <a:round/>
            <a:headEnd type="none" w="med" len="med"/>
            <a:tailEnd type="triangle"/>
          </a:ln>
          <a:effectLst/>
        </p:spPr>
      </p:cxnSp>
      <p:cxnSp>
        <p:nvCxnSpPr>
          <p:cNvPr id="62" name="Connector: Elbow 61">
            <a:extLst>
              <a:ext uri="{FF2B5EF4-FFF2-40B4-BE49-F238E27FC236}">
                <a16:creationId xmlns:a16="http://schemas.microsoft.com/office/drawing/2014/main" id="{58B997FE-A81D-4E53-8D49-6616981C8C2E}"/>
              </a:ext>
            </a:extLst>
          </p:cNvPr>
          <p:cNvCxnSpPr>
            <a:cxnSpLocks/>
            <a:stCxn id="17" idx="2"/>
            <a:endCxn id="3" idx="0"/>
          </p:cNvCxnSpPr>
          <p:nvPr/>
        </p:nvCxnSpPr>
        <p:spPr bwMode="auto">
          <a:xfrm rot="5400000" flipH="1">
            <a:off x="2023419" y="3821523"/>
            <a:ext cx="3748651" cy="800303"/>
          </a:xfrm>
          <a:prstGeom prst="bentConnector5">
            <a:avLst>
              <a:gd name="adj1" fmla="val -4262"/>
              <a:gd name="adj2" fmla="val 504966"/>
              <a:gd name="adj3" fmla="val 103475"/>
            </a:avLst>
          </a:prstGeom>
          <a:solidFill>
            <a:srgbClr val="00B8FF"/>
          </a:solidFill>
          <a:ln w="9525" cap="flat" cmpd="sng" algn="ctr">
            <a:solidFill>
              <a:schemeClr val="tx1"/>
            </a:solidFill>
            <a:prstDash val="solid"/>
            <a:round/>
            <a:headEnd type="none" w="med" len="med"/>
            <a:tailEnd type="triangle"/>
          </a:ln>
          <a:effectLst/>
        </p:spPr>
      </p:cxnSp>
      <p:sp>
        <p:nvSpPr>
          <p:cNvPr id="68" name="TextBox 67">
            <a:extLst>
              <a:ext uri="{FF2B5EF4-FFF2-40B4-BE49-F238E27FC236}">
                <a16:creationId xmlns:a16="http://schemas.microsoft.com/office/drawing/2014/main" id="{D7B556D5-3CE3-47C0-98BE-9DD5DF4D7222}"/>
              </a:ext>
            </a:extLst>
          </p:cNvPr>
          <p:cNvSpPr txBox="1"/>
          <p:nvPr/>
        </p:nvSpPr>
        <p:spPr>
          <a:xfrm>
            <a:off x="4114800" y="3339604"/>
            <a:ext cx="483146" cy="338554"/>
          </a:xfrm>
          <a:prstGeom prst="rect">
            <a:avLst/>
          </a:prstGeom>
          <a:noFill/>
        </p:spPr>
        <p:txBody>
          <a:bodyPr wrap="none" rtlCol="0">
            <a:spAutoFit/>
          </a:bodyPr>
          <a:lstStyle/>
          <a:p>
            <a:r>
              <a:rPr lang="en-US" sz="1600" dirty="0">
                <a:solidFill>
                  <a:schemeClr val="tx1"/>
                </a:solidFill>
              </a:rPr>
              <a:t>Yes</a:t>
            </a:r>
          </a:p>
        </p:txBody>
      </p:sp>
      <p:sp>
        <p:nvSpPr>
          <p:cNvPr id="69" name="Oval 68">
            <a:extLst>
              <a:ext uri="{FF2B5EF4-FFF2-40B4-BE49-F238E27FC236}">
                <a16:creationId xmlns:a16="http://schemas.microsoft.com/office/drawing/2014/main" id="{EB281706-7F83-488C-89E1-7B4FE587B121}"/>
              </a:ext>
            </a:extLst>
          </p:cNvPr>
          <p:cNvSpPr/>
          <p:nvPr/>
        </p:nvSpPr>
        <p:spPr bwMode="auto">
          <a:xfrm>
            <a:off x="6543491" y="5190046"/>
            <a:ext cx="2130552" cy="365760"/>
          </a:xfrm>
          <a:prstGeom prst="ellipse">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latin typeface="Times New Roman" pitchFamily="16" charset="0"/>
                <a:ea typeface="MS Gothic" charset="-128"/>
              </a:rPr>
              <a:t>No recovery</a:t>
            </a:r>
          </a:p>
        </p:txBody>
      </p:sp>
      <p:cxnSp>
        <p:nvCxnSpPr>
          <p:cNvPr id="70" name="Connector: Elbow 69">
            <a:extLst>
              <a:ext uri="{FF2B5EF4-FFF2-40B4-BE49-F238E27FC236}">
                <a16:creationId xmlns:a16="http://schemas.microsoft.com/office/drawing/2014/main" id="{A34A8067-0C40-45A7-B704-90AE12841867}"/>
              </a:ext>
            </a:extLst>
          </p:cNvPr>
          <p:cNvCxnSpPr>
            <a:cxnSpLocks/>
            <a:stCxn id="26" idx="3"/>
            <a:endCxn id="14" idx="0"/>
          </p:cNvCxnSpPr>
          <p:nvPr/>
        </p:nvCxnSpPr>
        <p:spPr bwMode="auto">
          <a:xfrm>
            <a:off x="7388352" y="3681714"/>
            <a:ext cx="213120" cy="743482"/>
          </a:xfrm>
          <a:prstGeom prst="bentConnector2">
            <a:avLst/>
          </a:prstGeom>
          <a:solidFill>
            <a:srgbClr val="00B8FF"/>
          </a:solidFill>
          <a:ln w="9525" cap="flat" cmpd="sng" algn="ctr">
            <a:solidFill>
              <a:schemeClr val="tx1"/>
            </a:solidFill>
            <a:prstDash val="solid"/>
            <a:round/>
            <a:headEnd type="none" w="med" len="med"/>
            <a:tailEnd type="triangle"/>
          </a:ln>
          <a:effectLst/>
        </p:spPr>
      </p:cxnSp>
      <p:sp>
        <p:nvSpPr>
          <p:cNvPr id="73" name="TextBox 72">
            <a:extLst>
              <a:ext uri="{FF2B5EF4-FFF2-40B4-BE49-F238E27FC236}">
                <a16:creationId xmlns:a16="http://schemas.microsoft.com/office/drawing/2014/main" id="{710C334D-FDDB-4F53-A747-99FB1586EFCA}"/>
              </a:ext>
            </a:extLst>
          </p:cNvPr>
          <p:cNvSpPr txBox="1"/>
          <p:nvPr/>
        </p:nvSpPr>
        <p:spPr>
          <a:xfrm>
            <a:off x="7391400" y="3339604"/>
            <a:ext cx="434734" cy="338554"/>
          </a:xfrm>
          <a:prstGeom prst="rect">
            <a:avLst/>
          </a:prstGeom>
          <a:noFill/>
        </p:spPr>
        <p:txBody>
          <a:bodyPr wrap="none" rtlCol="0">
            <a:spAutoFit/>
          </a:bodyPr>
          <a:lstStyle/>
          <a:p>
            <a:r>
              <a:rPr lang="en-US" sz="1600" dirty="0">
                <a:solidFill>
                  <a:schemeClr val="tx1"/>
                </a:solidFill>
              </a:rPr>
              <a:t>No</a:t>
            </a:r>
          </a:p>
        </p:txBody>
      </p:sp>
      <p:sp>
        <p:nvSpPr>
          <p:cNvPr id="90" name="Slide Number Placeholder 3">
            <a:extLst>
              <a:ext uri="{FF2B5EF4-FFF2-40B4-BE49-F238E27FC236}">
                <a16:creationId xmlns:a16="http://schemas.microsoft.com/office/drawing/2014/main" id="{4CDF59A7-320C-4E9A-BC43-29A7FB907D2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12</a:t>
            </a:fld>
            <a:endParaRPr lang="en-GB" dirty="0"/>
          </a:p>
        </p:txBody>
      </p:sp>
      <p:cxnSp>
        <p:nvCxnSpPr>
          <p:cNvPr id="102" name="Connector: Elbow 101">
            <a:extLst>
              <a:ext uri="{FF2B5EF4-FFF2-40B4-BE49-F238E27FC236}">
                <a16:creationId xmlns:a16="http://schemas.microsoft.com/office/drawing/2014/main" id="{C2BAB8EA-AA1E-4463-9C5F-FD5459EBFAF6}"/>
              </a:ext>
            </a:extLst>
          </p:cNvPr>
          <p:cNvCxnSpPr>
            <a:cxnSpLocks/>
            <a:stCxn id="14" idx="2"/>
            <a:endCxn id="69" idx="0"/>
          </p:cNvCxnSpPr>
          <p:nvPr/>
        </p:nvCxnSpPr>
        <p:spPr bwMode="auto">
          <a:xfrm rot="16200000" flipH="1">
            <a:off x="7527494" y="5108772"/>
            <a:ext cx="155251" cy="7295"/>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714758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Textual Receiver Operation Description </a:t>
            </a:r>
          </a:p>
        </p:txBody>
      </p:sp>
      <p:sp>
        <p:nvSpPr>
          <p:cNvPr id="5" name="Date Placeholder 4">
            <a:extLst>
              <a:ext uri="{FF2B5EF4-FFF2-40B4-BE49-F238E27FC236}">
                <a16:creationId xmlns:a16="http://schemas.microsoft.com/office/drawing/2014/main" id="{F4D61145-F6E1-4CE5-8EF8-40EB17DB193C}"/>
              </a:ext>
            </a:extLst>
          </p:cNvPr>
          <p:cNvSpPr>
            <a:spLocks noGrp="1"/>
          </p:cNvSpPr>
          <p:nvPr>
            <p:ph type="dt" idx="15"/>
          </p:nvPr>
        </p:nvSpPr>
        <p:spPr/>
        <p:txBody>
          <a:bodyPr/>
          <a:lstStyle/>
          <a:p>
            <a:r>
              <a:rPr lang="en-US" dirty="0"/>
              <a:t>September 2018</a:t>
            </a:r>
            <a:endParaRPr lang="en-GB" dirty="0"/>
          </a:p>
        </p:txBody>
      </p:sp>
      <p:sp>
        <p:nvSpPr>
          <p:cNvPr id="50" name="Rectangle 4">
            <a:extLst>
              <a:ext uri="{FF2B5EF4-FFF2-40B4-BE49-F238E27FC236}">
                <a16:creationId xmlns:a16="http://schemas.microsoft.com/office/drawing/2014/main" id="{5D595005-72BE-45C0-98C9-3FF6D0EAD2D6}"/>
              </a:ext>
            </a:extLst>
          </p:cNvPr>
          <p:cNvSpPr>
            <a:spLocks noGrp="1" noChangeArrowheads="1"/>
          </p:cNvSpPr>
          <p:nvPr>
            <p:ph type="ftr" idx="13"/>
          </p:nvPr>
        </p:nvSpPr>
        <p:spPr bwMode="auto">
          <a:xfrm>
            <a:off x="5357818" y="6477000"/>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a:t>
            </a:r>
            <a:r>
              <a:rPr lang="en-GB" dirty="0" err="1"/>
              <a:t>Shaul</a:t>
            </a:r>
            <a:r>
              <a:rPr lang="en-GB" dirty="0"/>
              <a:t> (Autotalks)</a:t>
            </a:r>
          </a:p>
        </p:txBody>
      </p:sp>
      <p:sp>
        <p:nvSpPr>
          <p:cNvPr id="90" name="Slide Number Placeholder 3">
            <a:extLst>
              <a:ext uri="{FF2B5EF4-FFF2-40B4-BE49-F238E27FC236}">
                <a16:creationId xmlns:a16="http://schemas.microsoft.com/office/drawing/2014/main" id="{4CDF59A7-320C-4E9A-BC43-29A7FB907D2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13</a:t>
            </a:fld>
            <a:endParaRPr lang="en-GB" dirty="0"/>
          </a:p>
        </p:txBody>
      </p:sp>
      <p:sp>
        <p:nvSpPr>
          <p:cNvPr id="51" name="Content Placeholder 2">
            <a:extLst>
              <a:ext uri="{FF2B5EF4-FFF2-40B4-BE49-F238E27FC236}">
                <a16:creationId xmlns:a16="http://schemas.microsoft.com/office/drawing/2014/main" id="{15F3803F-3244-4257-8764-88B63B25C1C9}"/>
              </a:ext>
            </a:extLst>
          </p:cNvPr>
          <p:cNvSpPr>
            <a:spLocks noGrp="1"/>
          </p:cNvSpPr>
          <p:nvPr>
            <p:ph idx="1"/>
          </p:nvPr>
        </p:nvSpPr>
        <p:spPr>
          <a:xfrm>
            <a:off x="685800" y="1981200"/>
            <a:ext cx="8229600" cy="2057400"/>
          </a:xfrm>
        </p:spPr>
        <p:txBody>
          <a:bodyPr/>
          <a:lstStyle/>
          <a:p>
            <a:pPr>
              <a:buFont typeface="Arial" panose="020B0604020202020204" pitchFamily="34" charset="0"/>
              <a:buChar char="•"/>
            </a:pPr>
            <a:r>
              <a:rPr lang="en-US" dirty="0"/>
              <a:t>Data packet is received</a:t>
            </a:r>
          </a:p>
          <a:p>
            <a:pPr lvl="1">
              <a:buFont typeface="Arial" panose="020B0604020202020204" pitchFamily="34" charset="0"/>
              <a:buChar char="•"/>
            </a:pPr>
            <a:r>
              <a:rPr lang="en-US" dirty="0"/>
              <a:t>Data integrity (i.e. CRC) is checked</a:t>
            </a:r>
          </a:p>
          <a:p>
            <a:pPr lvl="1">
              <a:buFont typeface="Arial" panose="020B0604020202020204" pitchFamily="34" charset="0"/>
              <a:buChar char="•"/>
            </a:pPr>
            <a:r>
              <a:rPr lang="en-US" dirty="0"/>
              <a:t>If valid, then packet is accepted</a:t>
            </a:r>
          </a:p>
          <a:p>
            <a:pPr lvl="1">
              <a:buFont typeface="Arial" panose="020B0604020202020204" pitchFamily="34" charset="0"/>
              <a:buChar char="•"/>
            </a:pPr>
            <a:r>
              <a:rPr lang="en-US" dirty="0"/>
              <a:t>If invalid, the packet would be treated as parity packet to previous stored packet. Obviously, this error correction attempt would fail, and the current received packet would be stored in case a parity packet would follow</a:t>
            </a:r>
          </a:p>
          <a:p>
            <a:pPr>
              <a:buFont typeface="Arial" panose="020B0604020202020204" pitchFamily="34" charset="0"/>
              <a:buChar char="•"/>
            </a:pPr>
            <a:r>
              <a:rPr lang="en-US" dirty="0"/>
              <a:t>Parity packet is received</a:t>
            </a:r>
          </a:p>
          <a:p>
            <a:pPr lvl="1">
              <a:buFont typeface="Arial" panose="020B0604020202020204" pitchFamily="34" charset="0"/>
              <a:buChar char="•"/>
            </a:pPr>
            <a:r>
              <a:rPr lang="en-US" dirty="0"/>
              <a:t>Data integrity check on received packet alone will always fail. If previous packet failed, then error correction would be attempted. Corrected previous packet would be accepted if the attempt is successful (i.e. passed CRC recalculation)</a:t>
            </a:r>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132916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a:xfrm>
            <a:off x="685800" y="1981200"/>
            <a:ext cx="8077200" cy="2057400"/>
          </a:xfrm>
        </p:spPr>
        <p:txBody>
          <a:bodyPr/>
          <a:lstStyle/>
          <a:p>
            <a:pPr>
              <a:buFont typeface="Arial" panose="020B0604020202020204" pitchFamily="34" charset="0"/>
              <a:buChar char="•"/>
            </a:pPr>
            <a:r>
              <a:rPr lang="en-US" dirty="0"/>
              <a:t>A scheme carrying error correction parity bytes in a dedicated packet was presented</a:t>
            </a:r>
          </a:p>
          <a:p>
            <a:pPr>
              <a:buFont typeface="Arial" panose="020B0604020202020204" pitchFamily="34" charset="0"/>
              <a:buChar char="•"/>
            </a:pPr>
            <a:r>
              <a:rPr lang="en-US" dirty="0"/>
              <a:t>Backward compatible operation</a:t>
            </a:r>
          </a:p>
          <a:p>
            <a:pPr lvl="1">
              <a:buFont typeface="Arial" panose="020B0604020202020204" pitchFamily="34" charset="0"/>
              <a:buChar char="•"/>
            </a:pPr>
            <a:r>
              <a:rPr lang="en-US" dirty="0"/>
              <a:t>Improving performance of new receivers </a:t>
            </a:r>
          </a:p>
          <a:p>
            <a:pPr>
              <a:buFont typeface="Arial" panose="020B0604020202020204" pitchFamily="34" charset="0"/>
              <a:buChar char="•"/>
            </a:pPr>
            <a:r>
              <a:rPr lang="en-US" dirty="0"/>
              <a:t>Dynamic overhead reduction (7-50%)</a:t>
            </a:r>
          </a:p>
          <a:p>
            <a:pPr lvl="1">
              <a:buFont typeface="Arial" panose="020B0604020202020204" pitchFamily="34" charset="0"/>
              <a:buChar char="•"/>
            </a:pPr>
            <a:r>
              <a:rPr lang="en-US" dirty="0">
                <a:solidFill>
                  <a:schemeClr val="tx1"/>
                </a:solidFill>
              </a:rPr>
              <a:t>Future proof: gain is provided even for high channel load</a:t>
            </a:r>
          </a:p>
          <a:p>
            <a:pPr>
              <a:buFont typeface="Arial" panose="020B0604020202020204" pitchFamily="34" charset="0"/>
              <a:buChar char="•"/>
            </a:pPr>
            <a:r>
              <a:rPr lang="en-US" dirty="0"/>
              <a:t>High processing gain</a:t>
            </a:r>
          </a:p>
          <a:p>
            <a:pPr lvl="1">
              <a:buFont typeface="Arial" panose="020B0604020202020204" pitchFamily="34" charset="0"/>
              <a:buChar char="•"/>
            </a:pPr>
            <a:r>
              <a:rPr lang="en-US" dirty="0"/>
              <a:t>3-4 dB gain for high speed NLOS</a:t>
            </a:r>
          </a:p>
          <a:p>
            <a:pPr lvl="1">
              <a:buFont typeface="Arial" panose="020B0604020202020204" pitchFamily="34" charset="0"/>
              <a:buChar char="•"/>
            </a:pPr>
            <a:r>
              <a:rPr lang="en-US" dirty="0"/>
              <a:t>0.75-1 dB gain for AWGN</a:t>
            </a:r>
          </a:p>
          <a:p>
            <a:pPr marL="342900" lvl="1" indent="-342900">
              <a:spcBef>
                <a:spcPts val="600"/>
              </a:spcBef>
              <a:buFont typeface="Arial" panose="020B0604020202020204" pitchFamily="34" charset="0"/>
              <a:buChar char="•"/>
            </a:pPr>
            <a:r>
              <a:rPr lang="en-US" sz="2400" b="1" dirty="0">
                <a:solidFill>
                  <a:schemeClr val="tx1"/>
                </a:solidFill>
                <a:cs typeface="+mn-cs"/>
              </a:rPr>
              <a:t>Low memory footprint and low complexity</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Date Placeholder 4">
            <a:extLst>
              <a:ext uri="{FF2B5EF4-FFF2-40B4-BE49-F238E27FC236}">
                <a16:creationId xmlns:a16="http://schemas.microsoft.com/office/drawing/2014/main" id="{F4D61145-F6E1-4CE5-8EF8-40EB17DB193C}"/>
              </a:ext>
            </a:extLst>
          </p:cNvPr>
          <p:cNvSpPr>
            <a:spLocks noGrp="1"/>
          </p:cNvSpPr>
          <p:nvPr>
            <p:ph type="dt" idx="15"/>
          </p:nvPr>
        </p:nvSpPr>
        <p:spPr/>
        <p:txBody>
          <a:bodyPr/>
          <a:lstStyle/>
          <a:p>
            <a:r>
              <a:rPr lang="en-US" dirty="0"/>
              <a:t>September 2018</a:t>
            </a:r>
            <a:endParaRPr lang="en-GB" dirty="0"/>
          </a:p>
        </p:txBody>
      </p:sp>
      <p:sp>
        <p:nvSpPr>
          <p:cNvPr id="7" name="Rectangle 4">
            <a:extLst>
              <a:ext uri="{FF2B5EF4-FFF2-40B4-BE49-F238E27FC236}">
                <a16:creationId xmlns:a16="http://schemas.microsoft.com/office/drawing/2014/main" id="{7E0DE8C0-1B00-49BD-A3C5-8C10BC83941E}"/>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a:t>
            </a:r>
            <a:r>
              <a:rPr lang="en-GB" dirty="0" err="1"/>
              <a:t>Shaul</a:t>
            </a:r>
            <a:r>
              <a:rPr lang="en-GB" dirty="0"/>
              <a:t> (Autotalks)</a:t>
            </a:r>
          </a:p>
        </p:txBody>
      </p:sp>
    </p:spTree>
    <p:extLst>
      <p:ext uri="{BB962C8B-B14F-4D97-AF65-F5344CB8AC3E}">
        <p14:creationId xmlns:p14="http://schemas.microsoft.com/office/powerpoint/2010/main" val="659798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AE1A9-85E1-47EA-A4A7-1556CCC6BFAF}"/>
              </a:ext>
            </a:extLst>
          </p:cNvPr>
          <p:cNvSpPr>
            <a:spLocks noGrp="1"/>
          </p:cNvSpPr>
          <p:nvPr>
            <p:ph type="title"/>
          </p:nvPr>
        </p:nvSpPr>
        <p:spPr/>
        <p:txBody>
          <a:bodyPr/>
          <a:lstStyle/>
          <a:p>
            <a:r>
              <a:rPr lang="en-US" dirty="0"/>
              <a:t>Straw Poll</a:t>
            </a:r>
            <a:endParaRPr lang="en-GB" dirty="0"/>
          </a:p>
        </p:txBody>
      </p:sp>
      <p:sp>
        <p:nvSpPr>
          <p:cNvPr id="3" name="Content Placeholder 2">
            <a:extLst>
              <a:ext uri="{FF2B5EF4-FFF2-40B4-BE49-F238E27FC236}">
                <a16:creationId xmlns:a16="http://schemas.microsoft.com/office/drawing/2014/main" id="{A6D9DF2E-96C4-48D3-BA36-7CD10B944893}"/>
              </a:ext>
            </a:extLst>
          </p:cNvPr>
          <p:cNvSpPr>
            <a:spLocks noGrp="1"/>
          </p:cNvSpPr>
          <p:nvPr>
            <p:ph idx="1"/>
          </p:nvPr>
        </p:nvSpPr>
        <p:spPr/>
        <p:txBody>
          <a:bodyPr/>
          <a:lstStyle/>
          <a:p>
            <a:pPr>
              <a:buFont typeface="Arial" panose="020B0604020202020204" pitchFamily="34" charset="0"/>
              <a:buChar char="•"/>
            </a:pPr>
            <a:r>
              <a:rPr lang="en-US" dirty="0"/>
              <a:t>We support to continue study of error protection packet. </a:t>
            </a:r>
          </a:p>
          <a:p>
            <a:pPr>
              <a:buFont typeface="Arial" panose="020B0604020202020204" pitchFamily="34" charset="0"/>
              <a:buChar char="•"/>
            </a:pPr>
            <a:r>
              <a:rPr lang="en-US" dirty="0"/>
              <a:t>19/7/23 – Y/N/A</a:t>
            </a:r>
          </a:p>
          <a:p>
            <a:pPr>
              <a:buFont typeface="Arial" panose="020B0604020202020204" pitchFamily="34" charset="0"/>
              <a:buChar char="•"/>
            </a:pPr>
            <a:endParaRPr lang="en-US" dirty="0"/>
          </a:p>
          <a:p>
            <a:pPr>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id="{03840D90-2760-4798-A788-A52EA1DBE11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Date Placeholder 4">
            <a:extLst>
              <a:ext uri="{FF2B5EF4-FFF2-40B4-BE49-F238E27FC236}">
                <a16:creationId xmlns:a16="http://schemas.microsoft.com/office/drawing/2014/main" id="{D0B2D20A-577E-4A96-B84F-40909903E756}"/>
              </a:ext>
            </a:extLst>
          </p:cNvPr>
          <p:cNvSpPr>
            <a:spLocks noGrp="1"/>
          </p:cNvSpPr>
          <p:nvPr>
            <p:ph type="dt" idx="15"/>
          </p:nvPr>
        </p:nvSpPr>
        <p:spPr/>
        <p:txBody>
          <a:bodyPr/>
          <a:lstStyle/>
          <a:p>
            <a:r>
              <a:rPr lang="en-US"/>
              <a:t>September 2018</a:t>
            </a:r>
            <a:endParaRPr lang="en-GB" dirty="0"/>
          </a:p>
        </p:txBody>
      </p:sp>
      <p:sp>
        <p:nvSpPr>
          <p:cNvPr id="6" name="Footer Placeholder 5">
            <a:extLst>
              <a:ext uri="{FF2B5EF4-FFF2-40B4-BE49-F238E27FC236}">
                <a16:creationId xmlns:a16="http://schemas.microsoft.com/office/drawing/2014/main" id="{B967EAE5-DB0D-4E6B-91BE-02857081C587}"/>
              </a:ext>
            </a:extLst>
          </p:cNvPr>
          <p:cNvSpPr>
            <a:spLocks noGrp="1"/>
          </p:cNvSpPr>
          <p:nvPr>
            <p:ph type="ftr" idx="13"/>
          </p:nvPr>
        </p:nvSpPr>
        <p:spPr/>
        <p:txBody>
          <a:bodyPr/>
          <a:lstStyle/>
          <a:p>
            <a:r>
              <a:rPr lang="en-GB"/>
              <a:t>Yossi Shaul (Autotalks)</a:t>
            </a:r>
            <a:endParaRPr lang="en-GB" dirty="0"/>
          </a:p>
        </p:txBody>
      </p:sp>
    </p:spTree>
    <p:extLst>
      <p:ext uri="{BB962C8B-B14F-4D97-AF65-F5344CB8AC3E}">
        <p14:creationId xmlns:p14="http://schemas.microsoft.com/office/powerpoint/2010/main" val="3689742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a:xfrm>
            <a:off x="685800" y="1981200"/>
            <a:ext cx="7856538" cy="2057400"/>
          </a:xfrm>
        </p:spPr>
        <p:txBody>
          <a:bodyPr/>
          <a:lstStyle/>
          <a:p>
            <a:pPr>
              <a:buFont typeface="Arial" panose="020B0604020202020204" pitchFamily="34" charset="0"/>
              <a:buChar char="•"/>
            </a:pPr>
            <a:r>
              <a:rPr lang="en-US" dirty="0"/>
              <a:t>During the last meeting, the concept of adding outer code was presented</a:t>
            </a:r>
          </a:p>
          <a:p>
            <a:pPr lvl="1">
              <a:buFont typeface="Arial" panose="020B0604020202020204" pitchFamily="34" charset="0"/>
              <a:buChar char="•"/>
            </a:pPr>
            <a:r>
              <a:rPr lang="en-US" dirty="0"/>
              <a:t>IEEE802.11-18-1214</a:t>
            </a:r>
          </a:p>
          <a:p>
            <a:pPr lvl="1">
              <a:buFont typeface="Arial" panose="020B0604020202020204" pitchFamily="34" charset="0"/>
              <a:buChar char="•"/>
            </a:pPr>
            <a:r>
              <a:rPr lang="en-US" dirty="0"/>
              <a:t>The suggestion was sending parity bytes of outer code post packet utilizing the large 10MHz DIFS</a:t>
            </a:r>
          </a:p>
          <a:p>
            <a:pPr>
              <a:buFont typeface="Arial" panose="020B0604020202020204" pitchFamily="34" charset="0"/>
              <a:buChar char="•"/>
            </a:pPr>
            <a:r>
              <a:rPr lang="en-US" dirty="0"/>
              <a:t>Alternative scheme, using a dedicated packet to send the parity bytes of outer code, is presented</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Date Placeholder 4">
            <a:extLst>
              <a:ext uri="{FF2B5EF4-FFF2-40B4-BE49-F238E27FC236}">
                <a16:creationId xmlns:a16="http://schemas.microsoft.com/office/drawing/2014/main" id="{F4D61145-F6E1-4CE5-8EF8-40EB17DB193C}"/>
              </a:ext>
            </a:extLst>
          </p:cNvPr>
          <p:cNvSpPr>
            <a:spLocks noGrp="1"/>
          </p:cNvSpPr>
          <p:nvPr>
            <p:ph type="dt" idx="15"/>
          </p:nvPr>
        </p:nvSpPr>
        <p:spPr/>
        <p:txBody>
          <a:bodyPr/>
          <a:lstStyle/>
          <a:p>
            <a:r>
              <a:rPr lang="en-US" dirty="0"/>
              <a:t>September 2018</a:t>
            </a:r>
            <a:endParaRPr lang="en-GB" dirty="0"/>
          </a:p>
        </p:txBody>
      </p:sp>
      <p:sp>
        <p:nvSpPr>
          <p:cNvPr id="9" name="Rectangle 4">
            <a:extLst>
              <a:ext uri="{FF2B5EF4-FFF2-40B4-BE49-F238E27FC236}">
                <a16:creationId xmlns:a16="http://schemas.microsoft.com/office/drawing/2014/main" id="{98B08D71-7B3E-451B-A7A8-AA86BF0E3235}"/>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a:t>
            </a:r>
            <a:r>
              <a:rPr lang="en-GB" dirty="0" err="1"/>
              <a:t>Shaul</a:t>
            </a:r>
            <a:r>
              <a:rPr lang="en-GB" dirty="0"/>
              <a:t> (Autotalks)</a:t>
            </a:r>
          </a:p>
        </p:txBody>
      </p:sp>
    </p:spTree>
    <p:extLst>
      <p:ext uri="{BB962C8B-B14F-4D97-AF65-F5344CB8AC3E}">
        <p14:creationId xmlns:p14="http://schemas.microsoft.com/office/powerpoint/2010/main" val="1000968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Dedicated Error Correction Packet</a:t>
            </a:r>
          </a:p>
        </p:txBody>
      </p:sp>
      <p:sp>
        <p:nvSpPr>
          <p:cNvPr id="3" name="Content Placeholder 2"/>
          <p:cNvSpPr>
            <a:spLocks noGrp="1"/>
          </p:cNvSpPr>
          <p:nvPr>
            <p:ph idx="1"/>
          </p:nvPr>
        </p:nvSpPr>
        <p:spPr>
          <a:xfrm>
            <a:off x="685800" y="1981200"/>
            <a:ext cx="7856538" cy="2057400"/>
          </a:xfrm>
        </p:spPr>
        <p:txBody>
          <a:bodyPr/>
          <a:lstStyle/>
          <a:p>
            <a:pPr>
              <a:buFont typeface="Arial" panose="020B0604020202020204" pitchFamily="34" charset="0"/>
              <a:buChar char="•"/>
            </a:pPr>
            <a:r>
              <a:rPr lang="en-US" dirty="0"/>
              <a:t>A new packet, containing only parity bytes, is sent immediately after the original packet</a:t>
            </a:r>
          </a:p>
          <a:p>
            <a:pPr lvl="1">
              <a:buFont typeface="Arial" panose="020B0604020202020204" pitchFamily="34" charset="0"/>
              <a:buChar char="•"/>
            </a:pPr>
            <a:r>
              <a:rPr lang="en-US" dirty="0"/>
              <a:t>For high utilization, packets are separated by SIFS</a:t>
            </a:r>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The parity packet may have a dedicated marking</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Date Placeholder 4">
            <a:extLst>
              <a:ext uri="{FF2B5EF4-FFF2-40B4-BE49-F238E27FC236}">
                <a16:creationId xmlns:a16="http://schemas.microsoft.com/office/drawing/2014/main" id="{F4D61145-F6E1-4CE5-8EF8-40EB17DB193C}"/>
              </a:ext>
            </a:extLst>
          </p:cNvPr>
          <p:cNvSpPr>
            <a:spLocks noGrp="1"/>
          </p:cNvSpPr>
          <p:nvPr>
            <p:ph type="dt" idx="15"/>
          </p:nvPr>
        </p:nvSpPr>
        <p:spPr/>
        <p:txBody>
          <a:bodyPr/>
          <a:lstStyle/>
          <a:p>
            <a:r>
              <a:rPr lang="en-US" dirty="0"/>
              <a:t>September 2018</a:t>
            </a:r>
            <a:endParaRPr lang="en-GB" dirty="0"/>
          </a:p>
        </p:txBody>
      </p:sp>
      <p:sp>
        <p:nvSpPr>
          <p:cNvPr id="6" name="Rectangle 5">
            <a:extLst>
              <a:ext uri="{FF2B5EF4-FFF2-40B4-BE49-F238E27FC236}">
                <a16:creationId xmlns:a16="http://schemas.microsoft.com/office/drawing/2014/main" id="{DD1F0106-615B-4D1F-A50E-55B62D6BB745}"/>
              </a:ext>
            </a:extLst>
          </p:cNvPr>
          <p:cNvSpPr/>
          <p:nvPr/>
        </p:nvSpPr>
        <p:spPr bwMode="auto">
          <a:xfrm>
            <a:off x="1135062" y="3505200"/>
            <a:ext cx="4960938"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Original packet</a:t>
            </a:r>
          </a:p>
        </p:txBody>
      </p:sp>
      <p:sp>
        <p:nvSpPr>
          <p:cNvPr id="9" name="Rectangle 8">
            <a:extLst>
              <a:ext uri="{FF2B5EF4-FFF2-40B4-BE49-F238E27FC236}">
                <a16:creationId xmlns:a16="http://schemas.microsoft.com/office/drawing/2014/main" id="{BEDE5705-E2F0-424C-8858-A37C59DC0418}"/>
              </a:ext>
            </a:extLst>
          </p:cNvPr>
          <p:cNvSpPr/>
          <p:nvPr/>
        </p:nvSpPr>
        <p:spPr bwMode="auto">
          <a:xfrm>
            <a:off x="6248400" y="3505200"/>
            <a:ext cx="18288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Parity packet</a:t>
            </a:r>
          </a:p>
        </p:txBody>
      </p:sp>
      <p:sp>
        <p:nvSpPr>
          <p:cNvPr id="10" name="Rectangle 4">
            <a:extLst>
              <a:ext uri="{FF2B5EF4-FFF2-40B4-BE49-F238E27FC236}">
                <a16:creationId xmlns:a16="http://schemas.microsoft.com/office/drawing/2014/main" id="{70C26626-0A00-4043-937C-05950834473D}"/>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Shaul (Autotalks)</a:t>
            </a:r>
          </a:p>
        </p:txBody>
      </p:sp>
      <p:sp>
        <p:nvSpPr>
          <p:cNvPr id="7" name="Right Brace 6">
            <a:extLst>
              <a:ext uri="{FF2B5EF4-FFF2-40B4-BE49-F238E27FC236}">
                <a16:creationId xmlns:a16="http://schemas.microsoft.com/office/drawing/2014/main" id="{90CCF6A6-DD4B-40E2-BC61-7578BFA626B3}"/>
              </a:ext>
            </a:extLst>
          </p:cNvPr>
          <p:cNvSpPr/>
          <p:nvPr/>
        </p:nvSpPr>
        <p:spPr bwMode="auto">
          <a:xfrm rot="5400000">
            <a:off x="6126479" y="3968496"/>
            <a:ext cx="91440" cy="1524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726B9BA4-9951-4D6B-A19D-BBC91157EEAE}"/>
              </a:ext>
            </a:extLst>
          </p:cNvPr>
          <p:cNvSpPr txBox="1"/>
          <p:nvPr/>
        </p:nvSpPr>
        <p:spPr>
          <a:xfrm>
            <a:off x="5926779" y="4095332"/>
            <a:ext cx="490840" cy="276999"/>
          </a:xfrm>
          <a:prstGeom prst="rect">
            <a:avLst/>
          </a:prstGeom>
          <a:noFill/>
        </p:spPr>
        <p:txBody>
          <a:bodyPr wrap="none" rtlCol="0">
            <a:spAutoFit/>
          </a:bodyPr>
          <a:lstStyle/>
          <a:p>
            <a:r>
              <a:rPr lang="en-US" sz="1200" dirty="0">
                <a:solidFill>
                  <a:schemeClr val="tx1"/>
                </a:solidFill>
              </a:rPr>
              <a:t>SIFS</a:t>
            </a:r>
            <a:endParaRPr lang="en-US" dirty="0">
              <a:solidFill>
                <a:schemeClr val="tx1"/>
              </a:solidFill>
            </a:endParaRPr>
          </a:p>
        </p:txBody>
      </p:sp>
    </p:spTree>
    <p:extLst>
      <p:ext uri="{BB962C8B-B14F-4D97-AF65-F5344CB8AC3E}">
        <p14:creationId xmlns:p14="http://schemas.microsoft.com/office/powerpoint/2010/main" val="955677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Byte Interleaved Outer Code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Date Placeholder 4">
            <a:extLst>
              <a:ext uri="{FF2B5EF4-FFF2-40B4-BE49-F238E27FC236}">
                <a16:creationId xmlns:a16="http://schemas.microsoft.com/office/drawing/2014/main" id="{F4D61145-F6E1-4CE5-8EF8-40EB17DB193C}"/>
              </a:ext>
            </a:extLst>
          </p:cNvPr>
          <p:cNvSpPr>
            <a:spLocks noGrp="1"/>
          </p:cNvSpPr>
          <p:nvPr>
            <p:ph type="dt" idx="15"/>
          </p:nvPr>
        </p:nvSpPr>
        <p:spPr/>
        <p:txBody>
          <a:bodyPr/>
          <a:lstStyle/>
          <a:p>
            <a:r>
              <a:rPr lang="en-US" dirty="0"/>
              <a:t>September 2018</a:t>
            </a:r>
            <a:endParaRPr lang="en-GB" dirty="0"/>
          </a:p>
        </p:txBody>
      </p:sp>
      <p:sp>
        <p:nvSpPr>
          <p:cNvPr id="10" name="Rectangle 4">
            <a:extLst>
              <a:ext uri="{FF2B5EF4-FFF2-40B4-BE49-F238E27FC236}">
                <a16:creationId xmlns:a16="http://schemas.microsoft.com/office/drawing/2014/main" id="{713CBC2B-658B-4864-B12B-E530A56C3D05}"/>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a:t>
            </a:r>
            <a:r>
              <a:rPr lang="en-GB" dirty="0" err="1"/>
              <a:t>Shaul</a:t>
            </a:r>
            <a:r>
              <a:rPr lang="en-GB" dirty="0"/>
              <a:t> (Autotalks)</a:t>
            </a:r>
          </a:p>
        </p:txBody>
      </p:sp>
      <p:sp>
        <p:nvSpPr>
          <p:cNvPr id="45" name="Content Placeholder 2">
            <a:extLst>
              <a:ext uri="{FF2B5EF4-FFF2-40B4-BE49-F238E27FC236}">
                <a16:creationId xmlns:a16="http://schemas.microsoft.com/office/drawing/2014/main" id="{4C0B0ACF-C648-47BC-ABDD-8B5CE9F22FDF}"/>
              </a:ext>
            </a:extLst>
          </p:cNvPr>
          <p:cNvSpPr txBox="1">
            <a:spLocks/>
          </p:cNvSpPr>
          <p:nvPr/>
        </p:nvSpPr>
        <p:spPr bwMode="auto">
          <a:xfrm>
            <a:off x="381000" y="4419600"/>
            <a:ext cx="8686794" cy="213518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Errors are usually grouped in bursts</a:t>
            </a:r>
          </a:p>
          <a:p>
            <a:pPr>
              <a:buFont typeface="Arial" panose="020B0604020202020204" pitchFamily="34" charset="0"/>
              <a:buChar char="•"/>
            </a:pPr>
            <a:r>
              <a:rPr lang="en-US" dirty="0"/>
              <a:t>Consecutive bytes are mapped to different blocks, for equalizing number of errors amongst blocks, hence increasing ability to correct errors </a:t>
            </a:r>
          </a:p>
          <a:p>
            <a:pPr lvl="1">
              <a:buFont typeface="Arial" panose="020B0604020202020204" pitchFamily="34" charset="0"/>
              <a:buChar char="•"/>
            </a:pPr>
            <a:r>
              <a:rPr lang="en-US" dirty="0"/>
              <a:t>Byte interleaved scheme gain is up to 1.5dB</a:t>
            </a:r>
          </a:p>
          <a:p>
            <a:pPr lvl="1">
              <a:buFont typeface="Arial" panose="020B0604020202020204" pitchFamily="34" charset="0"/>
              <a:buChar char="•"/>
            </a:pPr>
            <a:endParaRPr lang="en-US" sz="1800" kern="0" dirty="0"/>
          </a:p>
          <a:p>
            <a:pPr lvl="1">
              <a:buFont typeface="Arial" panose="020B0604020202020204" pitchFamily="34" charset="0"/>
              <a:buChar char="•"/>
            </a:pPr>
            <a:endParaRPr lang="en-US" sz="1800" kern="0" dirty="0"/>
          </a:p>
        </p:txBody>
      </p:sp>
      <p:sp>
        <p:nvSpPr>
          <p:cNvPr id="60" name="Rectangle 59">
            <a:extLst>
              <a:ext uri="{FF2B5EF4-FFF2-40B4-BE49-F238E27FC236}">
                <a16:creationId xmlns:a16="http://schemas.microsoft.com/office/drawing/2014/main" id="{B038076D-31B8-4C59-A06D-43F0A9514380}"/>
              </a:ext>
            </a:extLst>
          </p:cNvPr>
          <p:cNvSpPr/>
          <p:nvPr/>
        </p:nvSpPr>
        <p:spPr bwMode="auto">
          <a:xfrm>
            <a:off x="844550" y="2739567"/>
            <a:ext cx="1295400" cy="88146"/>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61" name="Rectangle 60">
            <a:extLst>
              <a:ext uri="{FF2B5EF4-FFF2-40B4-BE49-F238E27FC236}">
                <a16:creationId xmlns:a16="http://schemas.microsoft.com/office/drawing/2014/main" id="{0E6C0B90-A128-49A0-B04E-49C4502ECFF3}"/>
              </a:ext>
            </a:extLst>
          </p:cNvPr>
          <p:cNvSpPr/>
          <p:nvPr/>
        </p:nvSpPr>
        <p:spPr bwMode="auto">
          <a:xfrm>
            <a:off x="844550" y="2821325"/>
            <a:ext cx="1295400" cy="88146"/>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62" name="Rectangle 61">
            <a:extLst>
              <a:ext uri="{FF2B5EF4-FFF2-40B4-BE49-F238E27FC236}">
                <a16:creationId xmlns:a16="http://schemas.microsoft.com/office/drawing/2014/main" id="{951ED86A-F4D7-4295-B66C-B41F1D72984B}"/>
              </a:ext>
            </a:extLst>
          </p:cNvPr>
          <p:cNvSpPr/>
          <p:nvPr/>
        </p:nvSpPr>
        <p:spPr bwMode="auto">
          <a:xfrm>
            <a:off x="844550" y="3122043"/>
            <a:ext cx="1295400" cy="88146"/>
          </a:xfrm>
          <a:prstGeom prst="rect">
            <a:avLst/>
          </a:prstGeom>
          <a:solidFill>
            <a:srgbClr val="00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63" name="Rectangle 62">
            <a:extLst>
              <a:ext uri="{FF2B5EF4-FFF2-40B4-BE49-F238E27FC236}">
                <a16:creationId xmlns:a16="http://schemas.microsoft.com/office/drawing/2014/main" id="{F8E2793D-F40F-402C-B1A4-6A6A35A5EAF4}"/>
              </a:ext>
            </a:extLst>
          </p:cNvPr>
          <p:cNvSpPr/>
          <p:nvPr/>
        </p:nvSpPr>
        <p:spPr bwMode="auto">
          <a:xfrm>
            <a:off x="844550" y="3203801"/>
            <a:ext cx="1295400" cy="88146"/>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64" name="Rectangle 63">
            <a:extLst>
              <a:ext uri="{FF2B5EF4-FFF2-40B4-BE49-F238E27FC236}">
                <a16:creationId xmlns:a16="http://schemas.microsoft.com/office/drawing/2014/main" id="{4FE23BAA-B490-4CD5-9EF9-7F7D1735709F}"/>
              </a:ext>
            </a:extLst>
          </p:cNvPr>
          <p:cNvSpPr/>
          <p:nvPr/>
        </p:nvSpPr>
        <p:spPr bwMode="auto">
          <a:xfrm>
            <a:off x="844550" y="3285559"/>
            <a:ext cx="1295400" cy="88146"/>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65" name="Rectangle 64">
            <a:extLst>
              <a:ext uri="{FF2B5EF4-FFF2-40B4-BE49-F238E27FC236}">
                <a16:creationId xmlns:a16="http://schemas.microsoft.com/office/drawing/2014/main" id="{087A7C1E-C2F6-4CD7-A4F2-1DE8947F9E1D}"/>
              </a:ext>
            </a:extLst>
          </p:cNvPr>
          <p:cNvSpPr/>
          <p:nvPr/>
        </p:nvSpPr>
        <p:spPr bwMode="auto">
          <a:xfrm>
            <a:off x="844550" y="3581551"/>
            <a:ext cx="1295400" cy="88146"/>
          </a:xfrm>
          <a:prstGeom prst="rect">
            <a:avLst/>
          </a:prstGeom>
          <a:solidFill>
            <a:srgbClr val="00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66" name="Rectangle 65">
            <a:extLst>
              <a:ext uri="{FF2B5EF4-FFF2-40B4-BE49-F238E27FC236}">
                <a16:creationId xmlns:a16="http://schemas.microsoft.com/office/drawing/2014/main" id="{BC31A451-8BAB-4C44-B6AB-269745FBF791}"/>
              </a:ext>
            </a:extLst>
          </p:cNvPr>
          <p:cNvSpPr/>
          <p:nvPr/>
        </p:nvSpPr>
        <p:spPr bwMode="auto">
          <a:xfrm>
            <a:off x="844550" y="3663309"/>
            <a:ext cx="1295400" cy="88146"/>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67" name="Rectangle 66">
            <a:extLst>
              <a:ext uri="{FF2B5EF4-FFF2-40B4-BE49-F238E27FC236}">
                <a16:creationId xmlns:a16="http://schemas.microsoft.com/office/drawing/2014/main" id="{95B8F01A-9934-4A3C-918C-AF54BDC82F3B}"/>
              </a:ext>
            </a:extLst>
          </p:cNvPr>
          <p:cNvSpPr/>
          <p:nvPr/>
        </p:nvSpPr>
        <p:spPr bwMode="auto">
          <a:xfrm>
            <a:off x="844550" y="3745067"/>
            <a:ext cx="1295400" cy="88146"/>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68" name="Rectangle 67">
            <a:extLst>
              <a:ext uri="{FF2B5EF4-FFF2-40B4-BE49-F238E27FC236}">
                <a16:creationId xmlns:a16="http://schemas.microsoft.com/office/drawing/2014/main" id="{A86AD24A-65A4-4CD6-963A-F60470D88714}"/>
              </a:ext>
            </a:extLst>
          </p:cNvPr>
          <p:cNvSpPr/>
          <p:nvPr/>
        </p:nvSpPr>
        <p:spPr bwMode="auto">
          <a:xfrm>
            <a:off x="2667000" y="2740633"/>
            <a:ext cx="1295400" cy="317478"/>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Data Block #1</a:t>
            </a:r>
          </a:p>
        </p:txBody>
      </p:sp>
      <p:sp>
        <p:nvSpPr>
          <p:cNvPr id="69" name="Rectangle 68">
            <a:extLst>
              <a:ext uri="{FF2B5EF4-FFF2-40B4-BE49-F238E27FC236}">
                <a16:creationId xmlns:a16="http://schemas.microsoft.com/office/drawing/2014/main" id="{B6D890AE-4B80-41C5-B0B5-3E68AB605BB8}"/>
              </a:ext>
            </a:extLst>
          </p:cNvPr>
          <p:cNvSpPr/>
          <p:nvPr/>
        </p:nvSpPr>
        <p:spPr bwMode="auto">
          <a:xfrm>
            <a:off x="2667000" y="3045799"/>
            <a:ext cx="1295400" cy="301506"/>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1400" dirty="0">
                <a:solidFill>
                  <a:schemeClr val="tx1"/>
                </a:solidFill>
              </a:rPr>
              <a:t>Data Block #2</a:t>
            </a:r>
          </a:p>
        </p:txBody>
      </p:sp>
      <p:cxnSp>
        <p:nvCxnSpPr>
          <p:cNvPr id="70" name="Straight Arrow Connector 69">
            <a:extLst>
              <a:ext uri="{FF2B5EF4-FFF2-40B4-BE49-F238E27FC236}">
                <a16:creationId xmlns:a16="http://schemas.microsoft.com/office/drawing/2014/main" id="{1C0DC5E9-9CD8-4C3E-90B0-3C331D535B0F}"/>
              </a:ext>
            </a:extLst>
          </p:cNvPr>
          <p:cNvCxnSpPr>
            <a:cxnSpLocks/>
            <a:stCxn id="60" idx="3"/>
            <a:endCxn id="68" idx="1"/>
          </p:cNvCxnSpPr>
          <p:nvPr/>
        </p:nvCxnSpPr>
        <p:spPr bwMode="auto">
          <a:xfrm>
            <a:off x="2139950" y="2783640"/>
            <a:ext cx="527050" cy="115732"/>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71" name="Straight Arrow Connector 70">
            <a:extLst>
              <a:ext uri="{FF2B5EF4-FFF2-40B4-BE49-F238E27FC236}">
                <a16:creationId xmlns:a16="http://schemas.microsoft.com/office/drawing/2014/main" id="{23968B6C-F37D-477E-807D-76BCE17330C5}"/>
              </a:ext>
            </a:extLst>
          </p:cNvPr>
          <p:cNvCxnSpPr>
            <a:cxnSpLocks/>
            <a:stCxn id="63" idx="3"/>
            <a:endCxn id="68" idx="1"/>
          </p:cNvCxnSpPr>
          <p:nvPr/>
        </p:nvCxnSpPr>
        <p:spPr bwMode="auto">
          <a:xfrm flipV="1">
            <a:off x="2139950" y="2899372"/>
            <a:ext cx="527050" cy="348502"/>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72" name="Straight Arrow Connector 71">
            <a:extLst>
              <a:ext uri="{FF2B5EF4-FFF2-40B4-BE49-F238E27FC236}">
                <a16:creationId xmlns:a16="http://schemas.microsoft.com/office/drawing/2014/main" id="{67B1F456-6C63-4EE4-AC37-3A030C33969F}"/>
              </a:ext>
            </a:extLst>
          </p:cNvPr>
          <p:cNvCxnSpPr>
            <a:cxnSpLocks/>
            <a:stCxn id="66" idx="3"/>
            <a:endCxn id="68" idx="1"/>
          </p:cNvCxnSpPr>
          <p:nvPr/>
        </p:nvCxnSpPr>
        <p:spPr bwMode="auto">
          <a:xfrm flipV="1">
            <a:off x="2139950" y="2899372"/>
            <a:ext cx="527050" cy="80801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73" name="Straight Arrow Connector 72">
            <a:extLst>
              <a:ext uri="{FF2B5EF4-FFF2-40B4-BE49-F238E27FC236}">
                <a16:creationId xmlns:a16="http://schemas.microsoft.com/office/drawing/2014/main" id="{C5E4A626-1534-48B1-B5C7-ABBDEDFABB0B}"/>
              </a:ext>
            </a:extLst>
          </p:cNvPr>
          <p:cNvCxnSpPr>
            <a:cxnSpLocks/>
            <a:stCxn id="61" idx="3"/>
            <a:endCxn id="69" idx="1"/>
          </p:cNvCxnSpPr>
          <p:nvPr/>
        </p:nvCxnSpPr>
        <p:spPr bwMode="auto">
          <a:xfrm>
            <a:off x="2139950" y="2865398"/>
            <a:ext cx="527050" cy="331154"/>
          </a:xfrm>
          <a:prstGeom prst="straightConnector1">
            <a:avLst/>
          </a:prstGeom>
          <a:solidFill>
            <a:srgbClr val="00B8FF"/>
          </a:solidFill>
          <a:ln w="9525" cap="flat" cmpd="sng" algn="ctr">
            <a:solidFill>
              <a:schemeClr val="tx1"/>
            </a:solidFill>
            <a:prstDash val="sysDash"/>
            <a:round/>
            <a:headEnd type="none" w="med" len="med"/>
            <a:tailEnd type="none" w="med" len="med"/>
          </a:ln>
          <a:effectLst/>
        </p:spPr>
      </p:cxnSp>
      <p:cxnSp>
        <p:nvCxnSpPr>
          <p:cNvPr id="74" name="Straight Arrow Connector 73">
            <a:extLst>
              <a:ext uri="{FF2B5EF4-FFF2-40B4-BE49-F238E27FC236}">
                <a16:creationId xmlns:a16="http://schemas.microsoft.com/office/drawing/2014/main" id="{F0CDA555-CA18-404C-9DEB-EE2ED660E4C9}"/>
              </a:ext>
            </a:extLst>
          </p:cNvPr>
          <p:cNvCxnSpPr>
            <a:cxnSpLocks/>
            <a:stCxn id="64" idx="3"/>
            <a:endCxn id="69" idx="1"/>
          </p:cNvCxnSpPr>
          <p:nvPr/>
        </p:nvCxnSpPr>
        <p:spPr bwMode="auto">
          <a:xfrm flipV="1">
            <a:off x="2139950" y="3196552"/>
            <a:ext cx="527050" cy="133080"/>
          </a:xfrm>
          <a:prstGeom prst="straightConnector1">
            <a:avLst/>
          </a:prstGeom>
          <a:solidFill>
            <a:srgbClr val="00B8FF"/>
          </a:solidFill>
          <a:ln w="9525" cap="flat" cmpd="sng" algn="ctr">
            <a:solidFill>
              <a:schemeClr val="tx1"/>
            </a:solidFill>
            <a:prstDash val="sysDash"/>
            <a:round/>
            <a:headEnd type="none" w="med" len="med"/>
            <a:tailEnd type="none" w="med" len="med"/>
          </a:ln>
          <a:effectLst/>
        </p:spPr>
      </p:cxnSp>
      <p:cxnSp>
        <p:nvCxnSpPr>
          <p:cNvPr id="75" name="Straight Arrow Connector 74">
            <a:extLst>
              <a:ext uri="{FF2B5EF4-FFF2-40B4-BE49-F238E27FC236}">
                <a16:creationId xmlns:a16="http://schemas.microsoft.com/office/drawing/2014/main" id="{C7B1860E-12CA-452A-B863-FCA4EA750BA3}"/>
              </a:ext>
            </a:extLst>
          </p:cNvPr>
          <p:cNvCxnSpPr>
            <a:cxnSpLocks/>
            <a:stCxn id="67" idx="3"/>
            <a:endCxn id="69" idx="1"/>
          </p:cNvCxnSpPr>
          <p:nvPr/>
        </p:nvCxnSpPr>
        <p:spPr bwMode="auto">
          <a:xfrm flipV="1">
            <a:off x="2139950" y="3196552"/>
            <a:ext cx="527050" cy="592588"/>
          </a:xfrm>
          <a:prstGeom prst="straightConnector1">
            <a:avLst/>
          </a:prstGeom>
          <a:solidFill>
            <a:srgbClr val="00B8FF"/>
          </a:solidFill>
          <a:ln w="9525" cap="flat" cmpd="sng" algn="ctr">
            <a:solidFill>
              <a:schemeClr val="tx1"/>
            </a:solidFill>
            <a:prstDash val="sysDash"/>
            <a:round/>
            <a:headEnd type="none" w="med" len="med"/>
            <a:tailEnd type="none" w="med" len="med"/>
          </a:ln>
          <a:effectLst/>
        </p:spPr>
      </p:cxnSp>
      <p:sp>
        <p:nvSpPr>
          <p:cNvPr id="76" name="TextBox 75">
            <a:extLst>
              <a:ext uri="{FF2B5EF4-FFF2-40B4-BE49-F238E27FC236}">
                <a16:creationId xmlns:a16="http://schemas.microsoft.com/office/drawing/2014/main" id="{34ABCC20-685F-44B1-A19B-BA0A65BC3722}"/>
              </a:ext>
            </a:extLst>
          </p:cNvPr>
          <p:cNvSpPr txBox="1"/>
          <p:nvPr/>
        </p:nvSpPr>
        <p:spPr>
          <a:xfrm>
            <a:off x="844550" y="1768364"/>
            <a:ext cx="1295400" cy="923330"/>
          </a:xfrm>
          <a:prstGeom prst="rect">
            <a:avLst/>
          </a:prstGeom>
          <a:noFill/>
        </p:spPr>
        <p:txBody>
          <a:bodyPr wrap="square" rtlCol="0">
            <a:spAutoFit/>
          </a:bodyPr>
          <a:lstStyle/>
          <a:p>
            <a:pPr algn="ctr"/>
            <a:r>
              <a:rPr lang="en-US" sz="1800" dirty="0">
                <a:solidFill>
                  <a:schemeClr val="tx1"/>
                </a:solidFill>
              </a:rPr>
              <a:t>Transmitted</a:t>
            </a:r>
          </a:p>
          <a:p>
            <a:pPr algn="ctr"/>
            <a:r>
              <a:rPr lang="en-US" sz="1800" dirty="0">
                <a:solidFill>
                  <a:schemeClr val="tx1"/>
                </a:solidFill>
              </a:rPr>
              <a:t>Original Data Packet</a:t>
            </a:r>
            <a:endParaRPr lang="en-GB" sz="1800" dirty="0">
              <a:solidFill>
                <a:schemeClr val="tx1"/>
              </a:solidFill>
            </a:endParaRPr>
          </a:p>
        </p:txBody>
      </p:sp>
      <p:cxnSp>
        <p:nvCxnSpPr>
          <p:cNvPr id="77" name="Straight Arrow Connector 76">
            <a:extLst>
              <a:ext uri="{FF2B5EF4-FFF2-40B4-BE49-F238E27FC236}">
                <a16:creationId xmlns:a16="http://schemas.microsoft.com/office/drawing/2014/main" id="{A4861E95-14AB-449D-924D-C92F8F396C58}"/>
              </a:ext>
            </a:extLst>
          </p:cNvPr>
          <p:cNvCxnSpPr>
            <a:cxnSpLocks/>
          </p:cNvCxnSpPr>
          <p:nvPr/>
        </p:nvCxnSpPr>
        <p:spPr bwMode="auto">
          <a:xfrm>
            <a:off x="646112" y="2739567"/>
            <a:ext cx="0" cy="138354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8" name="TextBox 77">
            <a:extLst>
              <a:ext uri="{FF2B5EF4-FFF2-40B4-BE49-F238E27FC236}">
                <a16:creationId xmlns:a16="http://schemas.microsoft.com/office/drawing/2014/main" id="{6D68DCEB-6270-42B7-9941-A8FC6BC93153}"/>
              </a:ext>
            </a:extLst>
          </p:cNvPr>
          <p:cNvSpPr txBox="1"/>
          <p:nvPr/>
        </p:nvSpPr>
        <p:spPr>
          <a:xfrm>
            <a:off x="211938" y="3128070"/>
            <a:ext cx="533394" cy="246221"/>
          </a:xfrm>
          <a:prstGeom prst="rect">
            <a:avLst/>
          </a:prstGeom>
          <a:noFill/>
        </p:spPr>
        <p:txBody>
          <a:bodyPr wrap="square" rtlCol="0">
            <a:spAutoFit/>
          </a:bodyPr>
          <a:lstStyle/>
          <a:p>
            <a:r>
              <a:rPr lang="en-US" sz="1000" dirty="0">
                <a:solidFill>
                  <a:schemeClr val="tx1"/>
                </a:solidFill>
              </a:rPr>
              <a:t>Bytes</a:t>
            </a:r>
            <a:endParaRPr lang="en-GB" sz="1000" dirty="0">
              <a:solidFill>
                <a:schemeClr val="tx1"/>
              </a:solidFill>
            </a:endParaRPr>
          </a:p>
        </p:txBody>
      </p:sp>
      <p:sp>
        <p:nvSpPr>
          <p:cNvPr id="79" name="Rectangle 78">
            <a:extLst>
              <a:ext uri="{FF2B5EF4-FFF2-40B4-BE49-F238E27FC236}">
                <a16:creationId xmlns:a16="http://schemas.microsoft.com/office/drawing/2014/main" id="{A7FD98D1-8821-4DFC-BD86-D8802AF3ECA0}"/>
              </a:ext>
            </a:extLst>
          </p:cNvPr>
          <p:cNvSpPr/>
          <p:nvPr/>
        </p:nvSpPr>
        <p:spPr bwMode="auto">
          <a:xfrm>
            <a:off x="2667000" y="3833213"/>
            <a:ext cx="1295400" cy="301506"/>
          </a:xfrm>
          <a:prstGeom prst="rect">
            <a:avLst/>
          </a:prstGeom>
          <a:solidFill>
            <a:srgbClr val="00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1400" dirty="0">
                <a:solidFill>
                  <a:schemeClr val="tx1"/>
                </a:solidFill>
              </a:rPr>
              <a:t>Data Block #N</a:t>
            </a:r>
          </a:p>
        </p:txBody>
      </p:sp>
      <p:sp>
        <p:nvSpPr>
          <p:cNvPr id="80" name="Rectangle 79">
            <a:extLst>
              <a:ext uri="{FF2B5EF4-FFF2-40B4-BE49-F238E27FC236}">
                <a16:creationId xmlns:a16="http://schemas.microsoft.com/office/drawing/2014/main" id="{FD9EDE47-7605-4228-94FF-ED3A31985AF4}"/>
              </a:ext>
            </a:extLst>
          </p:cNvPr>
          <p:cNvSpPr/>
          <p:nvPr/>
        </p:nvSpPr>
        <p:spPr bwMode="auto">
          <a:xfrm>
            <a:off x="844550" y="4041057"/>
            <a:ext cx="1295400" cy="88146"/>
          </a:xfrm>
          <a:prstGeom prst="rect">
            <a:avLst/>
          </a:prstGeom>
          <a:solidFill>
            <a:srgbClr val="00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cxnSp>
        <p:nvCxnSpPr>
          <p:cNvPr id="81" name="Straight Connector 80">
            <a:extLst>
              <a:ext uri="{FF2B5EF4-FFF2-40B4-BE49-F238E27FC236}">
                <a16:creationId xmlns:a16="http://schemas.microsoft.com/office/drawing/2014/main" id="{B11BD936-0D34-4D8D-8AE4-A4908199AB1A}"/>
              </a:ext>
            </a:extLst>
          </p:cNvPr>
          <p:cNvCxnSpPr>
            <a:stCxn id="62" idx="3"/>
            <a:endCxn id="79" idx="1"/>
          </p:cNvCxnSpPr>
          <p:nvPr/>
        </p:nvCxnSpPr>
        <p:spPr bwMode="auto">
          <a:xfrm>
            <a:off x="2139950" y="3166116"/>
            <a:ext cx="527050" cy="817850"/>
          </a:xfrm>
          <a:prstGeom prst="line">
            <a:avLst/>
          </a:prstGeom>
          <a:solidFill>
            <a:srgbClr val="00B8FF"/>
          </a:solidFill>
          <a:ln w="9525" cap="flat" cmpd="sng" algn="ctr">
            <a:solidFill>
              <a:schemeClr val="tx1"/>
            </a:solidFill>
            <a:prstDash val="sysDot"/>
            <a:round/>
            <a:headEnd type="none" w="med" len="med"/>
            <a:tailEnd type="none" w="med" len="med"/>
          </a:ln>
          <a:effectLst/>
        </p:spPr>
      </p:cxnSp>
      <p:cxnSp>
        <p:nvCxnSpPr>
          <p:cNvPr id="82" name="Straight Connector 81">
            <a:extLst>
              <a:ext uri="{FF2B5EF4-FFF2-40B4-BE49-F238E27FC236}">
                <a16:creationId xmlns:a16="http://schemas.microsoft.com/office/drawing/2014/main" id="{AD7B2CF4-B287-41FA-9A15-47027F24C25B}"/>
              </a:ext>
            </a:extLst>
          </p:cNvPr>
          <p:cNvCxnSpPr>
            <a:cxnSpLocks/>
            <a:stCxn id="65" idx="3"/>
            <a:endCxn id="79" idx="1"/>
          </p:cNvCxnSpPr>
          <p:nvPr/>
        </p:nvCxnSpPr>
        <p:spPr bwMode="auto">
          <a:xfrm>
            <a:off x="2139950" y="3625624"/>
            <a:ext cx="527050" cy="358342"/>
          </a:xfrm>
          <a:prstGeom prst="line">
            <a:avLst/>
          </a:prstGeom>
          <a:solidFill>
            <a:srgbClr val="00B8FF"/>
          </a:solidFill>
          <a:ln w="9525" cap="flat" cmpd="sng" algn="ctr">
            <a:solidFill>
              <a:schemeClr val="tx1"/>
            </a:solidFill>
            <a:prstDash val="sysDot"/>
            <a:round/>
            <a:headEnd type="none" w="med" len="med"/>
            <a:tailEnd type="none" w="med" len="med"/>
          </a:ln>
          <a:effectLst/>
        </p:spPr>
      </p:cxnSp>
      <p:cxnSp>
        <p:nvCxnSpPr>
          <p:cNvPr id="83" name="Straight Connector 82">
            <a:extLst>
              <a:ext uri="{FF2B5EF4-FFF2-40B4-BE49-F238E27FC236}">
                <a16:creationId xmlns:a16="http://schemas.microsoft.com/office/drawing/2014/main" id="{855A76BF-6ADE-4FE0-BF66-1313BDB70CC7}"/>
              </a:ext>
            </a:extLst>
          </p:cNvPr>
          <p:cNvCxnSpPr>
            <a:cxnSpLocks/>
            <a:stCxn id="80" idx="3"/>
            <a:endCxn id="79" idx="1"/>
          </p:cNvCxnSpPr>
          <p:nvPr/>
        </p:nvCxnSpPr>
        <p:spPr bwMode="auto">
          <a:xfrm flipV="1">
            <a:off x="2139950" y="3983966"/>
            <a:ext cx="527050" cy="101164"/>
          </a:xfrm>
          <a:prstGeom prst="line">
            <a:avLst/>
          </a:prstGeom>
          <a:solidFill>
            <a:srgbClr val="00B8FF"/>
          </a:solidFill>
          <a:ln w="9525" cap="flat" cmpd="sng" algn="ctr">
            <a:solidFill>
              <a:schemeClr val="tx1"/>
            </a:solidFill>
            <a:prstDash val="sysDot"/>
            <a:round/>
            <a:headEnd type="none" w="med" len="med"/>
            <a:tailEnd type="none" w="med" len="med"/>
          </a:ln>
          <a:effectLst/>
        </p:spPr>
      </p:cxnSp>
      <p:sp>
        <p:nvSpPr>
          <p:cNvPr id="84" name="Rectangle 83">
            <a:extLst>
              <a:ext uri="{FF2B5EF4-FFF2-40B4-BE49-F238E27FC236}">
                <a16:creationId xmlns:a16="http://schemas.microsoft.com/office/drawing/2014/main" id="{7A5373C0-1D7E-4106-B51F-48D0DD5C4DA4}"/>
              </a:ext>
            </a:extLst>
          </p:cNvPr>
          <p:cNvSpPr/>
          <p:nvPr/>
        </p:nvSpPr>
        <p:spPr bwMode="auto">
          <a:xfrm>
            <a:off x="844550" y="2903083"/>
            <a:ext cx="1295396" cy="22534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GB" sz="2800" b="0" i="0" u="none" strike="noStrike" cap="none" normalizeH="0" baseline="0" dirty="0">
              <a:ln>
                <a:noFill/>
              </a:ln>
              <a:solidFill>
                <a:schemeClr val="tx1"/>
              </a:solidFill>
              <a:effectLst/>
              <a:latin typeface="Times New Roman" pitchFamily="16" charset="0"/>
              <a:ea typeface="MS Gothic" charset="-128"/>
            </a:endParaRPr>
          </a:p>
        </p:txBody>
      </p:sp>
      <p:sp>
        <p:nvSpPr>
          <p:cNvPr id="85" name="Rectangle 84">
            <a:extLst>
              <a:ext uri="{FF2B5EF4-FFF2-40B4-BE49-F238E27FC236}">
                <a16:creationId xmlns:a16="http://schemas.microsoft.com/office/drawing/2014/main" id="{6A758119-C17C-4A72-8ED8-22E3EC95EBE5}"/>
              </a:ext>
            </a:extLst>
          </p:cNvPr>
          <p:cNvSpPr/>
          <p:nvPr/>
        </p:nvSpPr>
        <p:spPr bwMode="auto">
          <a:xfrm>
            <a:off x="844550" y="3367317"/>
            <a:ext cx="1295396" cy="22062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GB" sz="2800" b="0" i="0" u="none" strike="noStrike" cap="none" normalizeH="0" baseline="0" dirty="0">
              <a:ln>
                <a:noFill/>
              </a:ln>
              <a:solidFill>
                <a:schemeClr val="tx1"/>
              </a:solidFill>
              <a:effectLst/>
              <a:latin typeface="Times New Roman" pitchFamily="16" charset="0"/>
              <a:ea typeface="MS Gothic" charset="-128"/>
            </a:endParaRPr>
          </a:p>
        </p:txBody>
      </p:sp>
      <p:sp>
        <p:nvSpPr>
          <p:cNvPr id="86" name="Rectangle 85">
            <a:extLst>
              <a:ext uri="{FF2B5EF4-FFF2-40B4-BE49-F238E27FC236}">
                <a16:creationId xmlns:a16="http://schemas.microsoft.com/office/drawing/2014/main" id="{34980759-D1F7-47C4-8988-A2A3282452EE}"/>
              </a:ext>
            </a:extLst>
          </p:cNvPr>
          <p:cNvSpPr/>
          <p:nvPr/>
        </p:nvSpPr>
        <p:spPr bwMode="auto">
          <a:xfrm>
            <a:off x="844550" y="3826825"/>
            <a:ext cx="1295396" cy="22062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GB" sz="2800" b="0" i="0" u="none" strike="noStrike" cap="none" normalizeH="0" baseline="0" dirty="0">
              <a:ln>
                <a:noFill/>
              </a:ln>
              <a:solidFill>
                <a:schemeClr val="tx1"/>
              </a:solidFill>
              <a:effectLst/>
              <a:latin typeface="Times New Roman" pitchFamily="16" charset="0"/>
              <a:ea typeface="MS Gothic" charset="-128"/>
            </a:endParaRPr>
          </a:p>
        </p:txBody>
      </p:sp>
      <p:cxnSp>
        <p:nvCxnSpPr>
          <p:cNvPr id="87" name="Straight Connector 86">
            <a:extLst>
              <a:ext uri="{FF2B5EF4-FFF2-40B4-BE49-F238E27FC236}">
                <a16:creationId xmlns:a16="http://schemas.microsoft.com/office/drawing/2014/main" id="{52F0E700-7D42-4E38-A705-0530C4C94E18}"/>
              </a:ext>
            </a:extLst>
          </p:cNvPr>
          <p:cNvCxnSpPr>
            <a:stCxn id="84" idx="0"/>
            <a:endCxn id="84" idx="2"/>
          </p:cNvCxnSpPr>
          <p:nvPr/>
        </p:nvCxnSpPr>
        <p:spPr bwMode="auto">
          <a:xfrm>
            <a:off x="1492248" y="2903083"/>
            <a:ext cx="0" cy="225348"/>
          </a:xfrm>
          <a:prstGeom prst="line">
            <a:avLst/>
          </a:prstGeom>
          <a:solidFill>
            <a:srgbClr val="00B8FF"/>
          </a:solidFill>
          <a:ln w="9525" cap="rnd" cmpd="sng" algn="ctr">
            <a:solidFill>
              <a:schemeClr val="tx1"/>
            </a:solidFill>
            <a:prstDash val="sysDot"/>
            <a:round/>
            <a:headEnd type="none" w="med" len="med"/>
            <a:tailEnd type="none" w="med" len="med"/>
          </a:ln>
          <a:effectLst/>
        </p:spPr>
      </p:cxnSp>
      <p:cxnSp>
        <p:nvCxnSpPr>
          <p:cNvPr id="88" name="Straight Connector 87">
            <a:extLst>
              <a:ext uri="{FF2B5EF4-FFF2-40B4-BE49-F238E27FC236}">
                <a16:creationId xmlns:a16="http://schemas.microsoft.com/office/drawing/2014/main" id="{7DFD8457-35F0-40C5-BC1E-5728356A9B92}"/>
              </a:ext>
            </a:extLst>
          </p:cNvPr>
          <p:cNvCxnSpPr>
            <a:stCxn id="85" idx="0"/>
            <a:endCxn id="85" idx="2"/>
          </p:cNvCxnSpPr>
          <p:nvPr/>
        </p:nvCxnSpPr>
        <p:spPr bwMode="auto">
          <a:xfrm>
            <a:off x="1492248" y="3367317"/>
            <a:ext cx="0" cy="220622"/>
          </a:xfrm>
          <a:prstGeom prst="line">
            <a:avLst/>
          </a:prstGeom>
          <a:solidFill>
            <a:srgbClr val="00B8FF"/>
          </a:solidFill>
          <a:ln w="9525" cap="rnd" cmpd="sng" algn="ctr">
            <a:solidFill>
              <a:schemeClr val="tx1"/>
            </a:solidFill>
            <a:prstDash val="sysDot"/>
            <a:round/>
            <a:headEnd type="none" w="med" len="med"/>
            <a:tailEnd type="none" w="med" len="med"/>
          </a:ln>
          <a:effectLst/>
        </p:spPr>
      </p:cxnSp>
      <p:cxnSp>
        <p:nvCxnSpPr>
          <p:cNvPr id="89" name="Straight Connector 88">
            <a:extLst>
              <a:ext uri="{FF2B5EF4-FFF2-40B4-BE49-F238E27FC236}">
                <a16:creationId xmlns:a16="http://schemas.microsoft.com/office/drawing/2014/main" id="{A76FFD73-351B-499A-924E-539401C5D019}"/>
              </a:ext>
            </a:extLst>
          </p:cNvPr>
          <p:cNvCxnSpPr>
            <a:stCxn id="86" idx="0"/>
            <a:endCxn id="86" idx="2"/>
          </p:cNvCxnSpPr>
          <p:nvPr/>
        </p:nvCxnSpPr>
        <p:spPr bwMode="auto">
          <a:xfrm>
            <a:off x="1492248" y="3826825"/>
            <a:ext cx="0" cy="220622"/>
          </a:xfrm>
          <a:prstGeom prst="line">
            <a:avLst/>
          </a:prstGeom>
          <a:solidFill>
            <a:srgbClr val="00B8FF"/>
          </a:solidFill>
          <a:ln w="9525" cap="rnd" cmpd="sng" algn="ctr">
            <a:solidFill>
              <a:schemeClr val="tx1"/>
            </a:solidFill>
            <a:prstDash val="sysDot"/>
            <a:round/>
            <a:headEnd type="none" w="med" len="med"/>
            <a:tailEnd type="none" w="med" len="med"/>
          </a:ln>
          <a:effectLst/>
        </p:spPr>
      </p:cxnSp>
      <p:cxnSp>
        <p:nvCxnSpPr>
          <p:cNvPr id="90" name="Straight Connector 89">
            <a:extLst>
              <a:ext uri="{FF2B5EF4-FFF2-40B4-BE49-F238E27FC236}">
                <a16:creationId xmlns:a16="http://schemas.microsoft.com/office/drawing/2014/main" id="{89A92C5F-6A8A-4596-B273-6F258F8D3DFB}"/>
              </a:ext>
            </a:extLst>
          </p:cNvPr>
          <p:cNvCxnSpPr>
            <a:stCxn id="69" idx="2"/>
            <a:endCxn id="79" idx="0"/>
          </p:cNvCxnSpPr>
          <p:nvPr/>
        </p:nvCxnSpPr>
        <p:spPr bwMode="auto">
          <a:xfrm>
            <a:off x="3314700" y="3347305"/>
            <a:ext cx="0" cy="485908"/>
          </a:xfrm>
          <a:prstGeom prst="line">
            <a:avLst/>
          </a:prstGeom>
          <a:solidFill>
            <a:srgbClr val="00B8FF"/>
          </a:solidFill>
          <a:ln w="9525" cap="flat" cmpd="sng" algn="ctr">
            <a:solidFill>
              <a:schemeClr val="tx1"/>
            </a:solidFill>
            <a:prstDash val="sysDot"/>
            <a:round/>
            <a:headEnd type="none" w="med" len="med"/>
            <a:tailEnd type="none" w="med" len="med"/>
          </a:ln>
          <a:effectLst/>
        </p:spPr>
      </p:cxnSp>
      <p:sp>
        <p:nvSpPr>
          <p:cNvPr id="91" name="TextBox 90">
            <a:extLst>
              <a:ext uri="{FF2B5EF4-FFF2-40B4-BE49-F238E27FC236}">
                <a16:creationId xmlns:a16="http://schemas.microsoft.com/office/drawing/2014/main" id="{87B2D108-C2E2-4E1B-BBCA-2DEBDC5C6464}"/>
              </a:ext>
            </a:extLst>
          </p:cNvPr>
          <p:cNvSpPr txBox="1"/>
          <p:nvPr/>
        </p:nvSpPr>
        <p:spPr>
          <a:xfrm>
            <a:off x="2578210" y="1928593"/>
            <a:ext cx="1472980" cy="646331"/>
          </a:xfrm>
          <a:prstGeom prst="rect">
            <a:avLst/>
          </a:prstGeom>
          <a:noFill/>
        </p:spPr>
        <p:txBody>
          <a:bodyPr wrap="square" rtlCol="0">
            <a:spAutoFit/>
          </a:bodyPr>
          <a:lstStyle/>
          <a:p>
            <a:pPr algn="ctr"/>
            <a:r>
              <a:rPr lang="en-US" sz="1800" dirty="0">
                <a:solidFill>
                  <a:schemeClr val="tx1"/>
                </a:solidFill>
              </a:rPr>
              <a:t>Pre-encoding interleaving</a:t>
            </a:r>
            <a:endParaRPr lang="en-GB" sz="1800" dirty="0">
              <a:solidFill>
                <a:schemeClr val="tx1"/>
              </a:solidFill>
            </a:endParaRPr>
          </a:p>
        </p:txBody>
      </p:sp>
      <p:sp>
        <p:nvSpPr>
          <p:cNvPr id="92" name="Rectangle 91">
            <a:extLst>
              <a:ext uri="{FF2B5EF4-FFF2-40B4-BE49-F238E27FC236}">
                <a16:creationId xmlns:a16="http://schemas.microsoft.com/office/drawing/2014/main" id="{74FD6E92-A31D-46C2-8224-374766715C19}"/>
              </a:ext>
            </a:extLst>
          </p:cNvPr>
          <p:cNvSpPr/>
          <p:nvPr/>
        </p:nvSpPr>
        <p:spPr bwMode="auto">
          <a:xfrm>
            <a:off x="5514200" y="2927748"/>
            <a:ext cx="1295400" cy="180000"/>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93" name="Rectangle 92">
            <a:extLst>
              <a:ext uri="{FF2B5EF4-FFF2-40B4-BE49-F238E27FC236}">
                <a16:creationId xmlns:a16="http://schemas.microsoft.com/office/drawing/2014/main" id="{5E93EC0C-9326-4665-A899-5CB659F1F4AC}"/>
              </a:ext>
            </a:extLst>
          </p:cNvPr>
          <p:cNvSpPr/>
          <p:nvPr/>
        </p:nvSpPr>
        <p:spPr bwMode="auto">
          <a:xfrm>
            <a:off x="5514196" y="3106552"/>
            <a:ext cx="1295400" cy="180000"/>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94" name="Rectangle 93">
            <a:extLst>
              <a:ext uri="{FF2B5EF4-FFF2-40B4-BE49-F238E27FC236}">
                <a16:creationId xmlns:a16="http://schemas.microsoft.com/office/drawing/2014/main" id="{D5F1A41A-960C-48F1-87CC-7C5D8A3BE6EF}"/>
              </a:ext>
            </a:extLst>
          </p:cNvPr>
          <p:cNvSpPr/>
          <p:nvPr/>
        </p:nvSpPr>
        <p:spPr bwMode="auto">
          <a:xfrm>
            <a:off x="5514192" y="3285357"/>
            <a:ext cx="1295396" cy="540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GB" sz="2800" b="0" i="0" u="none" strike="noStrike" cap="none" normalizeH="0" baseline="0" dirty="0">
              <a:ln>
                <a:noFill/>
              </a:ln>
              <a:solidFill>
                <a:schemeClr val="tx1"/>
              </a:solidFill>
              <a:effectLst/>
              <a:latin typeface="Times New Roman" pitchFamily="16" charset="0"/>
              <a:ea typeface="MS Gothic" charset="-128"/>
            </a:endParaRPr>
          </a:p>
        </p:txBody>
      </p:sp>
      <p:cxnSp>
        <p:nvCxnSpPr>
          <p:cNvPr id="95" name="Straight Connector 94">
            <a:extLst>
              <a:ext uri="{FF2B5EF4-FFF2-40B4-BE49-F238E27FC236}">
                <a16:creationId xmlns:a16="http://schemas.microsoft.com/office/drawing/2014/main" id="{D23949EF-4FA8-42B3-9CCA-C9CE0B4BF97A}"/>
              </a:ext>
            </a:extLst>
          </p:cNvPr>
          <p:cNvCxnSpPr>
            <a:stCxn id="94" idx="0"/>
            <a:endCxn id="94" idx="2"/>
          </p:cNvCxnSpPr>
          <p:nvPr/>
        </p:nvCxnSpPr>
        <p:spPr bwMode="auto">
          <a:xfrm>
            <a:off x="6161890" y="3285357"/>
            <a:ext cx="0" cy="540000"/>
          </a:xfrm>
          <a:prstGeom prst="line">
            <a:avLst/>
          </a:prstGeom>
          <a:solidFill>
            <a:srgbClr val="00B8FF"/>
          </a:solidFill>
          <a:ln w="9525" cap="rnd" cmpd="sng" algn="ctr">
            <a:solidFill>
              <a:schemeClr val="tx1"/>
            </a:solidFill>
            <a:prstDash val="sysDot"/>
            <a:round/>
            <a:headEnd type="none" w="med" len="med"/>
            <a:tailEnd type="none" w="med" len="med"/>
          </a:ln>
          <a:effectLst/>
        </p:spPr>
      </p:cxnSp>
      <p:sp>
        <p:nvSpPr>
          <p:cNvPr id="96" name="Rectangle 95">
            <a:extLst>
              <a:ext uri="{FF2B5EF4-FFF2-40B4-BE49-F238E27FC236}">
                <a16:creationId xmlns:a16="http://schemas.microsoft.com/office/drawing/2014/main" id="{2E9C60A2-AC52-44BE-82F2-6173ABD13BC0}"/>
              </a:ext>
            </a:extLst>
          </p:cNvPr>
          <p:cNvSpPr/>
          <p:nvPr/>
        </p:nvSpPr>
        <p:spPr bwMode="auto">
          <a:xfrm>
            <a:off x="5514188" y="3825357"/>
            <a:ext cx="1295400" cy="180000"/>
          </a:xfrm>
          <a:prstGeom prst="rect">
            <a:avLst/>
          </a:prstGeom>
          <a:solidFill>
            <a:srgbClr val="00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cxnSp>
        <p:nvCxnSpPr>
          <p:cNvPr id="97" name="Straight Connector 96">
            <a:extLst>
              <a:ext uri="{FF2B5EF4-FFF2-40B4-BE49-F238E27FC236}">
                <a16:creationId xmlns:a16="http://schemas.microsoft.com/office/drawing/2014/main" id="{EBF525ED-DB32-4048-B5EF-628C4E530EFF}"/>
              </a:ext>
            </a:extLst>
          </p:cNvPr>
          <p:cNvCxnSpPr>
            <a:cxnSpLocks/>
            <a:stCxn id="68" idx="3"/>
            <a:endCxn id="92" idx="1"/>
          </p:cNvCxnSpPr>
          <p:nvPr/>
        </p:nvCxnSpPr>
        <p:spPr bwMode="auto">
          <a:xfrm>
            <a:off x="3962400" y="2899372"/>
            <a:ext cx="1551800" cy="11837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8" name="Straight Connector 97">
            <a:extLst>
              <a:ext uri="{FF2B5EF4-FFF2-40B4-BE49-F238E27FC236}">
                <a16:creationId xmlns:a16="http://schemas.microsoft.com/office/drawing/2014/main" id="{25021971-27B9-4D5E-B1CD-2E66D46D53BB}"/>
              </a:ext>
            </a:extLst>
          </p:cNvPr>
          <p:cNvCxnSpPr>
            <a:cxnSpLocks/>
            <a:stCxn id="69" idx="3"/>
            <a:endCxn id="93" idx="1"/>
          </p:cNvCxnSpPr>
          <p:nvPr/>
        </p:nvCxnSpPr>
        <p:spPr bwMode="auto">
          <a:xfrm>
            <a:off x="3962400" y="3196552"/>
            <a:ext cx="1551796" cy="0"/>
          </a:xfrm>
          <a:prstGeom prst="line">
            <a:avLst/>
          </a:prstGeom>
          <a:solidFill>
            <a:srgbClr val="00B8FF"/>
          </a:solidFill>
          <a:ln w="9525" cap="flat" cmpd="sng" algn="ctr">
            <a:solidFill>
              <a:schemeClr val="tx1"/>
            </a:solidFill>
            <a:prstDash val="sysDash"/>
            <a:round/>
            <a:headEnd type="none" w="med" len="med"/>
            <a:tailEnd type="none" w="med" len="med"/>
          </a:ln>
          <a:effectLst/>
        </p:spPr>
      </p:cxnSp>
      <p:cxnSp>
        <p:nvCxnSpPr>
          <p:cNvPr id="99" name="Straight Connector 98">
            <a:extLst>
              <a:ext uri="{FF2B5EF4-FFF2-40B4-BE49-F238E27FC236}">
                <a16:creationId xmlns:a16="http://schemas.microsoft.com/office/drawing/2014/main" id="{37B50525-9A83-4462-82DF-BF93664E8671}"/>
              </a:ext>
            </a:extLst>
          </p:cNvPr>
          <p:cNvCxnSpPr>
            <a:stCxn id="79" idx="3"/>
            <a:endCxn id="96" idx="1"/>
          </p:cNvCxnSpPr>
          <p:nvPr/>
        </p:nvCxnSpPr>
        <p:spPr bwMode="auto">
          <a:xfrm flipV="1">
            <a:off x="3962400" y="3915357"/>
            <a:ext cx="1551788" cy="68609"/>
          </a:xfrm>
          <a:prstGeom prst="line">
            <a:avLst/>
          </a:prstGeom>
          <a:solidFill>
            <a:srgbClr val="00B8FF"/>
          </a:solidFill>
          <a:ln w="9525" cap="flat" cmpd="sng" algn="ctr">
            <a:solidFill>
              <a:schemeClr val="tx1"/>
            </a:solidFill>
            <a:prstDash val="sysDot"/>
            <a:round/>
            <a:headEnd type="none" w="med" len="med"/>
            <a:tailEnd type="none" w="med" len="med"/>
          </a:ln>
          <a:effectLst/>
        </p:spPr>
      </p:cxnSp>
      <p:sp>
        <p:nvSpPr>
          <p:cNvPr id="100" name="TextBox 99">
            <a:extLst>
              <a:ext uri="{FF2B5EF4-FFF2-40B4-BE49-F238E27FC236}">
                <a16:creationId xmlns:a16="http://schemas.microsoft.com/office/drawing/2014/main" id="{E0306A65-5EFF-4BBC-B3AD-B3C72B9AE076}"/>
              </a:ext>
            </a:extLst>
          </p:cNvPr>
          <p:cNvSpPr txBox="1"/>
          <p:nvPr/>
        </p:nvSpPr>
        <p:spPr>
          <a:xfrm>
            <a:off x="7010398" y="1928593"/>
            <a:ext cx="1828802" cy="923330"/>
          </a:xfrm>
          <a:prstGeom prst="rect">
            <a:avLst/>
          </a:prstGeom>
          <a:noFill/>
        </p:spPr>
        <p:txBody>
          <a:bodyPr wrap="square" rtlCol="0">
            <a:spAutoFit/>
          </a:bodyPr>
          <a:lstStyle/>
          <a:p>
            <a:pPr algn="ctr"/>
            <a:r>
              <a:rPr lang="en-US" sz="1800" dirty="0">
                <a:solidFill>
                  <a:schemeClr val="tx1"/>
                </a:solidFill>
              </a:rPr>
              <a:t>Transmitted</a:t>
            </a:r>
          </a:p>
          <a:p>
            <a:pPr algn="ctr"/>
            <a:r>
              <a:rPr lang="en-US" sz="1800" dirty="0">
                <a:solidFill>
                  <a:schemeClr val="tx1"/>
                </a:solidFill>
              </a:rPr>
              <a:t>parity packet</a:t>
            </a:r>
          </a:p>
          <a:p>
            <a:pPr algn="ctr"/>
            <a:r>
              <a:rPr lang="en-US" sz="1800" dirty="0">
                <a:solidFill>
                  <a:schemeClr val="tx1"/>
                </a:solidFill>
              </a:rPr>
              <a:t>post-interleaving</a:t>
            </a:r>
            <a:endParaRPr lang="en-GB" sz="1800" dirty="0">
              <a:solidFill>
                <a:schemeClr val="tx1"/>
              </a:solidFill>
            </a:endParaRPr>
          </a:p>
        </p:txBody>
      </p:sp>
      <p:sp>
        <p:nvSpPr>
          <p:cNvPr id="101" name="Rectangle 100">
            <a:extLst>
              <a:ext uri="{FF2B5EF4-FFF2-40B4-BE49-F238E27FC236}">
                <a16:creationId xmlns:a16="http://schemas.microsoft.com/office/drawing/2014/main" id="{0862FD66-D1EB-46D1-BDC0-2EB53969D551}"/>
              </a:ext>
            </a:extLst>
          </p:cNvPr>
          <p:cNvSpPr/>
          <p:nvPr/>
        </p:nvSpPr>
        <p:spPr bwMode="auto">
          <a:xfrm>
            <a:off x="7239000" y="2926942"/>
            <a:ext cx="1295400" cy="88146"/>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102" name="Rectangle 101">
            <a:extLst>
              <a:ext uri="{FF2B5EF4-FFF2-40B4-BE49-F238E27FC236}">
                <a16:creationId xmlns:a16="http://schemas.microsoft.com/office/drawing/2014/main" id="{E9749B6A-BEA3-47FD-A593-B21E2B558D37}"/>
              </a:ext>
            </a:extLst>
          </p:cNvPr>
          <p:cNvSpPr/>
          <p:nvPr/>
        </p:nvSpPr>
        <p:spPr bwMode="auto">
          <a:xfrm>
            <a:off x="7239000" y="3016747"/>
            <a:ext cx="1295400" cy="88146"/>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103" name="Rectangle 102">
            <a:extLst>
              <a:ext uri="{FF2B5EF4-FFF2-40B4-BE49-F238E27FC236}">
                <a16:creationId xmlns:a16="http://schemas.microsoft.com/office/drawing/2014/main" id="{A6920CD6-4ABD-487A-B4E2-137DD0A47F4A}"/>
              </a:ext>
            </a:extLst>
          </p:cNvPr>
          <p:cNvSpPr/>
          <p:nvPr/>
        </p:nvSpPr>
        <p:spPr bwMode="auto">
          <a:xfrm>
            <a:off x="7239000" y="3468016"/>
            <a:ext cx="1295400" cy="88146"/>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104" name="Rectangle 103">
            <a:extLst>
              <a:ext uri="{FF2B5EF4-FFF2-40B4-BE49-F238E27FC236}">
                <a16:creationId xmlns:a16="http://schemas.microsoft.com/office/drawing/2014/main" id="{7020648C-25A0-4E6A-A6D0-457EF62D8A26}"/>
              </a:ext>
            </a:extLst>
          </p:cNvPr>
          <p:cNvSpPr/>
          <p:nvPr/>
        </p:nvSpPr>
        <p:spPr bwMode="auto">
          <a:xfrm>
            <a:off x="7239000" y="3557821"/>
            <a:ext cx="1295400" cy="88146"/>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105" name="Rectangle 104">
            <a:extLst>
              <a:ext uri="{FF2B5EF4-FFF2-40B4-BE49-F238E27FC236}">
                <a16:creationId xmlns:a16="http://schemas.microsoft.com/office/drawing/2014/main" id="{D0F0DD56-DFD6-4D93-896F-F439129175FE}"/>
              </a:ext>
            </a:extLst>
          </p:cNvPr>
          <p:cNvSpPr/>
          <p:nvPr/>
        </p:nvSpPr>
        <p:spPr bwMode="auto">
          <a:xfrm>
            <a:off x="7239000" y="3919283"/>
            <a:ext cx="1295400" cy="88146"/>
          </a:xfrm>
          <a:prstGeom prst="rect">
            <a:avLst/>
          </a:prstGeom>
          <a:solidFill>
            <a:srgbClr val="00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106" name="Rectangle 105">
            <a:extLst>
              <a:ext uri="{FF2B5EF4-FFF2-40B4-BE49-F238E27FC236}">
                <a16:creationId xmlns:a16="http://schemas.microsoft.com/office/drawing/2014/main" id="{E16748DA-5CB8-4CBB-A8DD-8996F1F3196E}"/>
              </a:ext>
            </a:extLst>
          </p:cNvPr>
          <p:cNvSpPr/>
          <p:nvPr/>
        </p:nvSpPr>
        <p:spPr bwMode="auto">
          <a:xfrm>
            <a:off x="7239002" y="3106552"/>
            <a:ext cx="1295396" cy="270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GB" sz="2800" b="0" i="0" u="none" strike="noStrike" cap="none" normalizeH="0" baseline="0" dirty="0">
              <a:ln>
                <a:noFill/>
              </a:ln>
              <a:solidFill>
                <a:schemeClr val="tx1"/>
              </a:solidFill>
              <a:effectLst/>
              <a:latin typeface="Times New Roman" pitchFamily="16" charset="0"/>
              <a:ea typeface="MS Gothic" charset="-128"/>
            </a:endParaRPr>
          </a:p>
        </p:txBody>
      </p:sp>
      <p:sp>
        <p:nvSpPr>
          <p:cNvPr id="107" name="Rectangle 106">
            <a:extLst>
              <a:ext uri="{FF2B5EF4-FFF2-40B4-BE49-F238E27FC236}">
                <a16:creationId xmlns:a16="http://schemas.microsoft.com/office/drawing/2014/main" id="{B1198733-8920-4D5F-9EF5-D2FC175C540E}"/>
              </a:ext>
            </a:extLst>
          </p:cNvPr>
          <p:cNvSpPr/>
          <p:nvPr/>
        </p:nvSpPr>
        <p:spPr bwMode="auto">
          <a:xfrm>
            <a:off x="7239002" y="3647626"/>
            <a:ext cx="1295396" cy="270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GB" sz="2800" b="0" i="0" u="none" strike="noStrike" cap="none" normalizeH="0" baseline="0" dirty="0">
              <a:ln>
                <a:noFill/>
              </a:ln>
              <a:solidFill>
                <a:schemeClr val="tx1"/>
              </a:solidFill>
              <a:effectLst/>
              <a:latin typeface="Times New Roman" pitchFamily="16" charset="0"/>
              <a:ea typeface="MS Gothic" charset="-128"/>
            </a:endParaRPr>
          </a:p>
        </p:txBody>
      </p:sp>
      <p:sp>
        <p:nvSpPr>
          <p:cNvPr id="108" name="Rectangle 107">
            <a:extLst>
              <a:ext uri="{FF2B5EF4-FFF2-40B4-BE49-F238E27FC236}">
                <a16:creationId xmlns:a16="http://schemas.microsoft.com/office/drawing/2014/main" id="{4501D3F5-FA12-42AE-90C6-86D0F8CD3945}"/>
              </a:ext>
            </a:extLst>
          </p:cNvPr>
          <p:cNvSpPr/>
          <p:nvPr/>
        </p:nvSpPr>
        <p:spPr bwMode="auto">
          <a:xfrm>
            <a:off x="7239000" y="3378211"/>
            <a:ext cx="1295400" cy="88146"/>
          </a:xfrm>
          <a:prstGeom prst="rect">
            <a:avLst/>
          </a:prstGeom>
          <a:solidFill>
            <a:srgbClr val="00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109" name="TextBox 108">
            <a:extLst>
              <a:ext uri="{FF2B5EF4-FFF2-40B4-BE49-F238E27FC236}">
                <a16:creationId xmlns:a16="http://schemas.microsoft.com/office/drawing/2014/main" id="{7B284122-48D2-4760-AF30-D441BC9922E3}"/>
              </a:ext>
            </a:extLst>
          </p:cNvPr>
          <p:cNvSpPr txBox="1"/>
          <p:nvPr/>
        </p:nvSpPr>
        <p:spPr>
          <a:xfrm>
            <a:off x="5514188" y="1928593"/>
            <a:ext cx="1295400" cy="646331"/>
          </a:xfrm>
          <a:prstGeom prst="rect">
            <a:avLst/>
          </a:prstGeom>
          <a:noFill/>
        </p:spPr>
        <p:txBody>
          <a:bodyPr wrap="square" rtlCol="0">
            <a:spAutoFit/>
          </a:bodyPr>
          <a:lstStyle/>
          <a:p>
            <a:pPr algn="ctr"/>
            <a:r>
              <a:rPr lang="en-US" sz="1800" dirty="0">
                <a:solidFill>
                  <a:schemeClr val="tx1"/>
                </a:solidFill>
              </a:rPr>
              <a:t>Parity Bytes</a:t>
            </a:r>
            <a:endParaRPr lang="en-GB" sz="1800" dirty="0">
              <a:solidFill>
                <a:schemeClr val="tx1"/>
              </a:solidFill>
            </a:endParaRPr>
          </a:p>
        </p:txBody>
      </p:sp>
      <p:cxnSp>
        <p:nvCxnSpPr>
          <p:cNvPr id="110" name="Straight Connector 109">
            <a:extLst>
              <a:ext uri="{FF2B5EF4-FFF2-40B4-BE49-F238E27FC236}">
                <a16:creationId xmlns:a16="http://schemas.microsoft.com/office/drawing/2014/main" id="{4F234D6F-C1FA-4FB6-B357-C4E677CF066E}"/>
              </a:ext>
            </a:extLst>
          </p:cNvPr>
          <p:cNvCxnSpPr>
            <a:stCxn id="92" idx="3"/>
            <a:endCxn id="101" idx="1"/>
          </p:cNvCxnSpPr>
          <p:nvPr/>
        </p:nvCxnSpPr>
        <p:spPr bwMode="auto">
          <a:xfrm flipV="1">
            <a:off x="6809600" y="2971015"/>
            <a:ext cx="429400" cy="4673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1" name="Straight Connector 110">
            <a:extLst>
              <a:ext uri="{FF2B5EF4-FFF2-40B4-BE49-F238E27FC236}">
                <a16:creationId xmlns:a16="http://schemas.microsoft.com/office/drawing/2014/main" id="{E027EAC5-01E6-4FD1-AD9E-250D69466878}"/>
              </a:ext>
            </a:extLst>
          </p:cNvPr>
          <p:cNvCxnSpPr>
            <a:stCxn id="92" idx="3"/>
            <a:endCxn id="103" idx="1"/>
          </p:cNvCxnSpPr>
          <p:nvPr/>
        </p:nvCxnSpPr>
        <p:spPr bwMode="auto">
          <a:xfrm>
            <a:off x="6809600" y="3017748"/>
            <a:ext cx="429400" cy="49434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2" name="Straight Connector 111">
            <a:extLst>
              <a:ext uri="{FF2B5EF4-FFF2-40B4-BE49-F238E27FC236}">
                <a16:creationId xmlns:a16="http://schemas.microsoft.com/office/drawing/2014/main" id="{592CAA8D-1F66-4A99-9BF3-ED47F56D4441}"/>
              </a:ext>
            </a:extLst>
          </p:cNvPr>
          <p:cNvCxnSpPr>
            <a:stCxn id="93" idx="3"/>
            <a:endCxn id="102" idx="1"/>
          </p:cNvCxnSpPr>
          <p:nvPr/>
        </p:nvCxnSpPr>
        <p:spPr bwMode="auto">
          <a:xfrm flipV="1">
            <a:off x="6809596" y="3060820"/>
            <a:ext cx="429404" cy="135732"/>
          </a:xfrm>
          <a:prstGeom prst="line">
            <a:avLst/>
          </a:prstGeom>
          <a:solidFill>
            <a:srgbClr val="00B8FF"/>
          </a:solidFill>
          <a:ln w="9525" cap="flat" cmpd="sng" algn="ctr">
            <a:solidFill>
              <a:schemeClr val="tx1"/>
            </a:solidFill>
            <a:prstDash val="sysDash"/>
            <a:round/>
            <a:headEnd type="none" w="med" len="med"/>
            <a:tailEnd type="none" w="med" len="med"/>
          </a:ln>
          <a:effectLst/>
        </p:spPr>
      </p:cxnSp>
      <p:cxnSp>
        <p:nvCxnSpPr>
          <p:cNvPr id="113" name="Straight Connector 112">
            <a:extLst>
              <a:ext uri="{FF2B5EF4-FFF2-40B4-BE49-F238E27FC236}">
                <a16:creationId xmlns:a16="http://schemas.microsoft.com/office/drawing/2014/main" id="{CD897CCB-228B-4A50-BCCA-4E10C320B7D1}"/>
              </a:ext>
            </a:extLst>
          </p:cNvPr>
          <p:cNvCxnSpPr>
            <a:stCxn id="93" idx="3"/>
            <a:endCxn id="104" idx="1"/>
          </p:cNvCxnSpPr>
          <p:nvPr/>
        </p:nvCxnSpPr>
        <p:spPr bwMode="auto">
          <a:xfrm>
            <a:off x="6809596" y="3196552"/>
            <a:ext cx="429404" cy="405342"/>
          </a:xfrm>
          <a:prstGeom prst="line">
            <a:avLst/>
          </a:prstGeom>
          <a:solidFill>
            <a:srgbClr val="00B8FF"/>
          </a:solidFill>
          <a:ln w="9525" cap="flat" cmpd="sng" algn="ctr">
            <a:solidFill>
              <a:schemeClr val="tx1"/>
            </a:solidFill>
            <a:prstDash val="sysDash"/>
            <a:round/>
            <a:headEnd type="none" w="med" len="med"/>
            <a:tailEnd type="none" w="med" len="med"/>
          </a:ln>
          <a:effectLst/>
        </p:spPr>
      </p:cxnSp>
      <p:cxnSp>
        <p:nvCxnSpPr>
          <p:cNvPr id="114" name="Straight Connector 113">
            <a:extLst>
              <a:ext uri="{FF2B5EF4-FFF2-40B4-BE49-F238E27FC236}">
                <a16:creationId xmlns:a16="http://schemas.microsoft.com/office/drawing/2014/main" id="{AEF74E74-7DF6-418F-800D-7E74FC618212}"/>
              </a:ext>
            </a:extLst>
          </p:cNvPr>
          <p:cNvCxnSpPr>
            <a:stCxn id="96" idx="3"/>
            <a:endCxn id="108" idx="1"/>
          </p:cNvCxnSpPr>
          <p:nvPr/>
        </p:nvCxnSpPr>
        <p:spPr bwMode="auto">
          <a:xfrm flipV="1">
            <a:off x="6809588" y="3422284"/>
            <a:ext cx="429412" cy="493073"/>
          </a:xfrm>
          <a:prstGeom prst="line">
            <a:avLst/>
          </a:prstGeom>
          <a:solidFill>
            <a:srgbClr val="00B8FF"/>
          </a:solidFill>
          <a:ln w="9525" cap="flat" cmpd="sng" algn="ctr">
            <a:solidFill>
              <a:schemeClr val="tx1"/>
            </a:solidFill>
            <a:prstDash val="sysDot"/>
            <a:round/>
            <a:headEnd type="none" w="med" len="med"/>
            <a:tailEnd type="none" w="med" len="med"/>
          </a:ln>
          <a:effectLst/>
        </p:spPr>
      </p:cxnSp>
      <p:cxnSp>
        <p:nvCxnSpPr>
          <p:cNvPr id="115" name="Straight Connector 114">
            <a:extLst>
              <a:ext uri="{FF2B5EF4-FFF2-40B4-BE49-F238E27FC236}">
                <a16:creationId xmlns:a16="http://schemas.microsoft.com/office/drawing/2014/main" id="{934E2144-1B70-4185-A478-C1CD9CFFCFB5}"/>
              </a:ext>
            </a:extLst>
          </p:cNvPr>
          <p:cNvCxnSpPr>
            <a:stCxn id="96" idx="3"/>
            <a:endCxn id="105" idx="1"/>
          </p:cNvCxnSpPr>
          <p:nvPr/>
        </p:nvCxnSpPr>
        <p:spPr bwMode="auto">
          <a:xfrm>
            <a:off x="6809588" y="3915357"/>
            <a:ext cx="429412" cy="47999"/>
          </a:xfrm>
          <a:prstGeom prst="line">
            <a:avLst/>
          </a:prstGeom>
          <a:solidFill>
            <a:srgbClr val="00B8FF"/>
          </a:solidFill>
          <a:ln w="9525" cap="flat" cmpd="sng" algn="ctr">
            <a:solidFill>
              <a:schemeClr val="tx1"/>
            </a:solidFill>
            <a:prstDash val="sysDot"/>
            <a:round/>
            <a:headEnd type="none" w="med" len="med"/>
            <a:tailEnd type="none" w="med" len="med"/>
          </a:ln>
          <a:effectLst/>
        </p:spPr>
      </p:cxnSp>
      <p:sp>
        <p:nvSpPr>
          <p:cNvPr id="116" name="Rectangle 115">
            <a:extLst>
              <a:ext uri="{FF2B5EF4-FFF2-40B4-BE49-F238E27FC236}">
                <a16:creationId xmlns:a16="http://schemas.microsoft.com/office/drawing/2014/main" id="{6370A4F8-2C79-4745-822C-87068F02283D}"/>
              </a:ext>
            </a:extLst>
          </p:cNvPr>
          <p:cNvSpPr/>
          <p:nvPr/>
        </p:nvSpPr>
        <p:spPr bwMode="auto">
          <a:xfrm>
            <a:off x="2370913" y="1949824"/>
            <a:ext cx="4639485" cy="23935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GB" sz="2400" b="0" i="0" u="none" strike="noStrike" cap="none" normalizeH="0" baseline="0" dirty="0">
              <a:ln>
                <a:noFill/>
              </a:ln>
              <a:solidFill>
                <a:schemeClr val="tx1"/>
              </a:solidFill>
              <a:effectLst/>
              <a:latin typeface="Times New Roman" pitchFamily="16" charset="0"/>
              <a:ea typeface="MS Gothic" charset="-128"/>
            </a:endParaRPr>
          </a:p>
        </p:txBody>
      </p:sp>
      <p:sp>
        <p:nvSpPr>
          <p:cNvPr id="117" name="TextBox 116">
            <a:extLst>
              <a:ext uri="{FF2B5EF4-FFF2-40B4-BE49-F238E27FC236}">
                <a16:creationId xmlns:a16="http://schemas.microsoft.com/office/drawing/2014/main" id="{C64C1194-ECE6-4DCC-A48F-D579B45C9A9F}"/>
              </a:ext>
            </a:extLst>
          </p:cNvPr>
          <p:cNvSpPr txBox="1"/>
          <p:nvPr/>
        </p:nvSpPr>
        <p:spPr>
          <a:xfrm rot="279035">
            <a:off x="3986600" y="2581623"/>
            <a:ext cx="1447800" cy="369332"/>
          </a:xfrm>
          <a:prstGeom prst="rect">
            <a:avLst/>
          </a:prstGeom>
          <a:noFill/>
        </p:spPr>
        <p:txBody>
          <a:bodyPr wrap="square" rtlCol="0">
            <a:spAutoFit/>
          </a:bodyPr>
          <a:lstStyle/>
          <a:p>
            <a:pPr algn="ctr"/>
            <a:r>
              <a:rPr lang="en-US" sz="1800" dirty="0">
                <a:solidFill>
                  <a:schemeClr val="tx1"/>
                </a:solidFill>
              </a:rPr>
              <a:t>RS encoding</a:t>
            </a:r>
            <a:endParaRPr lang="en-GB" sz="1800" dirty="0">
              <a:solidFill>
                <a:schemeClr val="tx1"/>
              </a:solidFill>
            </a:endParaRPr>
          </a:p>
        </p:txBody>
      </p:sp>
      <p:sp>
        <p:nvSpPr>
          <p:cNvPr id="118" name="TextBox 117">
            <a:extLst>
              <a:ext uri="{FF2B5EF4-FFF2-40B4-BE49-F238E27FC236}">
                <a16:creationId xmlns:a16="http://schemas.microsoft.com/office/drawing/2014/main" id="{C3B46DDD-4CC2-45A3-9BEF-9612F6089F6F}"/>
              </a:ext>
            </a:extLst>
          </p:cNvPr>
          <p:cNvSpPr txBox="1"/>
          <p:nvPr/>
        </p:nvSpPr>
        <p:spPr>
          <a:xfrm rot="21411028">
            <a:off x="3941853" y="3545179"/>
            <a:ext cx="1447800" cy="369332"/>
          </a:xfrm>
          <a:prstGeom prst="rect">
            <a:avLst/>
          </a:prstGeom>
          <a:noFill/>
        </p:spPr>
        <p:txBody>
          <a:bodyPr wrap="square" rtlCol="0">
            <a:spAutoFit/>
          </a:bodyPr>
          <a:lstStyle/>
          <a:p>
            <a:pPr algn="ctr"/>
            <a:r>
              <a:rPr lang="en-US" sz="1800" dirty="0">
                <a:solidFill>
                  <a:schemeClr val="tx1"/>
                </a:solidFill>
              </a:rPr>
              <a:t>RS encoding</a:t>
            </a:r>
            <a:endParaRPr lang="en-GB" sz="1800" dirty="0">
              <a:solidFill>
                <a:schemeClr val="tx1"/>
              </a:solidFill>
            </a:endParaRPr>
          </a:p>
        </p:txBody>
      </p:sp>
    </p:spTree>
    <p:extLst>
      <p:ext uri="{BB962C8B-B14F-4D97-AF65-F5344CB8AC3E}">
        <p14:creationId xmlns:p14="http://schemas.microsoft.com/office/powerpoint/2010/main" val="221660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Outer Code Configuration</a:t>
            </a:r>
          </a:p>
        </p:txBody>
      </p:sp>
      <p:sp>
        <p:nvSpPr>
          <p:cNvPr id="3" name="Content Placeholder 2"/>
          <p:cNvSpPr>
            <a:spLocks noGrp="1"/>
          </p:cNvSpPr>
          <p:nvPr>
            <p:ph idx="1"/>
          </p:nvPr>
        </p:nvSpPr>
        <p:spPr>
          <a:xfrm>
            <a:off x="685800" y="1981200"/>
            <a:ext cx="8382000" cy="2057400"/>
          </a:xfrm>
        </p:spPr>
        <p:txBody>
          <a:bodyPr/>
          <a:lstStyle/>
          <a:p>
            <a:pPr>
              <a:buFont typeface="Arial" panose="020B0604020202020204" pitchFamily="34" charset="0"/>
              <a:buChar char="•"/>
            </a:pPr>
            <a:r>
              <a:rPr lang="en-US" dirty="0"/>
              <a:t>Rigid setting of block size simplifies decoding, yet limits ability to adjust to varying channel load</a:t>
            </a:r>
          </a:p>
          <a:p>
            <a:pPr>
              <a:buFont typeface="Arial" panose="020B0604020202020204" pitchFamily="34" charset="0"/>
              <a:buChar char="•"/>
            </a:pPr>
            <a:r>
              <a:rPr lang="en-US" dirty="0"/>
              <a:t>Dynamic setting of block size can be applied according to channel load</a:t>
            </a:r>
          </a:p>
          <a:p>
            <a:pPr lvl="1">
              <a:buFont typeface="Arial" panose="020B0604020202020204" pitchFamily="34" charset="0"/>
              <a:buChar char="•"/>
            </a:pPr>
            <a:r>
              <a:rPr lang="en-US" dirty="0"/>
              <a:t>Block size may vary from RS(32, 16) (100% overhead) to RS (240, 224) (7% overhead)</a:t>
            </a:r>
          </a:p>
          <a:p>
            <a:pPr lvl="1">
              <a:buFont typeface="Arial" panose="020B0604020202020204" pitchFamily="34" charset="0"/>
              <a:buChar char="•"/>
            </a:pPr>
            <a:r>
              <a:rPr lang="en-US" dirty="0"/>
              <a:t>Parity packet may be received with errors as well, hence explicit RS parity block size indication cannot be trusted. Therefore, implicit indication is used</a:t>
            </a:r>
          </a:p>
          <a:p>
            <a:pPr lvl="1">
              <a:buFont typeface="Arial" panose="020B0604020202020204" pitchFamily="34" charset="0"/>
              <a:buChar char="•"/>
            </a:pPr>
            <a:r>
              <a:rPr lang="en-US" dirty="0"/>
              <a:t>Basic properties should be determined: RS</a:t>
            </a:r>
            <a:r>
              <a:rPr lang="he-IL" dirty="0"/>
              <a:t> </a:t>
            </a:r>
            <a:r>
              <a:rPr lang="en-US" dirty="0"/>
              <a:t>with 16 parity bytes</a:t>
            </a:r>
          </a:p>
          <a:p>
            <a:pPr marL="457200" lvl="1" indent="0"/>
            <a:r>
              <a:rPr lang="en-US" dirty="0"/>
              <a:t>	Number of blocks = ceil (parity packet length / 16)</a:t>
            </a:r>
            <a:br>
              <a:rPr lang="en-US" dirty="0"/>
            </a:br>
            <a:r>
              <a:rPr lang="en-US" dirty="0"/>
              <a:t>	Block size = ceil (data packet length / number of blocks)</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Date Placeholder 4">
            <a:extLst>
              <a:ext uri="{FF2B5EF4-FFF2-40B4-BE49-F238E27FC236}">
                <a16:creationId xmlns:a16="http://schemas.microsoft.com/office/drawing/2014/main" id="{F4D61145-F6E1-4CE5-8EF8-40EB17DB193C}"/>
              </a:ext>
            </a:extLst>
          </p:cNvPr>
          <p:cNvSpPr>
            <a:spLocks noGrp="1"/>
          </p:cNvSpPr>
          <p:nvPr>
            <p:ph type="dt" idx="15"/>
          </p:nvPr>
        </p:nvSpPr>
        <p:spPr/>
        <p:txBody>
          <a:bodyPr/>
          <a:lstStyle/>
          <a:p>
            <a:r>
              <a:rPr lang="en-US" dirty="0"/>
              <a:t>September 2018</a:t>
            </a:r>
            <a:endParaRPr lang="en-GB" dirty="0"/>
          </a:p>
        </p:txBody>
      </p:sp>
      <p:sp>
        <p:nvSpPr>
          <p:cNvPr id="10" name="Rectangle 4">
            <a:extLst>
              <a:ext uri="{FF2B5EF4-FFF2-40B4-BE49-F238E27FC236}">
                <a16:creationId xmlns:a16="http://schemas.microsoft.com/office/drawing/2014/main" id="{713CBC2B-658B-4864-B12B-E530A56C3D05}"/>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a:t>
            </a:r>
            <a:r>
              <a:rPr lang="en-GB" dirty="0" err="1"/>
              <a:t>Shaul</a:t>
            </a:r>
            <a:r>
              <a:rPr lang="en-GB" dirty="0"/>
              <a:t> (Autotalks)</a:t>
            </a:r>
          </a:p>
        </p:txBody>
      </p:sp>
    </p:spTree>
    <p:extLst>
      <p:ext uri="{BB962C8B-B14F-4D97-AF65-F5344CB8AC3E}">
        <p14:creationId xmlns:p14="http://schemas.microsoft.com/office/powerpoint/2010/main" val="783481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065213"/>
          </a:xfrm>
        </p:spPr>
        <p:txBody>
          <a:bodyPr/>
          <a:lstStyle/>
          <a:p>
            <a:pPr>
              <a:lnSpc>
                <a:spcPct val="150000"/>
              </a:lnSpc>
            </a:pPr>
            <a:r>
              <a:rPr lang="en-US" dirty="0"/>
              <a:t>Very High Speed Example</a:t>
            </a:r>
            <a:br>
              <a:rPr lang="en-US" dirty="0"/>
            </a:br>
            <a:r>
              <a:rPr lang="en-US" sz="2000" dirty="0">
                <a:solidFill>
                  <a:schemeClr val="tx1"/>
                </a:solidFill>
              </a:rPr>
              <a:t>C2C_highway_NLOS_enhanced (Doppler=2352Hz). 300 bytes packet. MCS=1</a:t>
            </a:r>
            <a:endParaRPr lang="en-US" dirty="0"/>
          </a:p>
        </p:txBody>
      </p:sp>
      <p:sp>
        <p:nvSpPr>
          <p:cNvPr id="3" name="Content Placeholder 2"/>
          <p:cNvSpPr>
            <a:spLocks noGrp="1"/>
          </p:cNvSpPr>
          <p:nvPr>
            <p:ph idx="1"/>
          </p:nvPr>
        </p:nvSpPr>
        <p:spPr>
          <a:xfrm>
            <a:off x="685800" y="1981200"/>
            <a:ext cx="7856538" cy="2057400"/>
          </a:xfrm>
        </p:spPr>
        <p:txBody>
          <a:bodyPr/>
          <a:lstStyle/>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Date Placeholder 4">
            <a:extLst>
              <a:ext uri="{FF2B5EF4-FFF2-40B4-BE49-F238E27FC236}">
                <a16:creationId xmlns:a16="http://schemas.microsoft.com/office/drawing/2014/main" id="{F4D61145-F6E1-4CE5-8EF8-40EB17DB193C}"/>
              </a:ext>
            </a:extLst>
          </p:cNvPr>
          <p:cNvSpPr>
            <a:spLocks noGrp="1"/>
          </p:cNvSpPr>
          <p:nvPr>
            <p:ph type="dt" idx="15"/>
          </p:nvPr>
        </p:nvSpPr>
        <p:spPr/>
        <p:txBody>
          <a:bodyPr/>
          <a:lstStyle/>
          <a:p>
            <a:r>
              <a:rPr lang="en-US" dirty="0"/>
              <a:t>September 2018</a:t>
            </a:r>
            <a:endParaRPr lang="en-GB" dirty="0"/>
          </a:p>
        </p:txBody>
      </p:sp>
      <p:sp>
        <p:nvSpPr>
          <p:cNvPr id="7" name="Rectangle 4">
            <a:extLst>
              <a:ext uri="{FF2B5EF4-FFF2-40B4-BE49-F238E27FC236}">
                <a16:creationId xmlns:a16="http://schemas.microsoft.com/office/drawing/2014/main" id="{2BAEEE22-B51F-4FF1-8852-279F27349388}"/>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a:t>
            </a:r>
            <a:r>
              <a:rPr lang="en-GB" dirty="0" err="1"/>
              <a:t>Shaul</a:t>
            </a:r>
            <a:r>
              <a:rPr lang="en-GB" dirty="0"/>
              <a:t> (Autotalks)</a:t>
            </a:r>
          </a:p>
        </p:txBody>
      </p:sp>
      <p:pic>
        <p:nvPicPr>
          <p:cNvPr id="10" name="Picture 9">
            <a:extLst>
              <a:ext uri="{FF2B5EF4-FFF2-40B4-BE49-F238E27FC236}">
                <a16:creationId xmlns:a16="http://schemas.microsoft.com/office/drawing/2014/main" id="{CFC7C71E-741A-4E8E-A6B2-56746AB8BFA5}"/>
              </a:ext>
            </a:extLst>
          </p:cNvPr>
          <p:cNvPicPr>
            <a:picLocks noChangeAspect="1"/>
          </p:cNvPicPr>
          <p:nvPr/>
        </p:nvPicPr>
        <p:blipFill>
          <a:blip r:embed="rId3">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val="0"/>
              </a:ext>
            </a:extLst>
          </a:blip>
          <a:stretch>
            <a:fillRect/>
          </a:stretch>
        </p:blipFill>
        <p:spPr>
          <a:xfrm>
            <a:off x="1884014" y="1860600"/>
            <a:ext cx="5450584" cy="4356000"/>
          </a:xfrm>
          <a:prstGeom prst="rect">
            <a:avLst/>
          </a:prstGeom>
        </p:spPr>
      </p:pic>
    </p:spTree>
    <p:extLst>
      <p:ext uri="{BB962C8B-B14F-4D97-AF65-F5344CB8AC3E}">
        <p14:creationId xmlns:p14="http://schemas.microsoft.com/office/powerpoint/2010/main" val="1769089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065213"/>
          </a:xfrm>
        </p:spPr>
        <p:txBody>
          <a:bodyPr/>
          <a:lstStyle/>
          <a:p>
            <a:pPr>
              <a:lnSpc>
                <a:spcPct val="150000"/>
              </a:lnSpc>
            </a:pPr>
            <a:r>
              <a:rPr lang="en-US" dirty="0"/>
              <a:t>Low Speed Example</a:t>
            </a:r>
            <a:br>
              <a:rPr lang="en-US" dirty="0"/>
            </a:br>
            <a:r>
              <a:rPr lang="en-US" sz="2000" dirty="0">
                <a:solidFill>
                  <a:schemeClr val="tx1"/>
                </a:solidFill>
              </a:rPr>
              <a:t>C2C_Approaching_LOS (Doppler=886Hz). 300 bytes packet. MCS=1</a:t>
            </a:r>
            <a:endParaRPr lang="en-US" dirty="0"/>
          </a:p>
        </p:txBody>
      </p:sp>
      <p:sp>
        <p:nvSpPr>
          <p:cNvPr id="3" name="Content Placeholder 2"/>
          <p:cNvSpPr>
            <a:spLocks noGrp="1"/>
          </p:cNvSpPr>
          <p:nvPr>
            <p:ph idx="1"/>
          </p:nvPr>
        </p:nvSpPr>
        <p:spPr>
          <a:xfrm>
            <a:off x="685800" y="1981200"/>
            <a:ext cx="7856538" cy="2057400"/>
          </a:xfrm>
        </p:spPr>
        <p:txBody>
          <a:bodyPr/>
          <a:lstStyle/>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Date Placeholder 4">
            <a:extLst>
              <a:ext uri="{FF2B5EF4-FFF2-40B4-BE49-F238E27FC236}">
                <a16:creationId xmlns:a16="http://schemas.microsoft.com/office/drawing/2014/main" id="{F4D61145-F6E1-4CE5-8EF8-40EB17DB193C}"/>
              </a:ext>
            </a:extLst>
          </p:cNvPr>
          <p:cNvSpPr>
            <a:spLocks noGrp="1"/>
          </p:cNvSpPr>
          <p:nvPr>
            <p:ph type="dt" idx="15"/>
          </p:nvPr>
        </p:nvSpPr>
        <p:spPr/>
        <p:txBody>
          <a:bodyPr/>
          <a:lstStyle/>
          <a:p>
            <a:r>
              <a:rPr lang="en-US" dirty="0"/>
              <a:t>September 2018</a:t>
            </a:r>
            <a:endParaRPr lang="en-GB" dirty="0"/>
          </a:p>
        </p:txBody>
      </p:sp>
      <p:sp>
        <p:nvSpPr>
          <p:cNvPr id="7" name="Rectangle 4">
            <a:extLst>
              <a:ext uri="{FF2B5EF4-FFF2-40B4-BE49-F238E27FC236}">
                <a16:creationId xmlns:a16="http://schemas.microsoft.com/office/drawing/2014/main" id="{2BAEEE22-B51F-4FF1-8852-279F27349388}"/>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a:t>
            </a:r>
            <a:r>
              <a:rPr lang="en-GB" dirty="0" err="1"/>
              <a:t>Shaul</a:t>
            </a:r>
            <a:r>
              <a:rPr lang="en-GB" dirty="0"/>
              <a:t> (Autotalks)</a:t>
            </a:r>
          </a:p>
        </p:txBody>
      </p:sp>
      <p:pic>
        <p:nvPicPr>
          <p:cNvPr id="11" name="Picture 10">
            <a:extLst>
              <a:ext uri="{FF2B5EF4-FFF2-40B4-BE49-F238E27FC236}">
                <a16:creationId xmlns:a16="http://schemas.microsoft.com/office/drawing/2014/main" id="{B5AC7935-1205-48F0-9C7C-E430D32D693B}"/>
              </a:ext>
            </a:extLst>
          </p:cNvPr>
          <p:cNvPicPr>
            <a:picLocks noChangeAspect="1"/>
          </p:cNvPicPr>
          <p:nvPr/>
        </p:nvPicPr>
        <p:blipFill>
          <a:blip r:embed="rId3">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val="0"/>
              </a:ext>
            </a:extLst>
          </a:blip>
          <a:stretch>
            <a:fillRect/>
          </a:stretch>
        </p:blipFill>
        <p:spPr>
          <a:xfrm>
            <a:off x="1736147" y="1878600"/>
            <a:ext cx="5746318" cy="4320000"/>
          </a:xfrm>
          <a:prstGeom prst="rect">
            <a:avLst/>
          </a:prstGeom>
        </p:spPr>
      </p:pic>
    </p:spTree>
    <p:extLst>
      <p:ext uri="{BB962C8B-B14F-4D97-AF65-F5344CB8AC3E}">
        <p14:creationId xmlns:p14="http://schemas.microsoft.com/office/powerpoint/2010/main" val="1115772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50000"/>
              </a:lnSpc>
            </a:pPr>
            <a:r>
              <a:rPr lang="en-US" dirty="0"/>
              <a:t>AWGN Example</a:t>
            </a:r>
            <a:br>
              <a:rPr lang="en-US" dirty="0"/>
            </a:br>
            <a:r>
              <a:rPr lang="en-US" sz="2000" dirty="0">
                <a:solidFill>
                  <a:schemeClr val="tx1"/>
                </a:solidFill>
              </a:rPr>
              <a:t>300 bytes packet. MCS=1</a:t>
            </a:r>
            <a:endParaRPr lang="en-US" dirty="0"/>
          </a:p>
        </p:txBody>
      </p:sp>
      <p:sp>
        <p:nvSpPr>
          <p:cNvPr id="3" name="Content Placeholder 2"/>
          <p:cNvSpPr>
            <a:spLocks noGrp="1"/>
          </p:cNvSpPr>
          <p:nvPr>
            <p:ph idx="1"/>
          </p:nvPr>
        </p:nvSpPr>
        <p:spPr>
          <a:xfrm>
            <a:off x="685800" y="1981200"/>
            <a:ext cx="7856538" cy="2057400"/>
          </a:xfrm>
        </p:spPr>
        <p:txBody>
          <a:bodyPr/>
          <a:lstStyle/>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Date Placeholder 4">
            <a:extLst>
              <a:ext uri="{FF2B5EF4-FFF2-40B4-BE49-F238E27FC236}">
                <a16:creationId xmlns:a16="http://schemas.microsoft.com/office/drawing/2014/main" id="{F4D61145-F6E1-4CE5-8EF8-40EB17DB193C}"/>
              </a:ext>
            </a:extLst>
          </p:cNvPr>
          <p:cNvSpPr>
            <a:spLocks noGrp="1"/>
          </p:cNvSpPr>
          <p:nvPr>
            <p:ph type="dt" idx="15"/>
          </p:nvPr>
        </p:nvSpPr>
        <p:spPr/>
        <p:txBody>
          <a:bodyPr/>
          <a:lstStyle/>
          <a:p>
            <a:r>
              <a:rPr lang="en-US" dirty="0"/>
              <a:t>September 2018</a:t>
            </a:r>
            <a:endParaRPr lang="en-GB" dirty="0"/>
          </a:p>
        </p:txBody>
      </p:sp>
      <p:sp>
        <p:nvSpPr>
          <p:cNvPr id="7" name="Rectangle 4">
            <a:extLst>
              <a:ext uri="{FF2B5EF4-FFF2-40B4-BE49-F238E27FC236}">
                <a16:creationId xmlns:a16="http://schemas.microsoft.com/office/drawing/2014/main" id="{2BAEEE22-B51F-4FF1-8852-279F27349388}"/>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a:t>
            </a:r>
            <a:r>
              <a:rPr lang="en-GB" dirty="0" err="1"/>
              <a:t>Shaul</a:t>
            </a:r>
            <a:r>
              <a:rPr lang="en-GB" dirty="0"/>
              <a:t> (Autotalks)</a:t>
            </a:r>
          </a:p>
        </p:txBody>
      </p:sp>
      <p:pic>
        <p:nvPicPr>
          <p:cNvPr id="10" name="Picture 9">
            <a:extLst>
              <a:ext uri="{FF2B5EF4-FFF2-40B4-BE49-F238E27FC236}">
                <a16:creationId xmlns:a16="http://schemas.microsoft.com/office/drawing/2014/main" id="{905B0FE0-7348-44B1-83A6-C4BB22F4C2F3}"/>
              </a:ext>
            </a:extLst>
          </p:cNvPr>
          <p:cNvPicPr>
            <a:picLocks noChangeAspect="1"/>
          </p:cNvPicPr>
          <p:nvPr/>
        </p:nvPicPr>
        <p:blipFill>
          <a:blip r:embed="rId3">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val="0"/>
              </a:ext>
            </a:extLst>
          </a:blip>
          <a:stretch>
            <a:fillRect/>
          </a:stretch>
        </p:blipFill>
        <p:spPr>
          <a:xfrm>
            <a:off x="1868437" y="1878600"/>
            <a:ext cx="5405538" cy="4320000"/>
          </a:xfrm>
          <a:prstGeom prst="rect">
            <a:avLst/>
          </a:prstGeom>
        </p:spPr>
      </p:pic>
    </p:spTree>
    <p:extLst>
      <p:ext uri="{BB962C8B-B14F-4D97-AF65-F5344CB8AC3E}">
        <p14:creationId xmlns:p14="http://schemas.microsoft.com/office/powerpoint/2010/main" val="3578809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Observations</a:t>
            </a:r>
          </a:p>
        </p:txBody>
      </p:sp>
      <p:sp>
        <p:nvSpPr>
          <p:cNvPr id="3" name="Content Placeholder 2"/>
          <p:cNvSpPr>
            <a:spLocks noGrp="1"/>
          </p:cNvSpPr>
          <p:nvPr>
            <p:ph idx="1"/>
          </p:nvPr>
        </p:nvSpPr>
        <p:spPr>
          <a:xfrm>
            <a:off x="685800" y="1981200"/>
            <a:ext cx="7856538" cy="2057400"/>
          </a:xfrm>
        </p:spPr>
        <p:txBody>
          <a:bodyPr/>
          <a:lstStyle/>
          <a:p>
            <a:pPr>
              <a:buFont typeface="Arial" panose="020B0604020202020204" pitchFamily="34" charset="0"/>
              <a:buChar char="•"/>
            </a:pPr>
            <a:r>
              <a:rPr lang="en-US" dirty="0"/>
              <a:t>RS(48, 32) and RS(32, 16) have similar gain</a:t>
            </a:r>
          </a:p>
          <a:p>
            <a:pPr lvl="1">
              <a:buFont typeface="Arial" panose="020B0604020202020204" pitchFamily="34" charset="0"/>
              <a:buChar char="•"/>
            </a:pPr>
            <a:r>
              <a:rPr lang="en-US" dirty="0">
                <a:solidFill>
                  <a:schemeClr val="tx1"/>
                </a:solidFill>
              </a:rPr>
              <a:t>Packet failing RS(48, 32) error correction is so badly corrupted that RS(32, 16) will not help much</a:t>
            </a:r>
          </a:p>
          <a:p>
            <a:pPr>
              <a:buFont typeface="Arial" panose="020B0604020202020204" pitchFamily="34" charset="0"/>
              <a:buChar char="•"/>
            </a:pPr>
            <a:r>
              <a:rPr lang="en-US" dirty="0"/>
              <a:t>Gain difference between RS(32, 16) and RS(240, 224) is ~1-1.5dB at mobility</a:t>
            </a:r>
          </a:p>
          <a:p>
            <a:pPr>
              <a:buFont typeface="Arial" panose="020B0604020202020204" pitchFamily="34" charset="0"/>
              <a:buChar char="•"/>
            </a:pPr>
            <a:r>
              <a:rPr lang="en-US" dirty="0"/>
              <a:t>RS(80, 64) gain is in between the gains of RS(32, 16) and RS(240, 224) </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Date Placeholder 4">
            <a:extLst>
              <a:ext uri="{FF2B5EF4-FFF2-40B4-BE49-F238E27FC236}">
                <a16:creationId xmlns:a16="http://schemas.microsoft.com/office/drawing/2014/main" id="{F4D61145-F6E1-4CE5-8EF8-40EB17DB193C}"/>
              </a:ext>
            </a:extLst>
          </p:cNvPr>
          <p:cNvSpPr>
            <a:spLocks noGrp="1"/>
          </p:cNvSpPr>
          <p:nvPr>
            <p:ph type="dt" idx="15"/>
          </p:nvPr>
        </p:nvSpPr>
        <p:spPr/>
        <p:txBody>
          <a:bodyPr/>
          <a:lstStyle/>
          <a:p>
            <a:r>
              <a:rPr lang="en-US" dirty="0"/>
              <a:t>September 2018</a:t>
            </a:r>
            <a:endParaRPr lang="en-GB" dirty="0"/>
          </a:p>
        </p:txBody>
      </p:sp>
      <p:sp>
        <p:nvSpPr>
          <p:cNvPr id="10" name="Rectangle 4">
            <a:extLst>
              <a:ext uri="{FF2B5EF4-FFF2-40B4-BE49-F238E27FC236}">
                <a16:creationId xmlns:a16="http://schemas.microsoft.com/office/drawing/2014/main" id="{713CBC2B-658B-4864-B12B-E530A56C3D05}"/>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a:t>
            </a:r>
            <a:r>
              <a:rPr lang="en-GB" dirty="0" err="1"/>
              <a:t>Shaul</a:t>
            </a:r>
            <a:r>
              <a:rPr lang="en-GB" dirty="0"/>
              <a:t> (Autotalks)</a:t>
            </a:r>
          </a:p>
        </p:txBody>
      </p:sp>
    </p:spTree>
    <p:extLst>
      <p:ext uri="{BB962C8B-B14F-4D97-AF65-F5344CB8AC3E}">
        <p14:creationId xmlns:p14="http://schemas.microsoft.com/office/powerpoint/2010/main" val="340612746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88041</TotalTime>
  <Words>1053</Words>
  <Application>Microsoft Office PowerPoint</Application>
  <PresentationFormat>On-screen Show (4:3)</PresentationFormat>
  <Paragraphs>206</Paragraphs>
  <Slides>15</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MS Gothic</vt:lpstr>
      <vt:lpstr>Arial</vt:lpstr>
      <vt:lpstr>Arial Unicode MS</vt:lpstr>
      <vt:lpstr>Times New Roman</vt:lpstr>
      <vt:lpstr>Office Theme</vt:lpstr>
      <vt:lpstr>Document</vt:lpstr>
      <vt:lpstr>Error Correction Message</vt:lpstr>
      <vt:lpstr>Background</vt:lpstr>
      <vt:lpstr>Dedicated Error Correction Packet</vt:lpstr>
      <vt:lpstr>Byte Interleaved Outer Code</vt:lpstr>
      <vt:lpstr>Outer Code Configuration</vt:lpstr>
      <vt:lpstr>Very High Speed Example C2C_highway_NLOS_enhanced (Doppler=2352Hz). 300 bytes packet. MCS=1</vt:lpstr>
      <vt:lpstr>Low Speed Example C2C_Approaching_LOS (Doppler=886Hz). 300 bytes packet. MCS=1</vt:lpstr>
      <vt:lpstr>AWGN Example 300 bytes packet. MCS=1</vt:lpstr>
      <vt:lpstr>Observations</vt:lpstr>
      <vt:lpstr>Dynamic Overhead Reduction Scheme</vt:lpstr>
      <vt:lpstr>Transmitter Concept</vt:lpstr>
      <vt:lpstr>Receiver Concept</vt:lpstr>
      <vt:lpstr>Textual Receiver Operation Description </vt:lpstr>
      <vt:lpstr>Summary</vt:lpstr>
      <vt:lpstr>Straw Poll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High-level requirements of 802.11ngv</dc:title>
  <dc:creator>Onn Haran</dc:creator>
  <cp:keywords>CTPClassification=CTP_NT</cp:keywords>
  <cp:lastModifiedBy>Yossi Shaul</cp:lastModifiedBy>
  <cp:revision>2117</cp:revision>
  <cp:lastPrinted>2018-03-03T00:02:44Z</cp:lastPrinted>
  <dcterms:created xsi:type="dcterms:W3CDTF">2015-10-31T00:33:08Z</dcterms:created>
  <dcterms:modified xsi:type="dcterms:W3CDTF">2018-09-17T21:32:11Z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3fa66679-d91b-4b64-be56-945fea35b596</vt:lpwstr>
  </property>
  <property fmtid="{D5CDD505-2E9C-101B-9397-08002B2CF9AE}" pid="3" name="CTP_TimeStamp">
    <vt:lpwstr>2018-09-06 18:04:59Z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