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421" r:id="rId3"/>
    <p:sldId id="417" r:id="rId4"/>
    <p:sldId id="441" r:id="rId5"/>
    <p:sldId id="413" r:id="rId6"/>
    <p:sldId id="416" r:id="rId7"/>
    <p:sldId id="430" r:id="rId8"/>
    <p:sldId id="442" r:id="rId9"/>
    <p:sldId id="443" r:id="rId10"/>
    <p:sldId id="444" r:id="rId11"/>
    <p:sldId id="446" r:id="rId12"/>
    <p:sldId id="447" r:id="rId13"/>
    <p:sldId id="419" r:id="rId1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9753C549-4C86-4620-861C-FFE47EF1654B}">
          <p14:sldIdLst>
            <p14:sldId id="269"/>
            <p14:sldId id="421"/>
            <p14:sldId id="417"/>
            <p14:sldId id="441"/>
            <p14:sldId id="413"/>
            <p14:sldId id="416"/>
            <p14:sldId id="430"/>
            <p14:sldId id="442"/>
            <p14:sldId id="443"/>
            <p14:sldId id="444"/>
            <p14:sldId id="446"/>
            <p14:sldId id="447"/>
            <p14:sldId id="4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584" userDrawn="1">
          <p15:clr>
            <a:srgbClr val="A4A3A4"/>
          </p15:clr>
        </p15:guide>
        <p15:guide id="2" pos="412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ney, William" initials="CW" lastIdx="9" clrIdx="0">
    <p:extLst/>
  </p:cmAuthor>
  <p:cmAuthor id="2" name="Morioka, Yuichi" initials="MY" lastIdx="2" clrIdx="1"/>
  <p:cmAuthor id="3" name="Furuichi, Sho" initials="FS" lastIdx="8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FF"/>
    <a:srgbClr val="FF97DA"/>
    <a:srgbClr val="FF33CC"/>
    <a:srgbClr val="00CC99"/>
    <a:srgbClr val="FFFFCC"/>
    <a:srgbClr val="99FF66"/>
    <a:srgbClr val="99CCFF"/>
    <a:srgbClr val="85FFE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8" autoAdjust="0"/>
    <p:restoredTop sz="94639" autoAdjust="0"/>
  </p:normalViewPr>
  <p:slideViewPr>
    <p:cSldViewPr>
      <p:cViewPr varScale="1">
        <p:scale>
          <a:sx n="115" d="100"/>
          <a:sy n="115" d="100"/>
        </p:scale>
        <p:origin x="141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304" y="450"/>
      </p:cViewPr>
      <p:guideLst>
        <p:guide orient="horz" pos="1584"/>
        <p:guide pos="41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7246" y="70514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802.11-18/</a:t>
            </a:r>
            <a:r>
              <a:rPr lang="en-US" altLang="ja-JP" dirty="0"/>
              <a:t>1533</a:t>
            </a:r>
            <a:r>
              <a:rPr lang="en-US" dirty="0"/>
              <a:t>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236" y="70514"/>
            <a:ext cx="12278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altLang="ja-JP" dirty="0"/>
              <a:t>September 2018</a:t>
            </a:r>
            <a:endParaRPr lang="en-GB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542461" y="6588663"/>
            <a:ext cx="2513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r>
              <a:rPr lang="fr-FR" altLang="ja-JP" dirty="0" err="1"/>
              <a:t>Yusuke</a:t>
            </a:r>
            <a:r>
              <a:rPr lang="fr-FR" altLang="ja-JP" dirty="0"/>
              <a:t> Tanaka(Sony Corporation), et al.</a:t>
            </a:r>
            <a:endParaRPr lang="en-US" altLang="ja-JP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9198" y="6588663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 dirty="0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934" y="283633"/>
            <a:ext cx="795147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993935" y="658866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934" y="6580527"/>
            <a:ext cx="817234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9366" y="12393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802.11-18/</a:t>
            </a:r>
            <a:r>
              <a:rPr lang="en-US" altLang="ja-JP" dirty="0"/>
              <a:t>1533</a:t>
            </a:r>
            <a:r>
              <a:rPr lang="en-US" dirty="0"/>
              <a:t>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417" y="12393"/>
            <a:ext cx="12278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altLang="ja-JP" dirty="0"/>
              <a:t>September 2018</a:t>
            </a:r>
            <a:endParaRPr lang="en-GB" alt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5663" cy="25463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5245" y="3233885"/>
            <a:ext cx="7288848" cy="3064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37452" y="6590988"/>
            <a:ext cx="26845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/>
            </a:lvl1pPr>
            <a:lvl5pPr marL="458788" lvl="4" algn="r" defTabSz="938213">
              <a:defRPr sz="1200" b="0"/>
            </a:lvl5pPr>
          </a:lstStyle>
          <a:p>
            <a:r>
              <a:rPr lang="fr-FR" altLang="ja-JP" sz="1200" dirty="0" err="1"/>
              <a:t>Yusuke</a:t>
            </a:r>
            <a:r>
              <a:rPr lang="fr-FR" altLang="ja-JP" sz="1200" dirty="0"/>
              <a:t> Tanaka(Sony Corporation), et al.</a:t>
            </a:r>
            <a:endParaRPr lang="en-US" altLang="ja-JP" sz="1200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6130" y="6590988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dirty="0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1037649" y="6590988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7650" y="6589825"/>
            <a:ext cx="78640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27214" y="217375"/>
            <a:ext cx="80849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dirty="0"/>
              <a:t>doc.: IEEE 802.11-16/1066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dirty="0"/>
              <a:t>Sept 2016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dirty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22" y="6590988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dirty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dirty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73425" y="514350"/>
            <a:ext cx="3395663" cy="2546350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802.11-18/xxxxr0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/>
              <a:t>Yusuke Tanaka(Sony), et al.</a:t>
            </a:r>
            <a:endParaRPr lang="en-US" altLang="ja-JP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317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" name="日付プレースホルダー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16" name="フッター プレースホルダー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17" name="スライド番号プレースホルダー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8" name="タイトル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>
          <a:xfrm>
            <a:off x="5859409" y="6475413"/>
            <a:ext cx="2684517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Yusuke Tanaka(Sony Corporation), et al.</a:t>
            </a:r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8618" y="6475413"/>
            <a:ext cx="182530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1"/>
            </a:lvl1pPr>
          </a:lstStyle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400" y="6475413"/>
            <a:ext cx="5354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29148" y="331808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802.11-18/1533r0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332195"/>
            <a:ext cx="1828800" cy="276225"/>
          </a:xfrm>
          <a:prstGeom prst="rect">
            <a:avLst/>
          </a:prstGeom>
        </p:spPr>
        <p:txBody>
          <a:bodyPr anchor="ctr"/>
          <a:lstStyle>
            <a:lvl1pPr>
              <a:defRPr sz="1800"/>
            </a:lvl1pPr>
          </a:lstStyle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6475413"/>
            <a:ext cx="75020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b="1" dirty="0"/>
              <a:t>Submission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Yusuke.YT.Tanaka@sony.com" TargetMode="External"/><Relationship Id="rId7" Type="http://schemas.openxmlformats.org/officeDocument/2006/relationships/hyperlink" Target="mailto:William.Carney@sony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naotaka.sato@ieee.org" TargetMode="External"/><Relationship Id="rId5" Type="http://schemas.openxmlformats.org/officeDocument/2006/relationships/hyperlink" Target="mailto:Sho.Furuichi@sony.com" TargetMode="External"/><Relationship Id="rId4" Type="http://schemas.openxmlformats.org/officeDocument/2006/relationships/hyperlink" Target="mailto:Kosuke.Aio@sony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kumimoji="1" lang="en-US" altLang="ja-JP" dirty="0"/>
              <a:t>View on EHT Candidate Features</a:t>
            </a:r>
            <a:endParaRPr lang="en-US" dirty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286000"/>
            <a:ext cx="7772400" cy="32766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2018-09-10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8618" y="6475413"/>
            <a:ext cx="182530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sz="1200" dirty="0" err="1"/>
              <a:t>Yusuke</a:t>
            </a:r>
            <a:r>
              <a:rPr lang="fr-FR" sz="1200" dirty="0"/>
              <a:t> Tanaka(Sony Corporation), et al.</a:t>
            </a:r>
            <a:endParaRPr lang="en-US" sz="1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381000" y="272796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51012"/>
              </p:ext>
            </p:extLst>
          </p:nvPr>
        </p:nvGraphicFramePr>
        <p:xfrm>
          <a:off x="384463" y="3108960"/>
          <a:ext cx="8458200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Name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Company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Address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Phone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Email</a:t>
                      </a:r>
                      <a:endParaRPr kumimoji="1" lang="ja-JP" altLang="en-US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Yusuke</a:t>
                      </a:r>
                      <a:r>
                        <a:rPr kumimoji="1" lang="en-US" altLang="ja-JP" sz="1500" baseline="0" dirty="0"/>
                        <a:t> Tanaka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r>
                        <a:rPr kumimoji="1" lang="en-US" altLang="ja-JP" sz="1500" dirty="0"/>
                        <a:t>Sony Corporation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>
                          <a:hlinkClick r:id="rId3"/>
                        </a:rPr>
                        <a:t>Yusuke.YT.Tanaka@sony.com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 err="1"/>
                        <a:t>Kosuke</a:t>
                      </a:r>
                      <a:r>
                        <a:rPr kumimoji="1" lang="en-US" altLang="ja-JP" sz="1500" dirty="0"/>
                        <a:t> </a:t>
                      </a:r>
                      <a:r>
                        <a:rPr kumimoji="1" lang="en-US" altLang="ja-JP" sz="1500" dirty="0" err="1"/>
                        <a:t>Aio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>
                          <a:hlinkClick r:id="rId4"/>
                        </a:rPr>
                        <a:t>Kosuke.Aio@sony.com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72965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 err="1"/>
                        <a:t>Sho</a:t>
                      </a:r>
                      <a:r>
                        <a:rPr kumimoji="1" lang="en-US" altLang="ja-JP" sz="1500" dirty="0"/>
                        <a:t> </a:t>
                      </a:r>
                      <a:r>
                        <a:rPr kumimoji="1" lang="en-US" altLang="ja-JP" sz="1500" dirty="0" err="1"/>
                        <a:t>Furuichi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>
                          <a:hlinkClick r:id="rId5"/>
                        </a:rPr>
                        <a:t>Sho.Furuichi@sony.com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 err="1"/>
                        <a:t>Naotaka</a:t>
                      </a:r>
                      <a:r>
                        <a:rPr kumimoji="1" lang="en-US" altLang="ja-JP" sz="1500" dirty="0"/>
                        <a:t> Sato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>
                          <a:hlinkClick r:id="rId6"/>
                        </a:rPr>
                        <a:t>naotaka.sato@ieee.org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William Carney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Sony Electronics </a:t>
                      </a:r>
                      <a:endParaRPr kumimoji="1" lang="ja-JP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>
                          <a:hlinkClick r:id="rId7"/>
                        </a:rPr>
                        <a:t>William.Carney@sony.com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28078094"/>
                  </a:ext>
                </a:extLst>
              </a:tr>
            </a:tbl>
          </a:graphicData>
        </a:graphic>
      </p:graphicFrame>
      <p:sp>
        <p:nvSpPr>
          <p:cNvPr id="9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752600" cy="276225"/>
          </a:xfrm>
        </p:spPr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41351D5B-42E4-412F-8CF0-97407D831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>
            <a:normAutofit fontScale="85000" lnSpcReduction="10000"/>
          </a:bodyPr>
          <a:lstStyle/>
          <a:p>
            <a:r>
              <a:rPr kumimoji="1" lang="en-US" altLang="ja-JP" sz="2000" dirty="0"/>
              <a:t>Database-aided RLAN coordination is emerging as a leading candidate approach for incumbent protection for this new 802.11 amendment.</a:t>
            </a:r>
            <a:endParaRPr kumimoji="1" lang="en-US" altLang="ja-JP" sz="1600" dirty="0"/>
          </a:p>
          <a:p>
            <a:pPr lvl="1"/>
            <a:r>
              <a:rPr kumimoji="1" lang="en-US" altLang="ja-JP" sz="1600" dirty="0"/>
              <a:t>Fixed Wireless Communications Coalition (FWCC), an incumbent stakeholder group using FS, urged the FCC </a:t>
            </a:r>
            <a:r>
              <a:rPr kumimoji="1" lang="en-US" altLang="ja-JP" sz="1600" u="sng" dirty="0"/>
              <a:t>to use databases</a:t>
            </a:r>
            <a:r>
              <a:rPr kumimoji="1" lang="en-US" altLang="ja-JP" sz="1600" dirty="0"/>
              <a:t> that correctly reflect all of the FS receivers in operation or successfully coordinated [15].</a:t>
            </a:r>
          </a:p>
          <a:p>
            <a:pPr lvl="1">
              <a:spcBef>
                <a:spcPts val="600"/>
              </a:spcBef>
            </a:pPr>
            <a:r>
              <a:rPr kumimoji="1" lang="en-US" altLang="ja-JP" sz="1600" dirty="0"/>
              <a:t>Some companies jointly proposed FCC to adopt </a:t>
            </a:r>
            <a:r>
              <a:rPr kumimoji="1" lang="en-US" altLang="ja-JP" sz="1600" u="sng" dirty="0"/>
              <a:t>Automated Frequency Coordination (AFC), which is similar to White Space Database (WSDB) </a:t>
            </a:r>
            <a:r>
              <a:rPr kumimoji="1" lang="en-US" altLang="ja-JP" sz="1600" dirty="0"/>
              <a:t>used in TV band White Space [16].</a:t>
            </a:r>
          </a:p>
          <a:p>
            <a:endParaRPr kumimoji="1" lang="en-US" altLang="ja-JP" sz="2000" dirty="0"/>
          </a:p>
          <a:p>
            <a:r>
              <a:rPr kumimoji="1" lang="en-US" altLang="ja-JP" sz="2000" dirty="0"/>
              <a:t>In new 802.11 amendment development, IEEE 802.11af (i.e. WLAN for TVWS) could be a good basis to support 6 GHz band under (possible) regulatory constraints.</a:t>
            </a:r>
          </a:p>
          <a:p>
            <a:pPr lvl="1"/>
            <a:r>
              <a:rPr kumimoji="1" lang="en-US" altLang="ja-JP" sz="1600" dirty="0"/>
              <a:t>11af = 11ac PHY/MAC + Operation under geolocation database (GDB), and is already a part of IEEE 802.11-2016.</a:t>
            </a:r>
          </a:p>
          <a:p>
            <a:pPr lvl="1"/>
            <a:r>
              <a:rPr kumimoji="1" lang="en-US" altLang="ja-JP" sz="1600" u="sng" dirty="0"/>
              <a:t>We can extend the functions of “Operation under GDB” with a consideration of (possible) 6 GHz regulatory constraints while developing PHY/MAC for EHT. </a:t>
            </a:r>
          </a:p>
          <a:p>
            <a:pPr lvl="1"/>
            <a:r>
              <a:rPr kumimoji="1" lang="en-US" altLang="ja-JP" sz="1600" dirty="0"/>
              <a:t>Even if any regulatory authority does not adopt database-aided RLAN coordination for 6 GHz use, we can continue to develop PHY/MAC for new 802.11 amendment with closing the functional extension of “Operation under GDB”.</a:t>
            </a:r>
          </a:p>
          <a:p>
            <a:pPr lvl="1"/>
            <a:r>
              <a:rPr kumimoji="1" lang="en-US" altLang="ja-JP" sz="1600" dirty="0"/>
              <a:t>Less spec impacts and shorter development time than when creating from the scratch.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3BE7F8A-012A-4AE6-8C2E-DA230FD8A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D6D7101-3AD7-4917-B1F2-7F0ACF2E7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2206EE7A-C75D-4AFA-98BF-BFA1AF762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Views on 6 GHz Band Support (Cont’d)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ADC78B7-3CF9-499B-A2C1-E8B15084E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703180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kumimoji="1" lang="en-US" altLang="ja-JP" dirty="0"/>
              <a:t>6 GHz band support should be captured in the PAR/CSD for a new 802.11 amendment, continuously.</a:t>
            </a:r>
          </a:p>
          <a:p>
            <a:pPr marL="457200" indent="-457200">
              <a:buFont typeface="+mj-lt"/>
              <a:buAutoNum type="arabicPeriod"/>
            </a:pPr>
            <a:endParaRPr kumimoji="1" lang="en-US" altLang="ja-JP" dirty="0"/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dirty="0"/>
              <a:t>IEEE 802.11af should be considered as a basis to support 6 GHz band under (possible) regulatory constraints for new 802.11 amendment development.</a:t>
            </a:r>
          </a:p>
          <a:p>
            <a:pPr marL="457200" indent="-457200">
              <a:buFont typeface="+mj-lt"/>
              <a:buAutoNum type="arabicPeriod"/>
            </a:pPr>
            <a:endParaRPr kumimoji="1" lang="en-US" altLang="ja-JP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Proposed Way Forward concerning 6 GHz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605214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0B6DE79D-7E8B-4286-A759-F83028B30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924800" cy="4724400"/>
          </a:xfrm>
        </p:spPr>
        <p:txBody>
          <a:bodyPr/>
          <a:lstStyle/>
          <a:p>
            <a:r>
              <a:rPr kumimoji="1" lang="en-US" altLang="ja-JP" dirty="0"/>
              <a:t>This submission showed our views on 6 GHz band support and Multi-AP Coordination.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This submission proposed way forwards to develop PAR/CSD concerning 6 GHz band support and Multi-AP Coordination.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E2A27A2-AF2D-4030-9597-94625E433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8754E24-D4D2-4548-A91F-D3AE86565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6B7708A8-0679-46D1-A8C1-5E8042D5F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Summary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26B4ECCD-4B5F-4CBB-B256-9E3456D3C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752422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C1F3319-A374-4E4C-B1DC-33E0F32D88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7150" lvl="2" indent="0">
              <a:buNone/>
              <a:defRPr/>
            </a:pPr>
            <a:r>
              <a:rPr kumimoji="1" lang="en-US" altLang="ja-JP" sz="1600" b="1" dirty="0">
                <a:ea typeface="+mn-ea"/>
                <a:cs typeface="+mn-cs"/>
              </a:rPr>
              <a:t>[1] 11-18-1059-06-0000-july-2018-wg-motions</a:t>
            </a:r>
          </a:p>
          <a:p>
            <a:pPr marL="57150" lvl="2" indent="0">
              <a:buNone/>
              <a:defRPr/>
            </a:pPr>
            <a:r>
              <a:rPr kumimoji="1" lang="en-US" altLang="ja-JP" sz="1600" b="1" dirty="0">
                <a:ea typeface="+mn-ea"/>
                <a:cs typeface="+mn-cs"/>
              </a:rPr>
              <a:t>[2] 11-18-0789-06-0wng-extreme-throughput-802-11</a:t>
            </a:r>
          </a:p>
          <a:p>
            <a:pPr marL="57150" lvl="2" indent="0">
              <a:buNone/>
              <a:defRPr/>
            </a:pPr>
            <a:r>
              <a:rPr kumimoji="1" lang="en-US" altLang="ja-JP" sz="1600" b="1" dirty="0"/>
              <a:t>[3] </a:t>
            </a:r>
            <a:r>
              <a:rPr kumimoji="1" lang="en-US" altLang="ja-JP" sz="1600" b="1" dirty="0">
                <a:ea typeface="+mn-ea"/>
                <a:cs typeface="+mn-cs"/>
              </a:rPr>
              <a:t>11-18-0818-03-0wng-16-spatial-stream-support-in-next-generation-wlan</a:t>
            </a:r>
          </a:p>
          <a:p>
            <a:pPr marL="57150" lvl="2" indent="0">
              <a:buNone/>
              <a:defRPr/>
            </a:pPr>
            <a:r>
              <a:rPr kumimoji="1" lang="en-US" altLang="ja-JP" sz="1600" b="1" dirty="0"/>
              <a:t>[4] </a:t>
            </a:r>
            <a:r>
              <a:rPr kumimoji="1" lang="en-US" altLang="ja-JP" sz="1600" b="1" dirty="0">
                <a:ea typeface="+mn-ea"/>
                <a:cs typeface="+mn-cs"/>
              </a:rPr>
              <a:t>11-18-0846-00-0wng-next-generation-phy-mac-in-sub-7ghz</a:t>
            </a:r>
          </a:p>
          <a:p>
            <a:pPr marL="57150" lvl="2" indent="0">
              <a:buNone/>
              <a:defRPr/>
            </a:pPr>
            <a:r>
              <a:rPr kumimoji="1" lang="en-US" altLang="ja-JP" sz="1600" b="1" dirty="0"/>
              <a:t>[5] </a:t>
            </a:r>
            <a:r>
              <a:rPr kumimoji="1" lang="en-US" altLang="ja-JP" sz="1600" b="1" dirty="0">
                <a:ea typeface="+mn-ea"/>
                <a:cs typeface="+mn-cs"/>
              </a:rPr>
              <a:t>11-18-0857-00-0wng-beyond-802-11ax-throughput-enhancement-utilizing-multi-bands-across-2-4-5-6ghz-bands</a:t>
            </a:r>
          </a:p>
          <a:p>
            <a:pPr marL="57150" lvl="2" indent="0">
              <a:buNone/>
              <a:defRPr/>
            </a:pPr>
            <a:r>
              <a:rPr kumimoji="1" lang="en-US" altLang="ja-JP" sz="1600" b="1" dirty="0"/>
              <a:t>[6] </a:t>
            </a:r>
            <a:r>
              <a:rPr kumimoji="1" lang="en-US" altLang="ja-JP" sz="1600" b="1" dirty="0">
                <a:ea typeface="+mn-ea"/>
                <a:cs typeface="+mn-cs"/>
              </a:rPr>
              <a:t>11-18-0903-01-0wng-next-generation-home-use-case</a:t>
            </a:r>
          </a:p>
          <a:p>
            <a:pPr marL="57150" lvl="2" indent="0">
              <a:buNone/>
              <a:defRPr/>
            </a:pPr>
            <a:r>
              <a:rPr kumimoji="1" lang="en-US" altLang="ja-JP" sz="1600" b="1" dirty="0"/>
              <a:t>[7] </a:t>
            </a:r>
            <a:r>
              <a:rPr kumimoji="1" lang="en-US" altLang="ja-JP" sz="1600" b="1" dirty="0">
                <a:ea typeface="+mn-ea"/>
                <a:cs typeface="+mn-cs"/>
              </a:rPr>
              <a:t>11-18-1116-00-0eht-multi-ap-harq-for-eht</a:t>
            </a:r>
          </a:p>
          <a:p>
            <a:pPr marL="57150" lvl="2" indent="0">
              <a:buNone/>
              <a:defRPr/>
            </a:pPr>
            <a:r>
              <a:rPr kumimoji="1" lang="en-US" altLang="ja-JP" sz="1600" b="1" dirty="0"/>
              <a:t>[8] </a:t>
            </a:r>
            <a:r>
              <a:rPr kumimoji="1" lang="en-US" altLang="ja-JP" sz="1600" b="1" dirty="0">
                <a:ea typeface="+mn-ea"/>
                <a:cs typeface="+mn-cs"/>
              </a:rPr>
              <a:t>11-18-1155-01-0eht-multi-ap-enhancement-and-multi-band-operations</a:t>
            </a:r>
          </a:p>
          <a:p>
            <a:pPr marL="57150" lvl="2" indent="0">
              <a:buNone/>
              <a:defRPr/>
            </a:pPr>
            <a:r>
              <a:rPr kumimoji="1" lang="en-US" altLang="ja-JP" sz="1600" b="1" dirty="0"/>
              <a:t>[9] </a:t>
            </a:r>
            <a:r>
              <a:rPr kumimoji="1" lang="en-US" altLang="ja-JP" sz="1600" b="1" dirty="0">
                <a:ea typeface="+mn-ea"/>
                <a:cs typeface="+mn-cs"/>
              </a:rPr>
              <a:t>11-18-1161-00-0eht-eht-technology-candidate-discussions</a:t>
            </a:r>
          </a:p>
          <a:p>
            <a:pPr marL="57150" lvl="2" indent="0">
              <a:buNone/>
              <a:defRPr/>
            </a:pPr>
            <a:r>
              <a:rPr kumimoji="1" lang="en-US" altLang="ja-JP" sz="1600" b="1" dirty="0"/>
              <a:t>[10] </a:t>
            </a:r>
            <a:r>
              <a:rPr kumimoji="1" lang="en-US" altLang="ja-JP" sz="1600" b="1" dirty="0">
                <a:ea typeface="+mn-ea"/>
                <a:cs typeface="+mn-cs"/>
              </a:rPr>
              <a:t>11-18-1171-00-0eht-view-on-eht-objectives-and-technologies</a:t>
            </a:r>
          </a:p>
          <a:p>
            <a:pPr marL="57150" lvl="2" indent="0">
              <a:buNone/>
              <a:defRPr/>
            </a:pPr>
            <a:r>
              <a:rPr kumimoji="1" lang="en-US" altLang="ja-JP" sz="1600" b="1" dirty="0"/>
              <a:t>[11] </a:t>
            </a:r>
            <a:r>
              <a:rPr kumimoji="1" lang="en-US" altLang="ja-JP" sz="1600" b="1" dirty="0">
                <a:ea typeface="+mn-ea"/>
                <a:cs typeface="+mn-cs"/>
              </a:rPr>
              <a:t>11-18-1180-00-0eht-discussion-on-eht-study-group-formation</a:t>
            </a:r>
          </a:p>
          <a:p>
            <a:pPr marL="57150" lvl="2" indent="0">
              <a:buNone/>
              <a:defRPr/>
            </a:pPr>
            <a:r>
              <a:rPr kumimoji="1" lang="en-US" altLang="ja-JP" sz="1600" b="1" dirty="0"/>
              <a:t>[12] </a:t>
            </a:r>
            <a:r>
              <a:rPr kumimoji="1" lang="en-US" altLang="ja-JP" sz="1600" b="1" dirty="0">
                <a:ea typeface="+mn-ea"/>
                <a:cs typeface="+mn-cs"/>
              </a:rPr>
              <a:t>11-18-1184-01-0eht-eht-discussions-on-throughput-enhancement</a:t>
            </a:r>
          </a:p>
          <a:p>
            <a:pPr marL="57150" lvl="2" indent="0">
              <a:buNone/>
              <a:defRPr/>
            </a:pPr>
            <a:r>
              <a:rPr kumimoji="1" lang="en-US" altLang="ja-JP" sz="1600" b="1" dirty="0"/>
              <a:t>[13] </a:t>
            </a:r>
            <a:r>
              <a:rPr kumimoji="1" lang="en-US" altLang="ja-JP" sz="1600" b="1" dirty="0">
                <a:ea typeface="+mn-ea"/>
                <a:cs typeface="+mn-cs"/>
              </a:rPr>
              <a:t>11-18-1190-01-0eht-discussion-on-eht-timeline-and-scope</a:t>
            </a:r>
          </a:p>
          <a:p>
            <a:pPr marL="57150" lvl="2" indent="0">
              <a:buNone/>
              <a:defRPr/>
            </a:pPr>
            <a:r>
              <a:rPr kumimoji="1" lang="en-US" altLang="ja-JP" sz="1600" b="1" dirty="0"/>
              <a:t>[14] </a:t>
            </a:r>
            <a:r>
              <a:rPr kumimoji="1" lang="en-US" altLang="ja-JP" sz="1600" b="1" dirty="0">
                <a:ea typeface="+mn-ea"/>
                <a:cs typeface="+mn-cs"/>
              </a:rPr>
              <a:t>11-18-1191-00-0eht-mu-sounding-improvements</a:t>
            </a:r>
          </a:p>
          <a:p>
            <a:pPr marL="57150" lvl="2" indent="0">
              <a:buNone/>
              <a:defRPr/>
            </a:pPr>
            <a:r>
              <a:rPr kumimoji="1" lang="en-US" altLang="ja-JP" sz="1600" b="1" dirty="0">
                <a:ea typeface="+mn-ea"/>
                <a:cs typeface="+mn-cs"/>
              </a:rPr>
              <a:t>[15] FWCC, “Re: GN Docket No. 17-183, Expanding Flexible Use in Mid-Band Spectrum Between 3.7 and 24 GHz Ex Parte Communication”, August 28, 2018</a:t>
            </a:r>
          </a:p>
          <a:p>
            <a:pPr marL="57150" lvl="2" indent="0">
              <a:buNone/>
              <a:defRPr/>
            </a:pPr>
            <a:r>
              <a:rPr kumimoji="1" lang="en-US" altLang="ja-JP" sz="1600" b="1" dirty="0">
                <a:ea typeface="+mn-ea"/>
                <a:cs typeface="+mn-cs"/>
              </a:rPr>
              <a:t>[16] Apple Inc., et al, “Re: Expanding Flexible Use in Mid-Band Spectrum between 3.7 and 24 GHz, GN Docket No. 17-183”, August 23, 2018</a:t>
            </a:r>
            <a:endParaRPr kumimoji="1" lang="ja-JP" altLang="en-US" sz="1600" b="1" dirty="0">
              <a:ea typeface="+mn-ea"/>
              <a:cs typeface="+mn-cs"/>
            </a:endParaRPr>
          </a:p>
        </p:txBody>
      </p:sp>
      <p:sp>
        <p:nvSpPr>
          <p:cNvPr id="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EDAC3F-D1AD-4F68-9DE8-F17FF748F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ja-JP"/>
              <a:t>Yusuke Tanaka(Sony Corporation), et al.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339484-D9B5-46B3-BEA3-27B548654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7D9CBBA1-47B1-44D2-88EB-E3A239E14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Reference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80717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707C80F3-FD14-45BE-920D-D9B8CF72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kumimoji="1" lang="en-US" altLang="ja-JP" sz="2000" dirty="0"/>
              <a:t>This is the first meeting following the approval of EHT SG establishment during the July meeting [1]. </a:t>
            </a:r>
          </a:p>
          <a:p>
            <a:endParaRPr kumimoji="1" lang="en-US" altLang="ja-JP" sz="2000" dirty="0"/>
          </a:p>
          <a:p>
            <a:r>
              <a:rPr kumimoji="1" lang="en-US" altLang="ja-JP" sz="2000" dirty="0"/>
              <a:t>According to [1], the scope of EHT SG is </a:t>
            </a:r>
            <a:r>
              <a:rPr lang="en-US" altLang="ja-JP" sz="2000" dirty="0"/>
              <a:t>to develop a Project Authorization Request (PAR) and a Criteria for Standards Development (CSD) for </a:t>
            </a:r>
            <a:r>
              <a:rPr kumimoji="1" lang="en-US" altLang="ja-JP" sz="2000" dirty="0"/>
              <a:t>a new 802.11 amendment for operating in the bands between 1 to 7.125 GHz, with the primary objectives;</a:t>
            </a:r>
          </a:p>
          <a:p>
            <a:pPr lvl="1"/>
            <a:r>
              <a:rPr kumimoji="1" lang="en-US" altLang="ja-JP" sz="1800" dirty="0"/>
              <a:t>To increase peak throughput and improve efficiency</a:t>
            </a:r>
          </a:p>
          <a:p>
            <a:pPr lvl="1"/>
            <a:r>
              <a:rPr kumimoji="1" lang="en-US" altLang="ja-JP" sz="1800" dirty="0"/>
              <a:t>To support high throughput and low latency applications such as video-over-WLAN, gaming, AR and VR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3D4DB23-9986-4832-BD36-A10245D4C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9D6B4D0-2D64-45ED-94CA-AA51FC84A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957DB603-697B-462A-B389-A768FEB24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 dirty="0"/>
              <a:t>Background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714ADF5-0868-42B1-B945-5ABAF8274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26410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0B6DE79D-7E8B-4286-A759-F83028B30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2000" dirty="0"/>
              <a:t>Since kicking-off EHT discussion, several candidate features have been proposed.</a:t>
            </a:r>
          </a:p>
          <a:p>
            <a:pPr lvl="1"/>
            <a:r>
              <a:rPr kumimoji="1" lang="en-US" altLang="ja-JP" sz="1600" dirty="0"/>
              <a:t>6 GHz support, 320 MHz, 16 Spatial Streams, Multi Band Operation, Multi-AP Coordination, etc. (See details in [2-14])</a:t>
            </a:r>
          </a:p>
          <a:p>
            <a:pPr lvl="1"/>
            <a:r>
              <a:rPr kumimoji="1" lang="en-US" altLang="ja-JP" sz="1600" dirty="0"/>
              <a:t>Current status is that the only thing captured is “6 GHz band” as a part of the scope of PAR/CSD that is to be developed in EHT SG.</a:t>
            </a:r>
          </a:p>
          <a:p>
            <a:pPr lvl="1"/>
            <a:endParaRPr kumimoji="1" lang="en-US" altLang="ja-JP" sz="2000" dirty="0"/>
          </a:p>
          <a:p>
            <a:r>
              <a:rPr kumimoji="1" lang="en-US" altLang="ja-JP" sz="2000" dirty="0"/>
              <a:t>This submission shows our views on the following features and proposes some way forwards to develop PAR/CSD towards new 802.11 amendment. </a:t>
            </a:r>
          </a:p>
          <a:p>
            <a:pPr lvl="1"/>
            <a:r>
              <a:rPr kumimoji="1" lang="en-US" altLang="ja-JP" sz="1800" dirty="0"/>
              <a:t>Multi-AP Coordination</a:t>
            </a:r>
          </a:p>
          <a:p>
            <a:pPr lvl="1"/>
            <a:r>
              <a:rPr kumimoji="1" lang="en-US" altLang="ja-JP" sz="1800" dirty="0"/>
              <a:t>6 GHz band support</a:t>
            </a:r>
            <a:endParaRPr kumimoji="1" lang="ja-JP" altLang="en-US" sz="1800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E2A27A2-AF2D-4030-9597-94625E433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8754E24-D4D2-4548-A91F-D3AE86565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6B7708A8-0679-46D1-A8C1-5E8042D5F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Introduction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26B4ECCD-4B5F-4CBB-B256-9E3456D3C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41129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685800" y="2667000"/>
            <a:ext cx="7772400" cy="1066800"/>
          </a:xfrm>
        </p:spPr>
        <p:txBody>
          <a:bodyPr/>
          <a:lstStyle/>
          <a:p>
            <a:pPr algn="l"/>
            <a:r>
              <a:rPr kumimoji="1" lang="en-US" altLang="ja-JP" dirty="0"/>
              <a:t>Views on Multi-AP Coordination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5985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4CC5397-8C8C-4806-9FBE-9E5C394BB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>
            <a:normAutofit/>
          </a:bodyPr>
          <a:lstStyle/>
          <a:p>
            <a:r>
              <a:rPr lang="en-US" altLang="ja-JP" sz="2000" dirty="0"/>
              <a:t>Coordination among Multiple APs (i.e. </a:t>
            </a:r>
            <a:r>
              <a:rPr kumimoji="1" lang="en-US" altLang="ja-JP" sz="2000" dirty="0"/>
              <a:t>Multi-AP Coordination</a:t>
            </a:r>
            <a:r>
              <a:rPr lang="en-US" altLang="ja-JP" sz="2000" dirty="0"/>
              <a:t>) can contribute to achieve primary objectives of new 802.11 amendment.</a:t>
            </a:r>
          </a:p>
          <a:p>
            <a:pPr lvl="1"/>
            <a:r>
              <a:rPr kumimoji="1" lang="en-US" altLang="ja-JP" sz="1800" dirty="0"/>
              <a:t>Potential to mitigate mutual interference among multiple APs</a:t>
            </a:r>
          </a:p>
          <a:p>
            <a:pPr lvl="1"/>
            <a:r>
              <a:rPr kumimoji="1" lang="en-US" altLang="ja-JP" sz="1800" dirty="0"/>
              <a:t>Potential to avoid low spectrum utilization efficiency due to autonomous behavior of conventional WLANs.</a:t>
            </a:r>
          </a:p>
          <a:p>
            <a:endParaRPr lang="en-US" altLang="ja-JP" sz="2000" dirty="0"/>
          </a:p>
          <a:p>
            <a:r>
              <a:rPr lang="en-US" altLang="ja-JP" sz="2000" dirty="0"/>
              <a:t>Some technologies can be candidate means to mitigate the mutual interference among multiple APs, and to improve spectrum utilization efficiency in Multi-AP Coordination context.</a:t>
            </a:r>
          </a:p>
          <a:p>
            <a:pPr lvl="1"/>
            <a:r>
              <a:rPr lang="en-US" altLang="ja-JP" sz="1800" dirty="0"/>
              <a:t>Coordinated Beamforming, Distributed MU-MIMO, Null-steering etc.</a:t>
            </a:r>
          </a:p>
          <a:p>
            <a:pPr lvl="1"/>
            <a:r>
              <a:rPr lang="en-US" altLang="ja-JP" sz="1800" dirty="0"/>
              <a:t>Resource (time/frequency) sharing, enhancement of Spatial Reuse etc.</a:t>
            </a:r>
          </a:p>
          <a:p>
            <a:endParaRPr lang="en-US" altLang="ja-JP" dirty="0"/>
          </a:p>
          <a:p>
            <a:endParaRPr lang="en-US" altLang="ja-JP" sz="2600" dirty="0"/>
          </a:p>
          <a:p>
            <a:endParaRPr lang="en-US" altLang="ja-JP" sz="2000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9669E62-0CD5-42D1-835B-32F1A01D5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76ED72F-4A04-4D21-B06E-1D859BD34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015BF093-3892-4106-B672-167F4BE71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Views on Multi-AP Coordination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55570073-514D-42D4-BC54-823084472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82886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5A4CDB81-CADD-48F8-902E-3C82F2218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kumimoji="1" lang="en-US" altLang="ja-JP" sz="2000" dirty="0"/>
              <a:t>It is important to consider decision making topologies applicable to Multi-AP Coordination.</a:t>
            </a:r>
          </a:p>
          <a:p>
            <a:pPr lvl="1"/>
            <a:r>
              <a:rPr kumimoji="1" lang="en-US" altLang="ja-JP" sz="1600" b="1" dirty="0"/>
              <a:t>Distributed decision making</a:t>
            </a:r>
          </a:p>
          <a:p>
            <a:pPr lvl="2"/>
            <a:r>
              <a:rPr kumimoji="1" lang="en-US" altLang="ja-JP" sz="1400" dirty="0"/>
              <a:t>Each AP makes its decision in coordination with other APs.</a:t>
            </a:r>
          </a:p>
          <a:p>
            <a:pPr lvl="1"/>
            <a:r>
              <a:rPr kumimoji="1" lang="en-US" altLang="ja-JP" sz="1600" b="1" dirty="0"/>
              <a:t>Centralized decision making</a:t>
            </a:r>
          </a:p>
          <a:p>
            <a:pPr lvl="2"/>
            <a:r>
              <a:rPr kumimoji="1" lang="en-US" altLang="ja-JP" sz="1400" dirty="0"/>
              <a:t>One AP relegates its decisions to another AP; or</a:t>
            </a:r>
          </a:p>
          <a:p>
            <a:pPr lvl="2"/>
            <a:r>
              <a:rPr kumimoji="1" lang="en-US" altLang="ja-JP" sz="1400" dirty="0"/>
              <a:t>All APs relegates their decisions to central entity</a:t>
            </a:r>
          </a:p>
          <a:p>
            <a:pPr lvl="1"/>
            <a:endParaRPr kumimoji="1" lang="en-US" altLang="ja-JP" sz="1600" dirty="0"/>
          </a:p>
          <a:p>
            <a:r>
              <a:rPr kumimoji="1" lang="en-US" altLang="ja-JP" sz="2000" dirty="0"/>
              <a:t>Which decision making topologies is applied depends on use cases. </a:t>
            </a:r>
          </a:p>
          <a:p>
            <a:pPr lvl="1"/>
            <a:r>
              <a:rPr kumimoji="1" lang="en-US" altLang="ja-JP" sz="1600" b="1" dirty="0"/>
              <a:t>Example use case of distributed decision making</a:t>
            </a:r>
          </a:p>
          <a:p>
            <a:pPr lvl="2"/>
            <a:r>
              <a:rPr kumimoji="1" lang="en-US" altLang="ja-JP" sz="1400" dirty="0"/>
              <a:t>Coordination between APs belonging to different networks (i.e. no common central entity exists).</a:t>
            </a:r>
          </a:p>
          <a:p>
            <a:pPr lvl="1"/>
            <a:r>
              <a:rPr kumimoji="1" lang="en-US" altLang="ja-JP" sz="1600" b="1" dirty="0"/>
              <a:t>Example use case of centralized decision making</a:t>
            </a:r>
          </a:p>
          <a:p>
            <a:pPr lvl="2"/>
            <a:r>
              <a:rPr kumimoji="1" lang="en-US" altLang="ja-JP" sz="1400" dirty="0"/>
              <a:t>Administration and management of enterprise network.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EDFCC55-017A-45E6-A685-6DAABBA8D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0BA129E-97AE-489E-B17C-E2872F3E6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24752AE2-F64F-4FCA-91F5-91888542F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Views on Multi-AP Coordination (Cont’d)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1336DEF0-642E-44DE-8D93-AB44207DF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889097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kumimoji="1" lang="en-US" altLang="ja-JP" dirty="0"/>
              <a:t>Multi-AP Coordination should be captured in the PAR/CSD for new 802.11 amendment as one of potential means to achieve the primary objectives.</a:t>
            </a:r>
          </a:p>
          <a:p>
            <a:pPr marL="457200" indent="-457200">
              <a:buFont typeface="+mj-lt"/>
              <a:buAutoNum type="arabicPeriod"/>
            </a:pPr>
            <a:endParaRPr kumimoji="1" lang="en-US" altLang="ja-JP" dirty="0"/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dirty="0"/>
              <a:t>Multi-AP Coordination should consider all the applicable decision making topologies in order to realize various use cases.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Proposed Way Forwards concerning Multi-AP Coordination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34223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685800" y="2667000"/>
            <a:ext cx="7772400" cy="1066800"/>
          </a:xfrm>
        </p:spPr>
        <p:txBody>
          <a:bodyPr/>
          <a:lstStyle/>
          <a:p>
            <a:pPr algn="l"/>
            <a:r>
              <a:rPr kumimoji="1" lang="en-US" altLang="ja-JP" dirty="0"/>
              <a:t>Views on 6 GHz Band Support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6100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41351D5B-42E4-412F-8CF0-97407D831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/>
          </a:bodyPr>
          <a:lstStyle/>
          <a:p>
            <a:r>
              <a:rPr kumimoji="1" lang="en-US" altLang="ja-JP" sz="2000" dirty="0"/>
              <a:t>New 802.11 amendment should support 6 GHz band.</a:t>
            </a:r>
          </a:p>
          <a:p>
            <a:pPr lvl="1"/>
            <a:r>
              <a:rPr kumimoji="1" lang="en-US" altLang="ja-JP" sz="1600" dirty="0"/>
              <a:t>It is obvious that available channels for WLAN can be increased by supporting new frequency band. </a:t>
            </a:r>
          </a:p>
          <a:p>
            <a:pPr lvl="1"/>
            <a:r>
              <a:rPr kumimoji="1" lang="en-US" altLang="ja-JP" sz="1600" dirty="0"/>
              <a:t>Availability of lots of channels enables us to achieve wider channel bonding, more effective Multi Band Operation, and congestion reduction.</a:t>
            </a:r>
          </a:p>
          <a:p>
            <a:pPr lvl="1"/>
            <a:r>
              <a:rPr kumimoji="1" lang="en-US" altLang="ja-JP" sz="1600" dirty="0"/>
              <a:t>Therefore, it is beneficial for new 802.11 amendment to support 6 GHz band.</a:t>
            </a:r>
          </a:p>
          <a:p>
            <a:pPr lvl="1"/>
            <a:endParaRPr kumimoji="1" lang="en-US" altLang="ja-JP" sz="1600" dirty="0"/>
          </a:p>
          <a:p>
            <a:r>
              <a:rPr kumimoji="1" lang="en-US" altLang="ja-JP" sz="2000" dirty="0"/>
              <a:t>One the other hand, new 802.11 amendment should not ignore possible regulatory constraints to use this band.</a:t>
            </a:r>
          </a:p>
          <a:p>
            <a:pPr lvl="1"/>
            <a:r>
              <a:rPr kumimoji="1" lang="en-US" altLang="ja-JP" sz="1600" dirty="0"/>
              <a:t>There are some incumbent systems in this band [2]. </a:t>
            </a:r>
          </a:p>
          <a:p>
            <a:pPr lvl="2"/>
            <a:r>
              <a:rPr kumimoji="1" lang="en-US" altLang="ja-JP" sz="1400" dirty="0"/>
              <a:t>Fixed Systems (FS), Fixed Satellite Systems (FSS) (earth-to-space), etc...</a:t>
            </a:r>
          </a:p>
          <a:p>
            <a:pPr lvl="1"/>
            <a:r>
              <a:rPr kumimoji="1" lang="en-US" altLang="ja-JP" sz="1600" dirty="0"/>
              <a:t>Incumbent protection mechanism is still under discussion at the regulatory authorities such as FCC and CEPT.</a:t>
            </a:r>
          </a:p>
          <a:p>
            <a:pPr lvl="1"/>
            <a:r>
              <a:rPr kumimoji="1" lang="en-US" altLang="ja-JP" sz="1600" dirty="0"/>
              <a:t>Some constraints might be imposed on a New 802.11 amendment supporting 6 GHz as a result of the sharing and compatibility study.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3BE7F8A-012A-4AE6-8C2E-DA230FD8A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Tanaka(Sony Corporation), et al.</a:t>
            </a:r>
            <a:endParaRPr 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D6D7101-3AD7-4917-B1F2-7F0ACF2E7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2206EE7A-C75D-4AFA-98BF-BFA1AF762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Views on 6 GHz Band Support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ADC78B7-3CF9-499B-A2C1-E8B15084E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2774717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101268</TotalTime>
  <Words>1327</Words>
  <Application>Microsoft Office PowerPoint</Application>
  <PresentationFormat>画面に合わせる (4:3)</PresentationFormat>
  <Paragraphs>155</Paragraphs>
  <Slides>13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6" baseType="lpstr">
      <vt:lpstr>ＭＳ Ｐゴシック</vt:lpstr>
      <vt:lpstr>Times New Roman</vt:lpstr>
      <vt:lpstr>Default Design</vt:lpstr>
      <vt:lpstr>View on EHT Candidate Features</vt:lpstr>
      <vt:lpstr>Background</vt:lpstr>
      <vt:lpstr>Introduction</vt:lpstr>
      <vt:lpstr>Views on Multi-AP Coordination</vt:lpstr>
      <vt:lpstr>Views on Multi-AP Coordination</vt:lpstr>
      <vt:lpstr>Views on Multi-AP Coordination (Cont’d)</vt:lpstr>
      <vt:lpstr>Proposed Way Forwards concerning Multi-AP Coordination</vt:lpstr>
      <vt:lpstr>Views on 6 GHz Band Support</vt:lpstr>
      <vt:lpstr>Views on 6 GHz Band Support</vt:lpstr>
      <vt:lpstr>Views on 6 GHz Band Support (Cont’d)</vt:lpstr>
      <vt:lpstr>Proposed Way Forward concerning 6 GHz</vt:lpstr>
      <vt:lpstr>Summary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Case and Draft Texts for PAR/CSD</dc:title>
  <dc:creator>Yusuke.YT.Tanaka@sony.com</dc:creator>
  <cp:lastModifiedBy>Tanaka, Yusuke (Sony)</cp:lastModifiedBy>
  <cp:revision>2716</cp:revision>
  <cp:lastPrinted>2018-09-03T08:43:03Z</cp:lastPrinted>
  <dcterms:created xsi:type="dcterms:W3CDTF">1998-02-10T13:07:52Z</dcterms:created>
  <dcterms:modified xsi:type="dcterms:W3CDTF">2018-09-11T01:52:51Z</dcterms:modified>
</cp:coreProperties>
</file>