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400" r:id="rId3"/>
    <p:sldId id="398" r:id="rId4"/>
    <p:sldId id="399" r:id="rId5"/>
    <p:sldId id="404" r:id="rId6"/>
    <p:sldId id="405" r:id="rId7"/>
    <p:sldId id="397" r:id="rId8"/>
    <p:sldId id="401" r:id="rId9"/>
    <p:sldId id="408" r:id="rId10"/>
    <p:sldId id="409" r:id="rId11"/>
    <p:sldId id="406" r:id="rId12"/>
    <p:sldId id="407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92051" autoAdjust="0"/>
  </p:normalViewPr>
  <p:slideViewPr>
    <p:cSldViewPr>
      <p:cViewPr varScale="1">
        <p:scale>
          <a:sx n="107" d="100"/>
          <a:sy n="107" d="100"/>
        </p:scale>
        <p:origin x="1452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2813" y="3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7372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0862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97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1230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193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September</a:t>
            </a:r>
            <a:r>
              <a:rPr lang="en-US" dirty="0" smtClean="0"/>
              <a:t>,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Jeongki Kim, LGE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 dirty="0" smtClean="0"/>
              <a:t>Jeongki Kim, LGE</a:t>
            </a:r>
            <a:endParaRPr lang="en-GB" altLang="ko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September</a:t>
            </a:r>
            <a:r>
              <a:rPr lang="en-US" dirty="0" smtClean="0"/>
              <a:t>,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Jeongki Kim, LGE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802.11-18/1525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/>
              <a:t>September</a:t>
            </a:r>
            <a:r>
              <a:rPr lang="en-US" dirty="0" smtClean="0"/>
              <a:t>, 2018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EHT features for M</a:t>
            </a:r>
            <a:r>
              <a:rPr lang="en-US" sz="2800" dirty="0" smtClean="0"/>
              <a:t>ulti-Band Operation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397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2018-09-06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18390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바닥글 개체 틀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R" dirty="0" smtClean="0"/>
              <a:t>Jeongki Kim, LGE</a:t>
            </a:r>
            <a:endParaRPr lang="en-GB" altLang="ko-KR" dirty="0"/>
          </a:p>
        </p:txBody>
      </p:sp>
      <p:graphicFrame>
        <p:nvGraphicFramePr>
          <p:cNvPr id="9" name="Table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9299011"/>
              </p:ext>
            </p:extLst>
          </p:nvPr>
        </p:nvGraphicFramePr>
        <p:xfrm>
          <a:off x="681038" y="2780928"/>
          <a:ext cx="7707386" cy="2940329"/>
        </p:xfrm>
        <a:graphic>
          <a:graphicData uri="http://schemas.openxmlformats.org/drawingml/2006/table">
            <a:tbl>
              <a:tblPr/>
              <a:tblGrid>
                <a:gridCol w="1573841"/>
                <a:gridCol w="1973829"/>
                <a:gridCol w="1866505"/>
                <a:gridCol w="2293211"/>
              </a:tblGrid>
              <a:tr h="4200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+mj-lt"/>
                          <a:ea typeface="Batang"/>
                        </a:rPr>
                        <a:t>Name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j-lt"/>
                          <a:ea typeface="Malgun Gothic"/>
                        </a:rPr>
                        <a:t>Affiliations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j-lt"/>
                          <a:ea typeface="Malgun Gothic"/>
                        </a:rPr>
                        <a:t>Address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+mj-lt"/>
                          <a:ea typeface="Malgun Gothic"/>
                        </a:rPr>
                        <a:t>Email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Jeongki Kim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LG Electronics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LG </a:t>
                      </a: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Seocho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R&amp;D Campus, Korea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b="0" dirty="0" smtClean="0"/>
                        <a:t>jeongki.kim@lge.com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Jinsoo Choi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LG Electronics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 smtClean="0"/>
                        <a:t>js.choi@lge.com</a:t>
                      </a:r>
                      <a:endParaRPr lang="ko-KR" altLang="en-US" sz="1200" b="0" smtClean="0"/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+mj-lt"/>
                          <a:ea typeface="Malgun Gothic"/>
                        </a:rPr>
                        <a:t>Insun</a:t>
                      </a: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 Jang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LG Electronics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insun.jang@lge.com</a:t>
                      </a:r>
                      <a:endParaRPr lang="ko-KR" alt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Kiseon Ryu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LG Electronics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kiseon.ryu@lge.com</a:t>
                      </a:r>
                      <a:endParaRPr lang="ko-KR" altLang="en-US" sz="1200" b="0" kern="120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Suhwook Kim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LG Electronics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suhwook.kim@lge.com</a:t>
                      </a:r>
                      <a:endParaRPr lang="ko-KR" alt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HanGyu Cho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LG Electronics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hg.cho@lge.com</a:t>
                      </a:r>
                      <a:endParaRPr lang="ko-KR" altLang="en-US" sz="1200" b="0" kern="120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The </a:t>
            </a:r>
            <a:r>
              <a:rPr lang="en-US" altLang="ko-KR" dirty="0"/>
              <a:t>multi-band operation can be more effectively </a:t>
            </a:r>
            <a:r>
              <a:rPr lang="en-US" altLang="ko-KR" dirty="0" smtClean="0"/>
              <a:t>designed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Candidate features: Full Duplex over Multi-Band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 smtClean="0"/>
              <a:t>Need the specific multi-band rule (e.g., band specific primary channel concept, channel access rule for band aggregation)</a:t>
            </a: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For more efficient 6GHz operation,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Candidate features: Scheduled channel access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 smtClean="0"/>
              <a:t>Need to know more STA’s </a:t>
            </a:r>
            <a:r>
              <a:rPr lang="en-US" altLang="ko-KR" dirty="0"/>
              <a:t>information (e.g., NAV, RSSI</a:t>
            </a:r>
            <a:r>
              <a:rPr lang="en-US" altLang="ko-KR" dirty="0" smtClean="0"/>
              <a:t>) for better efficiency</a:t>
            </a:r>
            <a:endParaRPr lang="ko-KR" altLang="en-US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We propose to add the objective related to the improvement of the </a:t>
            </a:r>
            <a:r>
              <a:rPr lang="en-US" altLang="ko-KR" dirty="0" smtClean="0">
                <a:solidFill>
                  <a:schemeClr val="tx1"/>
                </a:solidFill>
              </a:rPr>
              <a:t>average throughput per STA</a:t>
            </a:r>
            <a:r>
              <a:rPr lang="en-US" altLang="ko-KR" dirty="0" smtClean="0">
                <a:solidFill>
                  <a:srgbClr val="FF0000"/>
                </a:solidFill>
              </a:rPr>
              <a:t> </a:t>
            </a:r>
            <a:r>
              <a:rPr lang="en-US" altLang="ko-KR" dirty="0" smtClean="0"/>
              <a:t>to the scope of the PAR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smtClean="0"/>
              <a:t>Jeongki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</a:t>
            </a:r>
            <a:r>
              <a:rPr lang="en-US" smtClean="0"/>
              <a:t>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33905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We need to consider the following operations for enhancing the average throughput (or efficiency)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For better </a:t>
            </a:r>
            <a:r>
              <a:rPr lang="en-US" altLang="ko-KR" dirty="0"/>
              <a:t>flexible DL/UL: Band specific primary channel </a:t>
            </a:r>
            <a:r>
              <a:rPr lang="en-US" altLang="ko-KR" dirty="0" smtClean="0"/>
              <a:t>concept (one primary channel per band), Channel aggregation rule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For 6GH operation: STA with multi-band capability can report the NAV of a band through another band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Jeongki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</a:t>
            </a:r>
            <a:r>
              <a:rPr lang="en-US" smtClean="0"/>
              <a:t>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086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[1] 11-18-1171-00-0eht-view-on-eht-objectives-and-technologies</a:t>
            </a:r>
          </a:p>
          <a:p>
            <a:r>
              <a:rPr lang="en-US" altLang="ko-KR" dirty="0"/>
              <a:t>[2] 11-18-1211-00-00ax-mac-cr-subclause-27-16-1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Jeongki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</a:t>
            </a:r>
            <a:r>
              <a:rPr lang="en-US" smtClean="0"/>
              <a:t>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891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In the last </a:t>
            </a:r>
            <a:r>
              <a:rPr lang="en-US" altLang="ko-KR" dirty="0" smtClean="0"/>
              <a:t>meeting, [1] proposed </a:t>
            </a:r>
            <a:r>
              <a:rPr lang="en-US" altLang="ko-KR" dirty="0" smtClean="0"/>
              <a:t>some candidate features for improving efficiency in </a:t>
            </a:r>
            <a:r>
              <a:rPr lang="en-US" altLang="ko-KR" dirty="0" smtClean="0"/>
              <a:t>Wi-Fi system</a:t>
            </a: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E.g., Flexible DL/UL, Scheduled channel access in 6GHz,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In this contribution we introduce some </a:t>
            </a:r>
            <a:r>
              <a:rPr lang="en-US" altLang="ko-KR" dirty="0" smtClean="0"/>
              <a:t>operations </a:t>
            </a:r>
            <a:r>
              <a:rPr lang="en-US" altLang="ko-KR" dirty="0" smtClean="0"/>
              <a:t>for supporting those </a:t>
            </a:r>
            <a:r>
              <a:rPr lang="en-US" altLang="ko-KR" dirty="0" smtClean="0"/>
              <a:t>features</a:t>
            </a: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Jeongki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</a:t>
            </a:r>
            <a:r>
              <a:rPr lang="en-US" smtClean="0"/>
              <a:t>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947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Full Duplex over Multi-Band (</a:t>
            </a:r>
            <a:r>
              <a:rPr lang="en-US" altLang="ko-KR" dirty="0" smtClean="0"/>
              <a:t>1/4)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Recap of [1]: </a:t>
            </a:r>
            <a:r>
              <a:rPr lang="en-US" altLang="ko-KR" sz="1600" dirty="0" smtClean="0"/>
              <a:t>Full duplex over multi-band (FD-MB)(as called Flexible DL/UL in [1]) </a:t>
            </a:r>
            <a:r>
              <a:rPr lang="en-US" altLang="ko-KR" sz="1600" dirty="0" smtClean="0"/>
              <a:t>will be </a:t>
            </a:r>
            <a:r>
              <a:rPr lang="en-US" altLang="ko-KR" sz="1600" dirty="0" smtClean="0"/>
              <a:t>an </a:t>
            </a:r>
            <a:r>
              <a:rPr lang="en-US" altLang="ko-KR" sz="1600" dirty="0" smtClean="0"/>
              <a:t>candidate of multi-band operations for enhancing the efficiency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AP can send/receive a frame to/from a STA via a band while the AP receives/sends a frame from/to another STA via another band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A band specific primary channel (BSPC) concept will be suitable for this operation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200" dirty="0" smtClean="0"/>
              <a:t>e.g., one primary channel per band in multi-bands (see the next slide for details)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600" dirty="0"/>
              <a:t>For more efficiency, a band can also be aggregated with another band when both bands are available </a:t>
            </a:r>
            <a:r>
              <a:rPr lang="en-US" altLang="ko-KR" sz="1600" dirty="0" smtClean="0"/>
              <a:t>(i.e., </a:t>
            </a:r>
            <a:r>
              <a:rPr lang="en-US" altLang="ko-KR" sz="1600" dirty="0"/>
              <a:t>the </a:t>
            </a:r>
            <a:r>
              <a:rPr lang="en-US" altLang="ko-KR" sz="1600" dirty="0" smtClean="0"/>
              <a:t>channels </a:t>
            </a:r>
            <a:r>
              <a:rPr lang="en-US" altLang="ko-KR" sz="1600" dirty="0"/>
              <a:t>are idle</a:t>
            </a:r>
            <a:r>
              <a:rPr lang="en-US" altLang="ko-KR" sz="16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600" dirty="0"/>
              <a:t>The channel access mechanism for multi-band operation has to be designed efficiently for supporting </a:t>
            </a:r>
            <a:r>
              <a:rPr lang="en-US" altLang="ko-KR" sz="1600" dirty="0" smtClean="0"/>
              <a:t>FD-MB </a:t>
            </a:r>
            <a:r>
              <a:rPr lang="en-US" altLang="ko-KR" sz="1600" dirty="0"/>
              <a:t>as well as multi-band aggregation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dirty="0"/>
          </a:p>
          <a:p>
            <a:pPr>
              <a:buFont typeface="Arial" panose="020B0604020202020204" pitchFamily="34" charset="0"/>
              <a:buChar char="•"/>
            </a:pPr>
            <a:endParaRPr lang="ko-KR" altLang="en-US" sz="18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Jeongki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</a:t>
            </a:r>
            <a:r>
              <a:rPr lang="en-US" smtClean="0"/>
              <a:t>, 2018</a:t>
            </a:r>
            <a:endParaRPr lang="en-GB" dirty="0"/>
          </a:p>
        </p:txBody>
      </p:sp>
      <p:grpSp>
        <p:nvGrpSpPr>
          <p:cNvPr id="7" name="그룹 6"/>
          <p:cNvGrpSpPr/>
          <p:nvPr/>
        </p:nvGrpSpPr>
        <p:grpSpPr>
          <a:xfrm>
            <a:off x="1115616" y="3147824"/>
            <a:ext cx="6984776" cy="1361296"/>
            <a:chOff x="683569" y="3837930"/>
            <a:chExt cx="7128792" cy="2228159"/>
          </a:xfrm>
        </p:grpSpPr>
        <p:sp>
          <p:nvSpPr>
            <p:cNvPr id="8" name="직사각형 7"/>
            <p:cNvSpPr/>
            <p:nvPr/>
          </p:nvSpPr>
          <p:spPr>
            <a:xfrm>
              <a:off x="683569" y="3837930"/>
              <a:ext cx="7128792" cy="222815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2283567" y="4091131"/>
              <a:ext cx="1728988" cy="405355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DL to STA1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0" name="직선 연결선 9"/>
            <p:cNvCxnSpPr/>
            <p:nvPr/>
          </p:nvCxnSpPr>
          <p:spPr bwMode="auto">
            <a:xfrm>
              <a:off x="2089004" y="4496683"/>
              <a:ext cx="5555778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" name="직사각형 10"/>
            <p:cNvSpPr/>
            <p:nvPr/>
          </p:nvSpPr>
          <p:spPr>
            <a:xfrm>
              <a:off x="2271369" y="5116827"/>
              <a:ext cx="981080" cy="405355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1200" dirty="0" smtClean="0">
                  <a:solidFill>
                    <a:schemeClr val="tx1"/>
                  </a:solidFill>
                </a:rPr>
                <a:t>DL to STA 2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12" name="직선 연결선 11"/>
            <p:cNvCxnSpPr/>
            <p:nvPr/>
          </p:nvCxnSpPr>
          <p:spPr bwMode="auto">
            <a:xfrm>
              <a:off x="2089004" y="5522379"/>
              <a:ext cx="5555778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" name="직사각형 12"/>
            <p:cNvSpPr/>
            <p:nvPr/>
          </p:nvSpPr>
          <p:spPr>
            <a:xfrm>
              <a:off x="3418852" y="5524763"/>
              <a:ext cx="566849" cy="405355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ACK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" name="직사각형 13"/>
            <p:cNvSpPr/>
            <p:nvPr/>
          </p:nvSpPr>
          <p:spPr>
            <a:xfrm>
              <a:off x="4139952" y="4494274"/>
              <a:ext cx="599627" cy="405355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ACK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5" name="직사각형 14"/>
            <p:cNvSpPr/>
            <p:nvPr/>
          </p:nvSpPr>
          <p:spPr>
            <a:xfrm>
              <a:off x="5580112" y="4494517"/>
              <a:ext cx="1224136" cy="405355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UL from STA1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" name="직사각형 15"/>
            <p:cNvSpPr/>
            <p:nvPr/>
          </p:nvSpPr>
          <p:spPr>
            <a:xfrm>
              <a:off x="6948265" y="4089351"/>
              <a:ext cx="570126" cy="405355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ACK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413089" y="4158387"/>
              <a:ext cx="990008" cy="246221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DL 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400592" y="4553444"/>
              <a:ext cx="1057513" cy="246221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UL 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413089" y="5184083"/>
              <a:ext cx="990008" cy="246221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DL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400592" y="5579140"/>
              <a:ext cx="1057513" cy="246221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UL 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88009" y="4191727"/>
              <a:ext cx="990008" cy="338554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600" b="1" dirty="0" smtClean="0">
                  <a:solidFill>
                    <a:srgbClr val="FFC000"/>
                  </a:solidFill>
                  <a:latin typeface="Arial" pitchFamily="34" charset="0"/>
                  <a:ea typeface="돋움" pitchFamily="50" charset="-127"/>
                </a:rPr>
                <a:t>Band1 </a:t>
              </a:r>
              <a:endParaRPr kumimoji="1" lang="ko-KR" altLang="en-US" sz="1600" b="1" dirty="0" err="1" smtClean="0">
                <a:solidFill>
                  <a:srgbClr val="FFC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81911" y="5053289"/>
              <a:ext cx="990008" cy="338554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600" b="1" dirty="0" smtClean="0">
                  <a:solidFill>
                    <a:srgbClr val="0070C0"/>
                  </a:solidFill>
                  <a:latin typeface="Arial" pitchFamily="34" charset="0"/>
                  <a:ea typeface="돋움" pitchFamily="50" charset="-127"/>
                </a:rPr>
                <a:t>Band2 </a:t>
              </a:r>
              <a:endParaRPr kumimoji="1" lang="ko-KR" altLang="en-US" sz="1600" b="1" dirty="0" err="1" smtClean="0">
                <a:solidFill>
                  <a:srgbClr val="0070C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70304" y="4573730"/>
              <a:ext cx="990008" cy="276999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200" b="1" dirty="0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AP↔STA1</a:t>
              </a:r>
              <a:endParaRPr kumimoji="1" lang="ko-KR" altLang="en-US" sz="1200" b="1" dirty="0" err="1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83569" y="5449004"/>
              <a:ext cx="1191182" cy="389602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200" b="1" dirty="0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AP↔STA2&amp;</a:t>
              </a:r>
              <a:r>
                <a:rPr kumimoji="1" lang="en-US" altLang="ko-KR" sz="1200" b="1" dirty="0" smtClean="0">
                  <a:solidFill>
                    <a:srgbClr val="FF0000"/>
                  </a:solidFill>
                  <a:latin typeface="Arial" pitchFamily="34" charset="0"/>
                  <a:ea typeface="돋움" pitchFamily="50" charset="-127"/>
                </a:rPr>
                <a:t>3</a:t>
              </a:r>
              <a:endParaRPr kumimoji="1" lang="ko-KR" altLang="en-US" sz="1200" b="1" dirty="0" err="1" smtClean="0">
                <a:solidFill>
                  <a:srgbClr val="FF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25" name="직사각형 24"/>
            <p:cNvSpPr/>
            <p:nvPr/>
          </p:nvSpPr>
          <p:spPr>
            <a:xfrm>
              <a:off x="4787897" y="5119408"/>
              <a:ext cx="2009788" cy="405355"/>
            </a:xfrm>
            <a:prstGeom prst="rect">
              <a:avLst/>
            </a:prstGeom>
            <a:solidFill>
              <a:srgbClr val="00B0F0"/>
            </a:solidFill>
            <a:ln w="28575">
              <a:solidFill>
                <a:srgbClr val="FF0000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200" b="1" dirty="0" smtClean="0">
                  <a:solidFill>
                    <a:srgbClr val="FF0000"/>
                  </a:solidFill>
                </a:rPr>
                <a:t>DL to STA 3</a:t>
              </a:r>
              <a:endParaRPr lang="ko-KR" altLang="en-US" sz="1200" b="1">
                <a:solidFill>
                  <a:srgbClr val="FF0000"/>
                </a:solidFill>
              </a:endParaRPr>
            </a:p>
          </p:txBody>
        </p:sp>
        <p:sp>
          <p:nvSpPr>
            <p:cNvPr id="26" name="직사각형 25"/>
            <p:cNvSpPr/>
            <p:nvPr/>
          </p:nvSpPr>
          <p:spPr>
            <a:xfrm>
              <a:off x="6898848" y="5527278"/>
              <a:ext cx="565435" cy="405355"/>
            </a:xfrm>
            <a:prstGeom prst="rect">
              <a:avLst/>
            </a:prstGeom>
            <a:solidFill>
              <a:srgbClr val="00B0F0"/>
            </a:solidFill>
            <a:ln w="28575">
              <a:solidFill>
                <a:srgbClr val="FF0000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200" dirty="0">
                  <a:solidFill>
                    <a:srgbClr val="FF0000"/>
                  </a:solidFill>
                </a:rPr>
                <a:t>ACK</a:t>
              </a:r>
              <a:endParaRPr lang="ko-KR" altLang="en-US" sz="120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19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Full Duplex over </a:t>
            </a:r>
            <a:r>
              <a:rPr lang="en-US" altLang="ko-KR" dirty="0" smtClean="0"/>
              <a:t>Multi-Band (</a:t>
            </a:r>
            <a:r>
              <a:rPr lang="en-US" altLang="ko-KR" dirty="0"/>
              <a:t>2/4</a:t>
            </a:r>
            <a:r>
              <a:rPr lang="en-US" altLang="ko-KR" dirty="0" smtClean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Band Specific Primary Channel (BSPC)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An EHT AP supporting the multiple bands has one primary channel per band called a Band Specific Primary Channel (BSPC)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The AP can send a Beacon frame carrying the BSS parameters of the band via the BSPC to help STAs find the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For </a:t>
            </a:r>
            <a:r>
              <a:rPr lang="en-US" altLang="ko-KR" sz="1600" dirty="0" smtClean="0"/>
              <a:t>FD-MB operation</a:t>
            </a:r>
            <a:r>
              <a:rPr lang="en-US" altLang="ko-KR" sz="1600" dirty="0" smtClean="0"/>
              <a:t>, independent back-off  timer will work in each BSPC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A frame TX starts via idle channels in the band when the corresponding BO timer becomes 0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200" dirty="0" smtClean="0"/>
              <a:t>Note that a secondary channel is considered idle when the channel is idle during PIFS prior to the frame in legacy system</a:t>
            </a:r>
            <a:endParaRPr lang="ko-KR" altLang="en-US" sz="12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Jeongki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</a:t>
            </a:r>
            <a:r>
              <a:rPr lang="en-US" smtClean="0"/>
              <a:t>, 2018</a:t>
            </a:r>
            <a:endParaRPr lang="en-GB" dirty="0"/>
          </a:p>
        </p:txBody>
      </p:sp>
      <p:cxnSp>
        <p:nvCxnSpPr>
          <p:cNvPr id="14" name="직선 연결선 13"/>
          <p:cNvCxnSpPr/>
          <p:nvPr/>
        </p:nvCxnSpPr>
        <p:spPr bwMode="auto">
          <a:xfrm>
            <a:off x="1331640" y="4986888"/>
            <a:ext cx="525658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직선 연결선 15"/>
          <p:cNvCxnSpPr/>
          <p:nvPr/>
        </p:nvCxnSpPr>
        <p:spPr bwMode="auto">
          <a:xfrm>
            <a:off x="1331640" y="5418936"/>
            <a:ext cx="525658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직사각형 18"/>
          <p:cNvSpPr/>
          <p:nvPr/>
        </p:nvSpPr>
        <p:spPr>
          <a:xfrm>
            <a:off x="395536" y="4626848"/>
            <a:ext cx="936104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Band A</a:t>
            </a:r>
            <a:endParaRPr kumimoji="0" lang="ko-KR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331640" y="4714035"/>
            <a:ext cx="645840" cy="27699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2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PCH</a:t>
            </a:r>
            <a:endParaRPr kumimoji="1" lang="ko-KR" altLang="en-US" sz="12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331640" y="5146100"/>
            <a:ext cx="645840" cy="27699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2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SCH(s)</a:t>
            </a:r>
            <a:endParaRPr kumimoji="1" lang="ko-KR" altLang="en-US" sz="12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29" name="직선 연결선 28"/>
          <p:cNvCxnSpPr/>
          <p:nvPr/>
        </p:nvCxnSpPr>
        <p:spPr bwMode="auto">
          <a:xfrm>
            <a:off x="1331640" y="5945117"/>
            <a:ext cx="525658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직선 연결선 29"/>
          <p:cNvCxnSpPr/>
          <p:nvPr/>
        </p:nvCxnSpPr>
        <p:spPr bwMode="auto">
          <a:xfrm>
            <a:off x="1331640" y="6377165"/>
            <a:ext cx="525658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직사각형 30"/>
          <p:cNvSpPr/>
          <p:nvPr/>
        </p:nvSpPr>
        <p:spPr>
          <a:xfrm>
            <a:off x="395536" y="5585077"/>
            <a:ext cx="936104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400" dirty="0" smtClean="0">
                <a:solidFill>
                  <a:schemeClr val="tx1"/>
                </a:solidFill>
              </a:rPr>
              <a:t>Band B</a:t>
            </a:r>
            <a:endParaRPr kumimoji="0" lang="ko-KR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31640" y="5671017"/>
            <a:ext cx="645840" cy="27699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2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PCH</a:t>
            </a:r>
            <a:endParaRPr kumimoji="1" lang="ko-KR" altLang="en-US" sz="12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331640" y="6105576"/>
            <a:ext cx="645840" cy="27699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2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SCH(s)</a:t>
            </a:r>
            <a:endParaRPr kumimoji="1" lang="ko-KR" altLang="en-US" sz="12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35" name="직선 연결선 34"/>
          <p:cNvCxnSpPr/>
          <p:nvPr/>
        </p:nvCxnSpPr>
        <p:spPr bwMode="auto">
          <a:xfrm flipH="1">
            <a:off x="2195736" y="4842143"/>
            <a:ext cx="144016" cy="1385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직선 연결선 36"/>
          <p:cNvCxnSpPr/>
          <p:nvPr/>
        </p:nvCxnSpPr>
        <p:spPr bwMode="auto">
          <a:xfrm>
            <a:off x="2339752" y="4837593"/>
            <a:ext cx="4320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직선 연결선 38"/>
          <p:cNvCxnSpPr/>
          <p:nvPr/>
        </p:nvCxnSpPr>
        <p:spPr bwMode="auto">
          <a:xfrm flipH="1">
            <a:off x="2339752" y="4837593"/>
            <a:ext cx="144016" cy="1430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직선 연결선 40"/>
          <p:cNvCxnSpPr/>
          <p:nvPr/>
        </p:nvCxnSpPr>
        <p:spPr bwMode="auto">
          <a:xfrm flipH="1">
            <a:off x="2483768" y="4837593"/>
            <a:ext cx="139552" cy="1524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직선 연결선 43"/>
          <p:cNvCxnSpPr/>
          <p:nvPr/>
        </p:nvCxnSpPr>
        <p:spPr bwMode="auto">
          <a:xfrm flipH="1">
            <a:off x="2605112" y="4833430"/>
            <a:ext cx="139552" cy="1524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직사각형 44"/>
          <p:cNvSpPr/>
          <p:nvPr/>
        </p:nvSpPr>
        <p:spPr>
          <a:xfrm>
            <a:off x="2771800" y="4712789"/>
            <a:ext cx="2016224" cy="2728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DL/UL frame (STA1)</a:t>
            </a:r>
            <a:endParaRPr kumimoji="0" lang="ko-KR" alt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1" name="직선 연결선 50"/>
          <p:cNvCxnSpPr/>
          <p:nvPr/>
        </p:nvCxnSpPr>
        <p:spPr bwMode="auto">
          <a:xfrm flipH="1">
            <a:off x="2555776" y="5800871"/>
            <a:ext cx="144016" cy="1385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직선 연결선 51"/>
          <p:cNvCxnSpPr/>
          <p:nvPr/>
        </p:nvCxnSpPr>
        <p:spPr bwMode="auto">
          <a:xfrm>
            <a:off x="2699792" y="5796321"/>
            <a:ext cx="4320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직선 연결선 52"/>
          <p:cNvCxnSpPr/>
          <p:nvPr/>
        </p:nvCxnSpPr>
        <p:spPr bwMode="auto">
          <a:xfrm flipH="1">
            <a:off x="2699792" y="5796321"/>
            <a:ext cx="144016" cy="1430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직선 연결선 53"/>
          <p:cNvCxnSpPr/>
          <p:nvPr/>
        </p:nvCxnSpPr>
        <p:spPr bwMode="auto">
          <a:xfrm flipH="1">
            <a:off x="2843808" y="5796321"/>
            <a:ext cx="139552" cy="1524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직선 연결선 54"/>
          <p:cNvCxnSpPr/>
          <p:nvPr/>
        </p:nvCxnSpPr>
        <p:spPr bwMode="auto">
          <a:xfrm flipH="1">
            <a:off x="2965152" y="5792158"/>
            <a:ext cx="139552" cy="1524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직사각형 55"/>
          <p:cNvSpPr/>
          <p:nvPr/>
        </p:nvSpPr>
        <p:spPr>
          <a:xfrm>
            <a:off x="3131839" y="5652324"/>
            <a:ext cx="2225979" cy="7248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DL/UL frame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600" dirty="0" smtClean="0">
                <a:solidFill>
                  <a:schemeClr val="tx1"/>
                </a:solidFill>
              </a:rPr>
              <a:t>(STA2)</a:t>
            </a:r>
            <a:endParaRPr kumimoji="0" lang="ko-KR" alt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7" name="직선 연결선 56"/>
          <p:cNvCxnSpPr/>
          <p:nvPr/>
        </p:nvCxnSpPr>
        <p:spPr bwMode="auto">
          <a:xfrm>
            <a:off x="2692912" y="6169958"/>
            <a:ext cx="44519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2676940" y="5944924"/>
            <a:ext cx="498855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1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PIFS</a:t>
            </a:r>
            <a:endParaRPr kumimoji="1" lang="ko-KR" altLang="en-US" sz="11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61" name="직사각형 60"/>
          <p:cNvSpPr/>
          <p:nvPr/>
        </p:nvSpPr>
        <p:spPr>
          <a:xfrm>
            <a:off x="2339752" y="5140661"/>
            <a:ext cx="2005236" cy="20556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OBSS interference</a:t>
            </a:r>
            <a:endParaRPr kumimoji="0" lang="ko-KR" alt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026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직선 연결선 35"/>
          <p:cNvCxnSpPr/>
          <p:nvPr/>
        </p:nvCxnSpPr>
        <p:spPr bwMode="auto">
          <a:xfrm>
            <a:off x="3156856" y="4365104"/>
            <a:ext cx="0" cy="21602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Full Duplex over </a:t>
            </a:r>
            <a:r>
              <a:rPr lang="en-US" altLang="ko-KR" dirty="0" smtClean="0"/>
              <a:t>Multi-Band (</a:t>
            </a:r>
            <a:r>
              <a:rPr lang="en-US" altLang="ko-KR" dirty="0"/>
              <a:t>3/4</a:t>
            </a:r>
            <a:r>
              <a:rPr lang="en-US" altLang="ko-KR" dirty="0" smtClean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For multi-band aggregation, AP may </a:t>
            </a:r>
            <a:r>
              <a:rPr lang="en-US" altLang="ko-KR" sz="1800" dirty="0" smtClean="0"/>
              <a:t>regard </a:t>
            </a:r>
            <a:r>
              <a:rPr lang="en-US" altLang="ko-KR" sz="1800" dirty="0" smtClean="0"/>
              <a:t>a BSPC with </a:t>
            </a:r>
            <a:r>
              <a:rPr lang="en-US" altLang="ko-KR" sz="1800" dirty="0" err="1" smtClean="0"/>
              <a:t>backoff</a:t>
            </a:r>
            <a:r>
              <a:rPr lang="en-US" altLang="ko-KR" sz="1800" dirty="0" smtClean="0"/>
              <a:t> timer (non-zero value) as a secondary channel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E.g., when a </a:t>
            </a:r>
            <a:r>
              <a:rPr lang="en-US" altLang="ko-KR" sz="1600" dirty="0" err="1" smtClean="0"/>
              <a:t>backoff</a:t>
            </a:r>
            <a:r>
              <a:rPr lang="en-US" altLang="ko-KR" sz="1600" dirty="0" smtClean="0"/>
              <a:t> timer of a </a:t>
            </a:r>
            <a:r>
              <a:rPr lang="en-US" altLang="ko-KR" sz="1600" dirty="0" smtClean="0"/>
              <a:t>BSPC(A</a:t>
            </a:r>
            <a:r>
              <a:rPr lang="en-US" altLang="ko-KR" sz="1600" dirty="0" smtClean="0"/>
              <a:t>) is 0 and that of another </a:t>
            </a:r>
            <a:r>
              <a:rPr lang="en-US" altLang="ko-KR" sz="1600" dirty="0"/>
              <a:t>BSPC (</a:t>
            </a:r>
            <a:r>
              <a:rPr lang="en-US" altLang="ko-KR" sz="1600" dirty="0" smtClean="0"/>
              <a:t>B) is not 0, if </a:t>
            </a:r>
            <a:r>
              <a:rPr lang="en-US" altLang="ko-KR" sz="1600" dirty="0"/>
              <a:t>BSPC (</a:t>
            </a:r>
            <a:r>
              <a:rPr lang="en-US" altLang="ko-KR" sz="1600" dirty="0" smtClean="0"/>
              <a:t>B) is idle during a certain period (e.g., PIFS/AIFS), idle channels in the band (B) can be aggregated with idle channels in the band (A)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It’ll result in </a:t>
            </a:r>
            <a:r>
              <a:rPr lang="en-US" altLang="ko-KR" sz="1800" dirty="0" smtClean="0"/>
              <a:t>the peak throughput of AP</a:t>
            </a:r>
            <a:endParaRPr lang="en-US" altLang="ko-KR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It might be </a:t>
            </a:r>
            <a:r>
              <a:rPr lang="en-US" altLang="ko-KR" sz="1800" dirty="0" smtClean="0"/>
              <a:t>useful </a:t>
            </a:r>
            <a:r>
              <a:rPr lang="en-US" altLang="ko-KR" sz="1800" dirty="0" smtClean="0"/>
              <a:t>for the specific band (e.g., 6GHz where the EDCA can be restricted)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ko-KR" sz="22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/>
          </a:p>
          <a:p>
            <a:pPr>
              <a:buFont typeface="Arial" panose="020B0604020202020204" pitchFamily="34" charset="0"/>
              <a:buChar char="•"/>
            </a:pPr>
            <a:endParaRPr lang="ko-KR" altLang="en-US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Jeongki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</a:t>
            </a:r>
            <a:r>
              <a:rPr lang="en-US" smtClean="0"/>
              <a:t>, 2018</a:t>
            </a:r>
            <a:endParaRPr lang="en-GB" dirty="0"/>
          </a:p>
        </p:txBody>
      </p:sp>
      <p:cxnSp>
        <p:nvCxnSpPr>
          <p:cNvPr id="7" name="직선 연결선 6"/>
          <p:cNvCxnSpPr/>
          <p:nvPr/>
        </p:nvCxnSpPr>
        <p:spPr bwMode="auto">
          <a:xfrm>
            <a:off x="1716696" y="4941168"/>
            <a:ext cx="525658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직선 연결선 7"/>
          <p:cNvCxnSpPr/>
          <p:nvPr/>
        </p:nvCxnSpPr>
        <p:spPr bwMode="auto">
          <a:xfrm>
            <a:off x="1716696" y="5373216"/>
            <a:ext cx="525658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직사각형 8"/>
          <p:cNvSpPr/>
          <p:nvPr/>
        </p:nvSpPr>
        <p:spPr>
          <a:xfrm>
            <a:off x="780592" y="4581128"/>
            <a:ext cx="936104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Band A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400" dirty="0" smtClean="0">
                <a:solidFill>
                  <a:schemeClr val="tx1"/>
                </a:solidFill>
              </a:rPr>
              <a:t>(e.g., 5GHz)</a:t>
            </a:r>
            <a:endParaRPr kumimoji="0" lang="ko-KR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16696" y="4668315"/>
            <a:ext cx="645840" cy="27699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2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PCH</a:t>
            </a:r>
            <a:endParaRPr kumimoji="1" lang="ko-KR" altLang="en-US" sz="12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16696" y="5100380"/>
            <a:ext cx="645840" cy="27699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2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SCH(s)</a:t>
            </a:r>
            <a:endParaRPr kumimoji="1" lang="ko-KR" altLang="en-US" sz="12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12" name="직선 연결선 11"/>
          <p:cNvCxnSpPr/>
          <p:nvPr/>
        </p:nvCxnSpPr>
        <p:spPr bwMode="auto">
          <a:xfrm>
            <a:off x="1716696" y="5899397"/>
            <a:ext cx="525658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직선 연결선 12"/>
          <p:cNvCxnSpPr/>
          <p:nvPr/>
        </p:nvCxnSpPr>
        <p:spPr bwMode="auto">
          <a:xfrm>
            <a:off x="1716696" y="6331445"/>
            <a:ext cx="525658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직사각형 13"/>
          <p:cNvSpPr/>
          <p:nvPr/>
        </p:nvSpPr>
        <p:spPr>
          <a:xfrm>
            <a:off x="780592" y="5539357"/>
            <a:ext cx="936104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Band </a:t>
            </a:r>
            <a:r>
              <a:rPr kumimoji="0" lang="en-US" altLang="ko-K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400" dirty="0" smtClean="0">
                <a:solidFill>
                  <a:schemeClr val="tx1"/>
                </a:solidFill>
              </a:rPr>
              <a:t>(e.g., 6GHz)</a:t>
            </a:r>
            <a:endParaRPr kumimoji="0" lang="ko-KR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16696" y="5625297"/>
            <a:ext cx="645840" cy="27699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2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PCH</a:t>
            </a:r>
            <a:endParaRPr kumimoji="1" lang="ko-KR" altLang="en-US" sz="12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16696" y="6058609"/>
            <a:ext cx="645840" cy="27699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2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SCH(s)</a:t>
            </a:r>
            <a:endParaRPr kumimoji="1" lang="ko-KR" altLang="en-US" sz="12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17" name="직선 연결선 16"/>
          <p:cNvCxnSpPr/>
          <p:nvPr/>
        </p:nvCxnSpPr>
        <p:spPr bwMode="auto">
          <a:xfrm flipH="1">
            <a:off x="2580792" y="4796423"/>
            <a:ext cx="144016" cy="1385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직선 연결선 17"/>
          <p:cNvCxnSpPr/>
          <p:nvPr/>
        </p:nvCxnSpPr>
        <p:spPr bwMode="auto">
          <a:xfrm>
            <a:off x="2724808" y="4791873"/>
            <a:ext cx="4320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직선 연결선 18"/>
          <p:cNvCxnSpPr/>
          <p:nvPr/>
        </p:nvCxnSpPr>
        <p:spPr bwMode="auto">
          <a:xfrm flipH="1">
            <a:off x="2724808" y="4791873"/>
            <a:ext cx="144016" cy="1430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직선 연결선 19"/>
          <p:cNvCxnSpPr/>
          <p:nvPr/>
        </p:nvCxnSpPr>
        <p:spPr bwMode="auto">
          <a:xfrm flipH="1">
            <a:off x="2868824" y="4791873"/>
            <a:ext cx="139552" cy="1524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직선 연결선 20"/>
          <p:cNvCxnSpPr/>
          <p:nvPr/>
        </p:nvCxnSpPr>
        <p:spPr bwMode="auto">
          <a:xfrm flipH="1">
            <a:off x="2990168" y="4787710"/>
            <a:ext cx="139552" cy="1524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직사각형 21"/>
          <p:cNvSpPr/>
          <p:nvPr/>
        </p:nvSpPr>
        <p:spPr>
          <a:xfrm>
            <a:off x="3156855" y="4675947"/>
            <a:ext cx="1775185" cy="2728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DL frame (STA1)</a:t>
            </a:r>
            <a:endParaRPr kumimoji="0" lang="ko-KR" alt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3156856" y="5662257"/>
            <a:ext cx="1775184" cy="6691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DL Frame (STA2)</a:t>
            </a:r>
            <a:endParaRPr kumimoji="0" lang="ko-KR" alt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699792" y="5590816"/>
            <a:ext cx="498855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1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PIFS</a:t>
            </a:r>
            <a:endParaRPr kumimoji="1" lang="ko-KR" altLang="en-US" sz="11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2724808" y="5094941"/>
            <a:ext cx="2005236" cy="20556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OBSS interference</a:t>
            </a:r>
            <a:endParaRPr kumimoji="0" lang="ko-KR" alt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7" name="직선 연결선 36"/>
          <p:cNvCxnSpPr/>
          <p:nvPr/>
        </p:nvCxnSpPr>
        <p:spPr bwMode="auto">
          <a:xfrm>
            <a:off x="2720965" y="6200736"/>
            <a:ext cx="44519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2704993" y="5957414"/>
            <a:ext cx="498855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1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PIFS</a:t>
            </a:r>
            <a:endParaRPr kumimoji="1" lang="ko-KR" altLang="en-US" sz="11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44" name="직선 연결선 43"/>
          <p:cNvCxnSpPr/>
          <p:nvPr/>
        </p:nvCxnSpPr>
        <p:spPr bwMode="auto">
          <a:xfrm>
            <a:off x="2720965" y="5838277"/>
            <a:ext cx="44519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72107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Full Duplex over </a:t>
            </a:r>
            <a:r>
              <a:rPr lang="en-US" altLang="ko-KR" dirty="0" smtClean="0"/>
              <a:t>Multi-Band (</a:t>
            </a:r>
            <a:r>
              <a:rPr lang="en-US" altLang="ko-KR" dirty="0"/>
              <a:t>4/4</a:t>
            </a:r>
            <a:r>
              <a:rPr lang="en-US" altLang="ko-KR" dirty="0" smtClean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An </a:t>
            </a:r>
            <a:r>
              <a:rPr lang="en-US" altLang="ko-KR" sz="1800" dirty="0" smtClean="0"/>
              <a:t>non-AP </a:t>
            </a:r>
            <a:r>
              <a:rPr lang="en-US" altLang="ko-KR" sz="1800" dirty="0" smtClean="0"/>
              <a:t>STA can also have multi-band capability and perform the </a:t>
            </a:r>
            <a:r>
              <a:rPr lang="en-US" altLang="ko-KR" sz="1800" dirty="0"/>
              <a:t>FD-MB operation </a:t>
            </a:r>
            <a:r>
              <a:rPr lang="en-US" altLang="ko-KR" sz="1800" dirty="0" smtClean="0"/>
              <a:t>or multi-band aggregation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It will increase not only the resource efficiency but also the peak throughput of a STA although it increases the complexity of the </a:t>
            </a:r>
            <a:r>
              <a:rPr lang="en-US" altLang="ko-KR" sz="1800" dirty="0" smtClean="0"/>
              <a:t>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UL aggregation for a STA may also be considered</a:t>
            </a:r>
            <a:endParaRPr lang="en-US" altLang="ko-KR" sz="14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4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8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4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Jeongki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</a:t>
            </a:r>
            <a:r>
              <a:rPr lang="en-US" smtClean="0"/>
              <a:t>, 2018</a:t>
            </a:r>
            <a:endParaRPr lang="en-GB" dirty="0"/>
          </a:p>
        </p:txBody>
      </p:sp>
      <p:cxnSp>
        <p:nvCxnSpPr>
          <p:cNvPr id="34" name="직선 연결선 33"/>
          <p:cNvCxnSpPr/>
          <p:nvPr/>
        </p:nvCxnSpPr>
        <p:spPr bwMode="auto">
          <a:xfrm>
            <a:off x="2843808" y="4077072"/>
            <a:ext cx="0" cy="21602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직선 연결선 34"/>
          <p:cNvCxnSpPr/>
          <p:nvPr/>
        </p:nvCxnSpPr>
        <p:spPr bwMode="auto">
          <a:xfrm>
            <a:off x="1547664" y="4647115"/>
            <a:ext cx="640871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직선 연결선 38"/>
          <p:cNvCxnSpPr/>
          <p:nvPr/>
        </p:nvCxnSpPr>
        <p:spPr bwMode="auto">
          <a:xfrm>
            <a:off x="1403648" y="5085184"/>
            <a:ext cx="655272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직사각형 39"/>
          <p:cNvSpPr/>
          <p:nvPr/>
        </p:nvSpPr>
        <p:spPr>
          <a:xfrm>
            <a:off x="467544" y="4293096"/>
            <a:ext cx="936104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Band A</a:t>
            </a:r>
            <a:endParaRPr kumimoji="0" lang="ko-KR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403648" y="4369892"/>
            <a:ext cx="645840" cy="27699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2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PCH</a:t>
            </a:r>
            <a:endParaRPr kumimoji="1" lang="ko-KR" altLang="en-US" sz="12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403648" y="4812348"/>
            <a:ext cx="645840" cy="27699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2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SCH(s)</a:t>
            </a:r>
            <a:endParaRPr kumimoji="1" lang="ko-KR" altLang="en-US" sz="12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467544" y="5251325"/>
            <a:ext cx="936104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Band B</a:t>
            </a:r>
            <a:endParaRPr kumimoji="0" lang="ko-KR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403648" y="5337265"/>
            <a:ext cx="645840" cy="27699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2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PCH</a:t>
            </a:r>
            <a:endParaRPr kumimoji="1" lang="ko-KR" altLang="en-US" sz="12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403648" y="5770577"/>
            <a:ext cx="645840" cy="27699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2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SCH(s)</a:t>
            </a:r>
            <a:endParaRPr kumimoji="1" lang="ko-KR" altLang="en-US" sz="12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48" name="직선 연결선 47"/>
          <p:cNvCxnSpPr/>
          <p:nvPr/>
        </p:nvCxnSpPr>
        <p:spPr bwMode="auto">
          <a:xfrm flipH="1">
            <a:off x="2267744" y="4508391"/>
            <a:ext cx="144016" cy="1385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직선 연결선 48"/>
          <p:cNvCxnSpPr/>
          <p:nvPr/>
        </p:nvCxnSpPr>
        <p:spPr bwMode="auto">
          <a:xfrm>
            <a:off x="2411760" y="4503841"/>
            <a:ext cx="4320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직선 연결선 49"/>
          <p:cNvCxnSpPr/>
          <p:nvPr/>
        </p:nvCxnSpPr>
        <p:spPr bwMode="auto">
          <a:xfrm flipH="1">
            <a:off x="2411760" y="4503841"/>
            <a:ext cx="144016" cy="1430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직선 연결선 50"/>
          <p:cNvCxnSpPr/>
          <p:nvPr/>
        </p:nvCxnSpPr>
        <p:spPr bwMode="auto">
          <a:xfrm flipH="1">
            <a:off x="2555776" y="4503841"/>
            <a:ext cx="139552" cy="1524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직선 연결선 51"/>
          <p:cNvCxnSpPr/>
          <p:nvPr/>
        </p:nvCxnSpPr>
        <p:spPr bwMode="auto">
          <a:xfrm flipH="1">
            <a:off x="2677120" y="4499678"/>
            <a:ext cx="139552" cy="1524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3" name="직사각형 52"/>
          <p:cNvSpPr/>
          <p:nvPr/>
        </p:nvSpPr>
        <p:spPr>
          <a:xfrm>
            <a:off x="2843807" y="4379037"/>
            <a:ext cx="1775185" cy="2678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DL </a:t>
            </a:r>
            <a:r>
              <a:rPr kumimoji="0" lang="en-US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frame (STA1)</a:t>
            </a:r>
            <a:endParaRPr kumimoji="0" lang="ko-KR" alt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5" name="직선 연결선 54"/>
          <p:cNvCxnSpPr/>
          <p:nvPr/>
        </p:nvCxnSpPr>
        <p:spPr bwMode="auto">
          <a:xfrm>
            <a:off x="2402716" y="5546106"/>
            <a:ext cx="44519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2386744" y="5302784"/>
            <a:ext cx="498855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1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PIFS</a:t>
            </a:r>
            <a:endParaRPr kumimoji="1" lang="ko-KR" altLang="en-US" sz="11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2411760" y="4806909"/>
            <a:ext cx="2005236" cy="20556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600" dirty="0" smtClean="0">
                <a:solidFill>
                  <a:schemeClr val="tx1"/>
                </a:solidFill>
              </a:rPr>
              <a:t>Interference</a:t>
            </a:r>
            <a:endParaRPr kumimoji="0" lang="ko-KR" alt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0" name="직선 연결선 59"/>
          <p:cNvCxnSpPr/>
          <p:nvPr/>
        </p:nvCxnSpPr>
        <p:spPr bwMode="auto">
          <a:xfrm>
            <a:off x="2407917" y="5912704"/>
            <a:ext cx="44519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2391945" y="5669382"/>
            <a:ext cx="498855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1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PIFS</a:t>
            </a:r>
            <a:endParaRPr kumimoji="1" lang="ko-KR" altLang="en-US" sz="11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83" name="직선 연결선 82"/>
          <p:cNvCxnSpPr/>
          <p:nvPr/>
        </p:nvCxnSpPr>
        <p:spPr bwMode="auto">
          <a:xfrm>
            <a:off x="1403648" y="5614264"/>
            <a:ext cx="655272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직선 연결선 83"/>
          <p:cNvCxnSpPr/>
          <p:nvPr/>
        </p:nvCxnSpPr>
        <p:spPr bwMode="auto">
          <a:xfrm>
            <a:off x="1403648" y="6041496"/>
            <a:ext cx="655272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직사각형 53"/>
          <p:cNvSpPr/>
          <p:nvPr/>
        </p:nvSpPr>
        <p:spPr>
          <a:xfrm>
            <a:off x="2843808" y="5374225"/>
            <a:ext cx="1775184" cy="6691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DL Frame (STA1)</a:t>
            </a:r>
            <a:endParaRPr kumimoji="0" lang="ko-KR" alt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5" name="직선 연결선 84"/>
          <p:cNvCxnSpPr/>
          <p:nvPr/>
        </p:nvCxnSpPr>
        <p:spPr bwMode="auto">
          <a:xfrm flipH="1">
            <a:off x="5148064" y="4505179"/>
            <a:ext cx="144016" cy="1385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직선 연결선 85"/>
          <p:cNvCxnSpPr/>
          <p:nvPr/>
        </p:nvCxnSpPr>
        <p:spPr bwMode="auto">
          <a:xfrm>
            <a:off x="5292080" y="4500629"/>
            <a:ext cx="4320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직선 연결선 86"/>
          <p:cNvCxnSpPr/>
          <p:nvPr/>
        </p:nvCxnSpPr>
        <p:spPr bwMode="auto">
          <a:xfrm flipH="1">
            <a:off x="5292080" y="4500629"/>
            <a:ext cx="144016" cy="1430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직선 연결선 87"/>
          <p:cNvCxnSpPr/>
          <p:nvPr/>
        </p:nvCxnSpPr>
        <p:spPr bwMode="auto">
          <a:xfrm flipH="1">
            <a:off x="5436096" y="4500629"/>
            <a:ext cx="139552" cy="1524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직선 연결선 88"/>
          <p:cNvCxnSpPr/>
          <p:nvPr/>
        </p:nvCxnSpPr>
        <p:spPr bwMode="auto">
          <a:xfrm flipH="1">
            <a:off x="5557440" y="4496466"/>
            <a:ext cx="139552" cy="1524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직사각형 89"/>
          <p:cNvSpPr/>
          <p:nvPr/>
        </p:nvSpPr>
        <p:spPr>
          <a:xfrm>
            <a:off x="5724128" y="4375824"/>
            <a:ext cx="1368152" cy="71352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DL </a:t>
            </a:r>
            <a:r>
              <a:rPr kumimoji="0" lang="en-US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frame (STA1)</a:t>
            </a:r>
            <a:endParaRPr kumimoji="0" lang="ko-KR" alt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1" name="직선 연결선 90"/>
          <p:cNvCxnSpPr/>
          <p:nvPr/>
        </p:nvCxnSpPr>
        <p:spPr bwMode="auto">
          <a:xfrm flipH="1">
            <a:off x="5938030" y="5486746"/>
            <a:ext cx="144016" cy="1385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직선 연결선 91"/>
          <p:cNvCxnSpPr/>
          <p:nvPr/>
        </p:nvCxnSpPr>
        <p:spPr bwMode="auto">
          <a:xfrm>
            <a:off x="6082046" y="5482196"/>
            <a:ext cx="4320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직선 연결선 92"/>
          <p:cNvCxnSpPr/>
          <p:nvPr/>
        </p:nvCxnSpPr>
        <p:spPr bwMode="auto">
          <a:xfrm flipH="1">
            <a:off x="6082046" y="5482196"/>
            <a:ext cx="144016" cy="1430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직선 연결선 93"/>
          <p:cNvCxnSpPr/>
          <p:nvPr/>
        </p:nvCxnSpPr>
        <p:spPr bwMode="auto">
          <a:xfrm flipH="1">
            <a:off x="6226062" y="5482196"/>
            <a:ext cx="139552" cy="1524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직선 연결선 94"/>
          <p:cNvCxnSpPr/>
          <p:nvPr/>
        </p:nvCxnSpPr>
        <p:spPr bwMode="auto">
          <a:xfrm flipH="1">
            <a:off x="6347406" y="5478033"/>
            <a:ext cx="139552" cy="1524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6" name="직사각형 95"/>
          <p:cNvSpPr/>
          <p:nvPr/>
        </p:nvSpPr>
        <p:spPr>
          <a:xfrm>
            <a:off x="6516216" y="5324996"/>
            <a:ext cx="1368152" cy="7137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UL </a:t>
            </a:r>
            <a:r>
              <a:rPr kumimoji="0" lang="en-US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frame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600" dirty="0" smtClean="0">
                <a:solidFill>
                  <a:schemeClr val="tx1"/>
                </a:solidFill>
              </a:rPr>
              <a:t>(STA1)</a:t>
            </a:r>
            <a:endParaRPr kumimoji="0" lang="ko-KR" alt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7" name="직선 연결선 96"/>
          <p:cNvCxnSpPr/>
          <p:nvPr/>
        </p:nvCxnSpPr>
        <p:spPr bwMode="auto">
          <a:xfrm>
            <a:off x="6075166" y="5832994"/>
            <a:ext cx="44519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98" name="TextBox 97"/>
          <p:cNvSpPr txBox="1"/>
          <p:nvPr/>
        </p:nvSpPr>
        <p:spPr>
          <a:xfrm>
            <a:off x="6059194" y="5607960"/>
            <a:ext cx="498855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1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PIFS</a:t>
            </a:r>
            <a:endParaRPr kumimoji="1" lang="ko-KR" altLang="en-US" sz="11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03" name="직사각형 102"/>
          <p:cNvSpPr/>
          <p:nvPr/>
        </p:nvSpPr>
        <p:spPr>
          <a:xfrm>
            <a:off x="4680584" y="5302784"/>
            <a:ext cx="1180330" cy="24332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600" dirty="0" smtClean="0">
                <a:solidFill>
                  <a:schemeClr val="tx1"/>
                </a:solidFill>
              </a:rPr>
              <a:t>Interference</a:t>
            </a:r>
            <a:endParaRPr kumimoji="0" lang="ko-KR" alt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652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Scheduled Channel Access in 6GHz (1/3</a:t>
            </a:r>
            <a:r>
              <a:rPr lang="en-US" altLang="ko-KR" dirty="0" smtClean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At the last meeting, [1] suggested 6GHz specific channel access method (i.e., scheduled only) for more resource efficiency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In this case, STA can send a frame to AP only by AP’s controlling (Trigger frame)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In 6GHz, HE STAs are only legacy STAs in Wi-Fi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HE AP might also restrict the EDCA access of HE STAs in 6GHz but it hasn’t been decided yet [2]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In this case UL efficiency depends on the smart AP controlling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If an AP triggers a STA </a:t>
            </a:r>
            <a:r>
              <a:rPr lang="en-US" altLang="ko-KR" sz="1800" dirty="0" smtClean="0"/>
              <a:t>without </a:t>
            </a:r>
            <a:r>
              <a:rPr lang="en-US" altLang="ko-KR" sz="1800" dirty="0" smtClean="0"/>
              <a:t>the </a:t>
            </a:r>
            <a:r>
              <a:rPr lang="en-US" altLang="ko-KR" sz="1800" dirty="0" smtClean="0"/>
              <a:t>enough information </a:t>
            </a:r>
            <a:r>
              <a:rPr lang="en-US" altLang="ko-KR" sz="1800" dirty="0" smtClean="0"/>
              <a:t>of the STA, the allocated resource may be wasted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E.g., when the AP allocates UL resource to the STA, if the allocated RU is considered as busy, the STA can not use the resource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Therefore, AP need to know the information of the scheduled STAs as much as possible before the UL(as well as DL) scheduling</a:t>
            </a:r>
            <a:endParaRPr lang="ko-KR" altLang="en-US" sz="18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Jeongki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</a:t>
            </a:r>
            <a:r>
              <a:rPr lang="en-US" smtClean="0"/>
              <a:t>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57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Scheduled Channel Access in </a:t>
            </a:r>
            <a:r>
              <a:rPr lang="en-US" altLang="ko-KR" dirty="0" smtClean="0"/>
              <a:t>6GHz (</a:t>
            </a:r>
            <a:r>
              <a:rPr lang="en-US" altLang="ko-KR" dirty="0"/>
              <a:t>2/3</a:t>
            </a:r>
            <a:r>
              <a:rPr lang="en-US" altLang="ko-KR" dirty="0" smtClean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Information </a:t>
            </a:r>
            <a:r>
              <a:rPr lang="en-US" altLang="ko-KR" sz="2000" dirty="0" smtClean="0"/>
              <a:t>in legacy system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In legacy STA can report Buffer status information (BSR) or available bandwidth information (BQR) to the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AP uses them for deciding the resource size/location or PPDU length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Bandwidth information (BQR): for the size and location of the resource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Newly defined in </a:t>
            </a:r>
            <a:r>
              <a:rPr lang="en-US" altLang="ko-KR" sz="1400" dirty="0" smtClean="0"/>
              <a:t>11ax , based on only the result of physical CS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Information </a:t>
            </a:r>
            <a:r>
              <a:rPr lang="en-US" altLang="ko-KR" sz="2000" dirty="0" smtClean="0"/>
              <a:t>in </a:t>
            </a:r>
            <a:r>
              <a:rPr lang="en-US" altLang="ko-KR" sz="2000" dirty="0" smtClean="0"/>
              <a:t>EHT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STA </a:t>
            </a:r>
            <a:r>
              <a:rPr lang="en-US" altLang="ko-KR" sz="1600" dirty="0"/>
              <a:t>with multi-band capability </a:t>
            </a:r>
            <a:r>
              <a:rPr lang="en-US" altLang="ko-KR" sz="1600" dirty="0" smtClean="0"/>
              <a:t>can report to AP the information of 6GHz through 2.4/5GHz as fast as possible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Channel status(e.g., Virtual CS)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Based on the received NAV, AP doesn’t schedule the STA in 6GHz during the NAV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Channel quality (e.g., RSSI)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STA can report to AP its channel quality information of 6GHz via 2.4/5GHz additionally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AP can use the received information before sending DL frame in 6GHz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Jeongki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</a:t>
            </a:r>
            <a:r>
              <a:rPr lang="en-US" smtClean="0"/>
              <a:t>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053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Scheduled Channel Access in </a:t>
            </a:r>
            <a:r>
              <a:rPr lang="en-US" altLang="ko-KR" dirty="0" smtClean="0"/>
              <a:t>6GHz (</a:t>
            </a:r>
            <a:r>
              <a:rPr lang="en-US" altLang="ko-KR" dirty="0"/>
              <a:t>3/3</a:t>
            </a:r>
            <a:r>
              <a:rPr lang="en-US" altLang="ko-KR" dirty="0" smtClean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Example (NAV)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AP does not allocate the UL resource to the STA1 in 6GHz until the NAV ends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Instead of it, the AP can assign the UL resource to the STA1 in 2.4/5GHz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The information could also be used for improving more average throughput in the scheduled channel access environment together with EDCA operation</a:t>
            </a:r>
            <a:endParaRPr lang="en-US" altLang="ko-KR" sz="16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Jeongki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</a:t>
            </a:r>
            <a:r>
              <a:rPr lang="en-US" smtClean="0"/>
              <a:t>, 2018</a:t>
            </a:r>
            <a:endParaRPr lang="en-GB" dirty="0"/>
          </a:p>
        </p:txBody>
      </p:sp>
      <p:cxnSp>
        <p:nvCxnSpPr>
          <p:cNvPr id="8" name="직선 연결선 7"/>
          <p:cNvCxnSpPr/>
          <p:nvPr/>
        </p:nvCxnSpPr>
        <p:spPr bwMode="auto">
          <a:xfrm>
            <a:off x="1965707" y="5177683"/>
            <a:ext cx="591866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1029603" y="4952781"/>
            <a:ext cx="939855" cy="43088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1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6GHz </a:t>
            </a:r>
          </a:p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1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band</a:t>
            </a:r>
            <a:endParaRPr kumimoji="1" lang="ko-KR" altLang="en-US" sz="11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11" name="직선 연결선 10"/>
          <p:cNvCxnSpPr/>
          <p:nvPr/>
        </p:nvCxnSpPr>
        <p:spPr bwMode="auto">
          <a:xfrm>
            <a:off x="1979712" y="4753205"/>
            <a:ext cx="59046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029603" y="4522484"/>
            <a:ext cx="939856" cy="43088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1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2.4/5 GHz </a:t>
            </a:r>
          </a:p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1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band</a:t>
            </a:r>
            <a:endParaRPr kumimoji="1" lang="ko-KR" altLang="en-US" sz="11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399288" y="4460338"/>
            <a:ext cx="630315" cy="984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STA1</a:t>
            </a:r>
            <a:endParaRPr kumimoji="0" lang="ko-KR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5" name="직선 연결선 14"/>
          <p:cNvCxnSpPr>
            <a:stCxn id="16" idx="3"/>
          </p:cNvCxnSpPr>
          <p:nvPr/>
        </p:nvCxnSpPr>
        <p:spPr bwMode="auto">
          <a:xfrm>
            <a:off x="1969458" y="3972595"/>
            <a:ext cx="5914910" cy="1971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1029603" y="3757151"/>
            <a:ext cx="939855" cy="43088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1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6GHz </a:t>
            </a:r>
          </a:p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1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band</a:t>
            </a:r>
            <a:endParaRPr kumimoji="1" lang="ko-KR" altLang="en-US" sz="11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17" name="직선 연결선 16"/>
          <p:cNvCxnSpPr/>
          <p:nvPr/>
        </p:nvCxnSpPr>
        <p:spPr bwMode="auto">
          <a:xfrm flipV="1">
            <a:off x="1979712" y="3557085"/>
            <a:ext cx="5904656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1029603" y="3326365"/>
            <a:ext cx="939856" cy="43088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1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2.4/5 GHz </a:t>
            </a:r>
          </a:p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1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band</a:t>
            </a:r>
            <a:endParaRPr kumimoji="1" lang="ko-KR" altLang="en-US" sz="11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99288" y="3264708"/>
            <a:ext cx="630315" cy="984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</a:t>
            </a:r>
            <a:endParaRPr kumimoji="0" lang="ko-KR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2271496" y="5177683"/>
            <a:ext cx="3168352" cy="2675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NAV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2" name="직선 화살표 연결선 21"/>
          <p:cNvCxnSpPr/>
          <p:nvPr/>
        </p:nvCxnSpPr>
        <p:spPr bwMode="auto">
          <a:xfrm flipV="1">
            <a:off x="2771800" y="3557089"/>
            <a:ext cx="3752" cy="8235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직선 화살표 연결선 28"/>
          <p:cNvCxnSpPr/>
          <p:nvPr/>
        </p:nvCxnSpPr>
        <p:spPr bwMode="auto">
          <a:xfrm>
            <a:off x="3135592" y="3974095"/>
            <a:ext cx="2304256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2933296" y="3700447"/>
            <a:ext cx="2467150" cy="276999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200" b="1" dirty="0" smtClean="0">
                <a:solidFill>
                  <a:srgbClr val="FF0000"/>
                </a:solidFill>
                <a:latin typeface="Arial" pitchFamily="34" charset="0"/>
                <a:ea typeface="돋움" pitchFamily="50" charset="-127"/>
              </a:rPr>
              <a:t>Not schedule the STA1 in 6GHz</a:t>
            </a:r>
            <a:endParaRPr kumimoji="1" lang="ko-KR" altLang="en-US" sz="1200" b="1" dirty="0" err="1" smtClean="0">
              <a:solidFill>
                <a:srgbClr val="FF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3779912" y="3204098"/>
            <a:ext cx="787624" cy="3549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Trigger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5" name="직선 연결선 34"/>
          <p:cNvCxnSpPr/>
          <p:nvPr/>
        </p:nvCxnSpPr>
        <p:spPr bwMode="auto">
          <a:xfrm flipH="1">
            <a:off x="3203848" y="3415321"/>
            <a:ext cx="144016" cy="1385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직선 연결선 35"/>
          <p:cNvCxnSpPr/>
          <p:nvPr/>
        </p:nvCxnSpPr>
        <p:spPr bwMode="auto">
          <a:xfrm>
            <a:off x="3347864" y="3410771"/>
            <a:ext cx="4320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직선 연결선 36"/>
          <p:cNvCxnSpPr/>
          <p:nvPr/>
        </p:nvCxnSpPr>
        <p:spPr bwMode="auto">
          <a:xfrm flipH="1">
            <a:off x="3347864" y="3410771"/>
            <a:ext cx="144016" cy="1430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직선 연결선 37"/>
          <p:cNvCxnSpPr/>
          <p:nvPr/>
        </p:nvCxnSpPr>
        <p:spPr bwMode="auto">
          <a:xfrm flipH="1">
            <a:off x="3491880" y="3410771"/>
            <a:ext cx="139552" cy="1524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직선 연결선 38"/>
          <p:cNvCxnSpPr/>
          <p:nvPr/>
        </p:nvCxnSpPr>
        <p:spPr bwMode="auto">
          <a:xfrm flipH="1">
            <a:off x="3613224" y="3406608"/>
            <a:ext cx="139552" cy="1524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직선 화살표 연결선 44"/>
          <p:cNvCxnSpPr/>
          <p:nvPr/>
        </p:nvCxnSpPr>
        <p:spPr bwMode="auto">
          <a:xfrm>
            <a:off x="4221136" y="3553821"/>
            <a:ext cx="0" cy="12013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2" name="직사각형 51"/>
          <p:cNvSpPr/>
          <p:nvPr/>
        </p:nvSpPr>
        <p:spPr>
          <a:xfrm>
            <a:off x="4651246" y="4395106"/>
            <a:ext cx="787624" cy="3549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UL frame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8" name="직선 화살표 연결선 57"/>
          <p:cNvCxnSpPr/>
          <p:nvPr/>
        </p:nvCxnSpPr>
        <p:spPr bwMode="auto">
          <a:xfrm flipV="1">
            <a:off x="5081480" y="3541521"/>
            <a:ext cx="0" cy="8330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직사각형 59"/>
          <p:cNvSpPr/>
          <p:nvPr/>
        </p:nvSpPr>
        <p:spPr>
          <a:xfrm>
            <a:off x="2297149" y="4391711"/>
            <a:ext cx="787624" cy="3549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6GHz</a:t>
            </a:r>
            <a:r>
              <a:rPr kumimoji="0" lang="en-US" altLang="ko-KR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NAV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793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 anchor="t" anchorCtr="0">
        <a:spAutoFit/>
      </a:bodyPr>
      <a:lstStyle>
        <a:defPPr algn="ctr" defTabSz="914400" eaLnBrk="1" latinLnBrk="1" hangingPunct="1">
          <a:buClrTx/>
          <a:buSzTx/>
          <a:buFontTx/>
          <a:buNone/>
          <a:defRPr kumimoji="1" sz="1300" b="1" dirty="0" err="1" smtClean="0">
            <a:solidFill>
              <a:srgbClr val="000000"/>
            </a:solidFill>
            <a:latin typeface="Arial" pitchFamily="34" charset="0"/>
            <a:ea typeface="돋움" pitchFamily="50" charset="-127"/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88877</TotalTime>
  <Words>1373</Words>
  <Application>Microsoft Office PowerPoint</Application>
  <PresentationFormat>화면 슬라이드 쇼(4:3)</PresentationFormat>
  <Paragraphs>245</Paragraphs>
  <Slides>12</Slides>
  <Notes>6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21" baseType="lpstr">
      <vt:lpstr>Arial Unicode MS</vt:lpstr>
      <vt:lpstr>MS Gothic</vt:lpstr>
      <vt:lpstr>돋움</vt:lpstr>
      <vt:lpstr>맑은 고딕</vt:lpstr>
      <vt:lpstr>맑은 고딕</vt:lpstr>
      <vt:lpstr>바탕</vt:lpstr>
      <vt:lpstr>Arial</vt:lpstr>
      <vt:lpstr>Times New Roman</vt:lpstr>
      <vt:lpstr>Office 테마</vt:lpstr>
      <vt:lpstr>EHT features for Multi-Band Operation</vt:lpstr>
      <vt:lpstr>Introduction</vt:lpstr>
      <vt:lpstr>Full Duplex over Multi-Band (1/4)</vt:lpstr>
      <vt:lpstr>Full Duplex over Multi-Band (2/4)</vt:lpstr>
      <vt:lpstr>Full Duplex over Multi-Band (3/4)</vt:lpstr>
      <vt:lpstr>Full Duplex over Multi-Band (4/4)</vt:lpstr>
      <vt:lpstr>Scheduled Channel Access in 6GHz (1/3)</vt:lpstr>
      <vt:lpstr>Scheduled Channel Access in 6GHz (2/3)</vt:lpstr>
      <vt:lpstr>Scheduled Channel Access in 6GHz (3/3)</vt:lpstr>
      <vt:lpstr>Discussion</vt:lpstr>
      <vt:lpstr>Conclusion</vt:lpstr>
      <vt:lpstr>Reference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Frame format for WUR signal</dc:title>
  <dc:creator>임동국/선임연구원/차세대표준(연)IoT팀(dongguk.lim@lge.com)</dc:creator>
  <cp:lastModifiedBy>Jeongki Kim</cp:lastModifiedBy>
  <cp:revision>1380</cp:revision>
  <cp:lastPrinted>1601-01-01T00:00:00Z</cp:lastPrinted>
  <dcterms:created xsi:type="dcterms:W3CDTF">2016-12-14T01:56:24Z</dcterms:created>
  <dcterms:modified xsi:type="dcterms:W3CDTF">2018-09-07T02:00:57Z</dcterms:modified>
</cp:coreProperties>
</file>