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70" r:id="rId2"/>
    <p:sldId id="588" r:id="rId3"/>
    <p:sldId id="590" r:id="rId4"/>
    <p:sldId id="591" r:id="rId5"/>
    <p:sldId id="598" r:id="rId6"/>
    <p:sldId id="599" r:id="rId7"/>
    <p:sldId id="594" r:id="rId8"/>
    <p:sldId id="595" r:id="rId9"/>
    <p:sldId id="596" r:id="rId10"/>
    <p:sldId id="597" r:id="rId11"/>
    <p:sldId id="589" r:id="rId12"/>
    <p:sldId id="592" r:id="rId13"/>
    <p:sldId id="593" r:id="rId1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8" autoAdjust="0"/>
    <p:restoredTop sz="89191" autoAdjust="0"/>
  </p:normalViewPr>
  <p:slideViewPr>
    <p:cSldViewPr>
      <p:cViewPr varScale="1">
        <p:scale>
          <a:sx n="87" d="100"/>
          <a:sy n="87" d="100"/>
        </p:scale>
        <p:origin x="1296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2844" y="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GoogleDrive\Work\ZZZWorkItem\New%20Microsoft%20Excel%20Worksheet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TDD vs FDD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Sheet1!$B$2:$C$2</c:f>
              <c:strCache>
                <c:ptCount val="2"/>
                <c:pt idx="0">
                  <c:v>TDD</c:v>
                </c:pt>
                <c:pt idx="1">
                  <c:v>FDD</c:v>
                </c:pt>
              </c:strCache>
            </c:strRef>
          </c:cat>
          <c:val>
            <c:numRef>
              <c:f>Sheet1!$B$1:$C$1</c:f>
              <c:numCache>
                <c:formatCode>General</c:formatCode>
                <c:ptCount val="2"/>
                <c:pt idx="0">
                  <c:v>12</c:v>
                </c:pt>
                <c:pt idx="1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752-476D-AA59-14FE786BE1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55991311"/>
        <c:axId val="2108215567"/>
      </c:barChart>
      <c:catAx>
        <c:axId val="1955991311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Delay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08215567"/>
        <c:crosses val="autoZero"/>
        <c:auto val="1"/>
        <c:lblAlgn val="ctr"/>
        <c:lblOffset val="100"/>
        <c:noMultiLvlLbl val="0"/>
      </c:catAx>
      <c:valAx>
        <c:axId val="210821556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5599131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0.57471</cdr:x>
      <cdr:y>0.36364</cdr:y>
    </cdr:from>
    <cdr:to>
      <cdr:x>0.71264</cdr:x>
      <cdr:y>0.58182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A98C738C-4705-416E-8AD1-E6A9A280DD95}"/>
            </a:ext>
          </a:extLst>
        </cdr:cNvPr>
        <cdr:cNvSpPr txBox="1"/>
      </cdr:nvSpPr>
      <cdr:spPr>
        <a:xfrm xmlns:a="http://schemas.openxmlformats.org/drawingml/2006/main">
          <a:off x="3810000" y="15240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dirty="0">
              <a:solidFill>
                <a:srgbClr val="FF0000"/>
              </a:solidFill>
            </a:rPr>
            <a:t>~2x reduction</a:t>
          </a:r>
          <a:endParaRPr lang="en-US" sz="1100" dirty="0">
            <a:solidFill>
              <a:srgbClr val="FF0000"/>
            </a:solidFill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Hongyuan Zhang, Marvell; etc.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Hongyuan Zhang, Marvell; etc.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DF5EC1-39C7-A847-8F06-B8659B01F17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7163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DF5EC1-39C7-A847-8F06-B8659B01F17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3392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DF5EC1-39C7-A847-8F06-B8659B01F17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3177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dirty="0" err="1"/>
              <a:t>AIFS+Backoff</a:t>
            </a:r>
            <a:r>
              <a:rPr lang="en-US" dirty="0"/>
              <a:t> (DL+UL) =17*71us= 1.207ms</a:t>
            </a:r>
          </a:p>
          <a:p>
            <a:pPr lvl="0"/>
            <a:r>
              <a:rPr lang="en-US" dirty="0"/>
              <a:t>HE DL OFDMA: 4ms</a:t>
            </a:r>
          </a:p>
          <a:p>
            <a:pPr lvl="0"/>
            <a:r>
              <a:rPr lang="en-US" dirty="0"/>
              <a:t>Polled BA: 1.428ms</a:t>
            </a:r>
          </a:p>
          <a:p>
            <a:pPr lvl="0"/>
            <a:r>
              <a:rPr lang="en-US" dirty="0"/>
              <a:t>AMDPU(TCP Ack)+BA= 16x(16us+32us+1/8*4ms/16) = 1.268ms</a:t>
            </a:r>
            <a:endParaRPr lang="fr-FR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DF5EC1-39C7-A847-8F06-B8659B01F17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5821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AMDPU(TCP Ack) + SIFS + BA = 16 x (1/8*4ms/16*4+16us+32us) = 2.768ms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1/8: the </a:t>
            </a:r>
            <a:r>
              <a:rPr lang="en-US" dirty="0" err="1"/>
              <a:t>ppdu</a:t>
            </a:r>
            <a:r>
              <a:rPr lang="en-US" dirty="0"/>
              <a:t> length ratio between uplink/downlink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1/16: the PPDU length in 80M, but it is in the reverse direction using 20M, so the total should be 1/16*4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DF5EC1-39C7-A847-8F06-B8659B01F17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4961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Liwen Chu,  Marvell, et. al.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Sept 2018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2016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0" y="6475413"/>
            <a:ext cx="171040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Liwen Chu,  Marvell, et. al.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2016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0" y="6475413"/>
            <a:ext cx="171040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Liwen Chu,  Marvell, et. al.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Liwen Chu,  Marvell, et. al.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 2018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Liwen Chu,  Marvell, et. al.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99193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2016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Liwen Chu,  Marvell, et. al.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2016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Liwen Chu,  Marvell, et. al.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May 2016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Liwen Chu,  Marvell, et. al.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2016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0" y="6475413"/>
            <a:ext cx="171040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Liwen Chu,  Marvell, et. al.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2016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0" y="6475413"/>
            <a:ext cx="171040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Liwen Chu,  Marvell, et. al.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2016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Liwen Chu,  Marvell, et. al.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5009" y="6475413"/>
            <a:ext cx="48891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Marvell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802.11-18/1518r0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 2018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EHT Multi-Channel Operation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8055010" y="6475413"/>
            <a:ext cx="488915" cy="18466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ko-KR" dirty="0"/>
              <a:t>Marvell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723900" y="1295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2018-09-06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524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6705948"/>
              </p:ext>
            </p:extLst>
          </p:nvPr>
        </p:nvGraphicFramePr>
        <p:xfrm>
          <a:off x="914400" y="1975540"/>
          <a:ext cx="7239000" cy="13659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Marvell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>
                          <a:latin typeface="+mn-lt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679361" y="207084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/>
              <a:t>Sept,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Multi-Channel FDD is a promising technology for EHT</a:t>
            </a:r>
          </a:p>
          <a:p>
            <a:pPr lvl="1"/>
            <a:r>
              <a:rPr lang="en-US" dirty="0"/>
              <a:t>Greatly reduce latency and improve throughput in some usage scenarios</a:t>
            </a:r>
          </a:p>
          <a:p>
            <a:pPr lvl="1"/>
            <a:r>
              <a:rPr lang="en-US" dirty="0"/>
              <a:t>Remove a security issue due to half duplex operation in 802.11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Liwen Chu,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7494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[1] 11-18-1161-00-0eht-EHT-Technology-Candidate-Discussions</a:t>
            </a:r>
          </a:p>
          <a:p>
            <a:pPr marL="0" indent="0">
              <a:buNone/>
            </a:pPr>
            <a:r>
              <a:rPr lang="en-US" dirty="0"/>
              <a:t>[2] 11-18-1155-01-0eht-multi-ap-enhancement-and-multi-band-operations</a:t>
            </a:r>
          </a:p>
          <a:p>
            <a:pPr marL="0" indent="0">
              <a:buNone/>
            </a:pPr>
            <a:r>
              <a:rPr lang="en-US" dirty="0"/>
              <a:t>[3] James F Kurose, Keith W. Ross, “Computer Networks: A Top-Down Approach,” Pearson, 2012</a:t>
            </a:r>
          </a:p>
          <a:p>
            <a:pPr marL="0" indent="0">
              <a:buNone/>
            </a:pPr>
            <a:r>
              <a:rPr lang="en-US" dirty="0"/>
              <a:t>[4] </a:t>
            </a:r>
            <a:r>
              <a:rPr lang="en-US" dirty="0" err="1"/>
              <a:t>Weiteng</a:t>
            </a:r>
            <a:r>
              <a:rPr lang="en-US" dirty="0"/>
              <a:t> Chen, </a:t>
            </a:r>
            <a:r>
              <a:rPr lang="en-US" dirty="0" err="1"/>
              <a:t>Zhiyun</a:t>
            </a:r>
            <a:r>
              <a:rPr lang="en-US" dirty="0"/>
              <a:t> Qian, “Off-Path TCP Exploit: How Wireless Routers Can Jeopardize Your Secret”, 2018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Liwen Chu,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242500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/>
              <a:t>Sept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2874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2CD476-37B6-45FC-BEBD-B2856F7549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Half Duplex with DL MU + UL SU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71182A-582C-4132-AF74-28DF56A5F6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Total time to serve a STA once (Delay): ~7.8ms</a:t>
            </a:r>
          </a:p>
          <a:p>
            <a:pPr lvl="1"/>
            <a:r>
              <a:rPr lang="en-US" dirty="0"/>
              <a:t>HE DL OFDMA + SIFS + Polled BA/BAR </a:t>
            </a:r>
          </a:p>
          <a:p>
            <a:pPr lvl="1"/>
            <a:r>
              <a:rPr lang="en-US" dirty="0"/>
              <a:t>SU AMPDU (TCP Ack) + SIFS + BA</a:t>
            </a:r>
          </a:p>
          <a:p>
            <a:pPr lvl="1"/>
            <a:r>
              <a:rPr lang="en-US" dirty="0"/>
              <a:t>AIFS, </a:t>
            </a:r>
            <a:r>
              <a:rPr lang="en-US" dirty="0" err="1"/>
              <a:t>Backoff</a:t>
            </a:r>
            <a:endParaRPr lang="en-US" dirty="0"/>
          </a:p>
          <a:p>
            <a:r>
              <a:rPr lang="en-US" dirty="0"/>
              <a:t>Assume perfect fairness between STAs, the above calculation does not count the collisions among 16 UL SU. If collision happens, the TCP ACKs for all 16 STAs could take </a:t>
            </a:r>
            <a:r>
              <a:rPr lang="en-US" i="1" dirty="0"/>
              <a:t>at least</a:t>
            </a:r>
            <a:r>
              <a:rPr lang="en-US" dirty="0"/>
              <a:t> twice the time to finish</a:t>
            </a:r>
          </a:p>
          <a:p>
            <a:r>
              <a:rPr lang="en-US" dirty="0"/>
              <a:t>The delay: ~12ms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/>
              <a:t>Sept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Liwen Chu,  Marvell,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836334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67915A-C200-413A-AE77-4EE0EAEC16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FDD</a:t>
            </a:r>
            <a:r>
              <a:rPr lang="en-US" dirty="0"/>
              <a:t>: DL MU + UL SU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13FAF0-F06A-4C18-ACA7-57AE9A58AA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993926"/>
            <a:ext cx="7886700" cy="2049753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FDD setup: 80M Downlink, 20M Uplink</a:t>
            </a:r>
          </a:p>
          <a:p>
            <a:pPr lvl="1"/>
            <a:r>
              <a:rPr lang="en-US" dirty="0"/>
              <a:t>Synchronized transmission: the Uplink PPDUs happens inside one DL PPDU (TXOP)</a:t>
            </a:r>
          </a:p>
          <a:p>
            <a:r>
              <a:rPr lang="en-US" dirty="0"/>
              <a:t>AMDPU(TCP Ack) + SIFS + BA: ~2.7ms</a:t>
            </a:r>
          </a:p>
          <a:p>
            <a:r>
              <a:rPr lang="en-US" dirty="0"/>
              <a:t>Even if collision happens in UL SU, the total time to serve each STA once in 20MHz is ~5ms</a:t>
            </a:r>
          </a:p>
          <a:p>
            <a:r>
              <a:rPr lang="en-US" dirty="0"/>
              <a:t>The delay is reduced to ~5ms</a:t>
            </a:r>
          </a:p>
          <a:p>
            <a:r>
              <a:rPr lang="en-US" dirty="0"/>
              <a:t>The delay is reduced from ~12ms to ~5ms using FD FDD</a:t>
            </a:r>
          </a:p>
          <a:p>
            <a:r>
              <a:rPr lang="en-US" dirty="0"/>
              <a:t>The throughput is proportional to the inverse of the delay</a:t>
            </a:r>
          </a:p>
          <a:p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/>
              <a:t>Sept 2018</a:t>
            </a:r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Liwen Chu,  Marvell, et. al.</a:t>
            </a:r>
            <a:endParaRPr lang="en-US" altLang="ko-KR" dirty="0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BEBBAE79-1057-4695-AEA8-8E52722F0995}"/>
              </a:ext>
            </a:extLst>
          </p:cNvPr>
          <p:cNvGrpSpPr/>
          <p:nvPr/>
        </p:nvGrpSpPr>
        <p:grpSpPr>
          <a:xfrm>
            <a:off x="1371600" y="2008170"/>
            <a:ext cx="6291300" cy="1299956"/>
            <a:chOff x="948322" y="2028880"/>
            <a:chExt cx="6566835" cy="1176076"/>
          </a:xfrm>
        </p:grpSpPr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15AAEA36-9499-45E5-8396-242BBA6C2C9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48322" y="2512772"/>
              <a:ext cx="6566835" cy="3467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9B75E255-80F4-4535-9DE5-0A3D2C6CCD59}"/>
                </a:ext>
              </a:extLst>
            </p:cNvPr>
            <p:cNvCxnSpPr>
              <a:cxnSpLocks/>
            </p:cNvCxnSpPr>
            <p:nvPr/>
          </p:nvCxnSpPr>
          <p:spPr>
            <a:xfrm>
              <a:off x="948322" y="3204956"/>
              <a:ext cx="6566835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658F933-CC73-4A2E-B001-D9C0382BE4EB}"/>
                </a:ext>
              </a:extLst>
            </p:cNvPr>
            <p:cNvSpPr/>
            <p:nvPr/>
          </p:nvSpPr>
          <p:spPr>
            <a:xfrm>
              <a:off x="1663168" y="2040798"/>
              <a:ext cx="1445519" cy="483891"/>
            </a:xfrm>
            <a:prstGeom prst="rect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/>
                <a:t>DL OFDMA (TCP Data </a:t>
              </a:r>
              <a:r>
                <a:rPr lang="en-US" sz="800" dirty="0" err="1"/>
                <a:t>i</a:t>
              </a:r>
              <a:r>
                <a:rPr lang="en-US" sz="800" dirty="0"/>
                <a:t>)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AFBD5BA9-119B-42AC-B12C-F839A67D8936}"/>
                </a:ext>
              </a:extLst>
            </p:cNvPr>
            <p:cNvSpPr/>
            <p:nvPr/>
          </p:nvSpPr>
          <p:spPr>
            <a:xfrm>
              <a:off x="3592579" y="2040056"/>
              <a:ext cx="1445519" cy="483891"/>
            </a:xfrm>
            <a:prstGeom prst="rect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/>
                <a:t>DL OFDMA (TCP Data i+1)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F1C5314C-6580-4C12-86EB-EB9B541BD285}"/>
                </a:ext>
              </a:extLst>
            </p:cNvPr>
            <p:cNvSpPr/>
            <p:nvPr/>
          </p:nvSpPr>
          <p:spPr>
            <a:xfrm>
              <a:off x="5612335" y="2028880"/>
              <a:ext cx="1445519" cy="483891"/>
            </a:xfrm>
            <a:prstGeom prst="rect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/>
                <a:t>DL OFDMA (TCP Data i+2)</a:t>
              </a: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2B85839F-04E7-4286-BBD8-C4AE5B05F270}"/>
                </a:ext>
              </a:extLst>
            </p:cNvPr>
            <p:cNvSpPr/>
            <p:nvPr/>
          </p:nvSpPr>
          <p:spPr>
            <a:xfrm>
              <a:off x="2016335" y="2914992"/>
              <a:ext cx="886338" cy="289964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UL SU (TCP ACKs)</a:t>
              </a: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FB04DAFE-0D2A-4591-BB05-02643FCDC819}"/>
                </a:ext>
              </a:extLst>
            </p:cNvPr>
            <p:cNvSpPr/>
            <p:nvPr/>
          </p:nvSpPr>
          <p:spPr>
            <a:xfrm>
              <a:off x="3970385" y="2906614"/>
              <a:ext cx="886338" cy="289964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UL SU (TCP ACKs)</a:t>
              </a: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AFAFE066-F709-47B6-AA87-020BB4F09A1D}"/>
                </a:ext>
              </a:extLst>
            </p:cNvPr>
            <p:cNvSpPr/>
            <p:nvPr/>
          </p:nvSpPr>
          <p:spPr>
            <a:xfrm>
              <a:off x="5957289" y="2906614"/>
              <a:ext cx="886338" cy="289964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UL SU (TCP ACKs)</a:t>
              </a:r>
            </a:p>
          </p:txBody>
        </p: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742ED45F-F1DF-4529-9417-F32BDFAFDD9D}"/>
                </a:ext>
              </a:extLst>
            </p:cNvPr>
            <p:cNvCxnSpPr/>
            <p:nvPr/>
          </p:nvCxnSpPr>
          <p:spPr>
            <a:xfrm>
              <a:off x="2714454" y="2557378"/>
              <a:ext cx="1600885" cy="30388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422734A1-3AC7-4366-A604-8D6A15C05A49}"/>
                </a:ext>
              </a:extLst>
            </p:cNvPr>
            <p:cNvCxnSpPr/>
            <p:nvPr/>
          </p:nvCxnSpPr>
          <p:spPr>
            <a:xfrm>
              <a:off x="4577476" y="2547442"/>
              <a:ext cx="1600885" cy="30388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04B10A86-4C98-4003-9AF2-89B500D9D653}"/>
                </a:ext>
              </a:extLst>
            </p:cNvPr>
            <p:cNvSpPr txBox="1"/>
            <p:nvPr/>
          </p:nvSpPr>
          <p:spPr>
            <a:xfrm>
              <a:off x="948322" y="2143502"/>
              <a:ext cx="402674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/>
                <a:t>80M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E565476F-A9EA-4192-8624-BB3C3C53ACBE}"/>
                </a:ext>
              </a:extLst>
            </p:cNvPr>
            <p:cNvSpPr txBox="1"/>
            <p:nvPr/>
          </p:nvSpPr>
          <p:spPr>
            <a:xfrm>
              <a:off x="952770" y="2914992"/>
              <a:ext cx="402674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/>
                <a:t>20M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73711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00577"/>
            <a:ext cx="7772400" cy="4495800"/>
          </a:xfrm>
        </p:spPr>
        <p:txBody>
          <a:bodyPr/>
          <a:lstStyle/>
          <a:p>
            <a:r>
              <a:rPr lang="en-US" sz="2400"/>
              <a:t>Interests have been shown on multi-channel operations for EHT [1][2].</a:t>
            </a:r>
          </a:p>
          <a:p>
            <a:endParaRPr lang="en-US" sz="2400"/>
          </a:p>
          <a:p>
            <a:r>
              <a:rPr lang="en-US" sz="2400"/>
              <a:t>This presentation gives some benefit analysis for multi-channel operation, especially when it operates at Frequency Division Duplex (FDD) mode.</a:t>
            </a:r>
          </a:p>
          <a:p>
            <a:endParaRPr lang="en-US" sz="24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/>
              <a:t>Sept,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Liwen Chu,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5894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Multi-Channel FDD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4191000" cy="4495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As shown in [1], we expect broad deployments of dual radio EHT devices.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Multi-Channel FDD: different channels operated on the same device may be allocated for Tx and Rx at the same time.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Key benefits: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Efficiency improvements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Security enhancement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Liwen Chu,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57800" y="1905000"/>
            <a:ext cx="3512541" cy="3486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56056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A7AA94-5289-4DB5-BE0E-93A224506B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FDD for Latency/Efficiency Improvements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512F63-9F3B-44DD-85C5-B65EF5B1DA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6910" y="1690170"/>
            <a:ext cx="4840180" cy="4405829"/>
          </a:xfrm>
        </p:spPr>
        <p:txBody>
          <a:bodyPr>
            <a:normAutofit/>
          </a:bodyPr>
          <a:lstStyle/>
          <a:p>
            <a:r>
              <a:rPr lang="en-US" sz="2600" b="1" dirty="0"/>
              <a:t>Scenario 1: DL Streaming</a:t>
            </a:r>
          </a:p>
          <a:p>
            <a:pPr lvl="1"/>
            <a:r>
              <a:rPr lang="en-US" dirty="0"/>
              <a:t>A Single BSS: 16 STAs, all downlink streaming traffic using TCP</a:t>
            </a:r>
          </a:p>
          <a:p>
            <a:pPr lvl="1"/>
            <a:r>
              <a:rPr lang="en-US" dirty="0"/>
              <a:t>Based on empirical data, assume the size of AMPDU that carries TCP Data is 8 times of that of TCP ACK</a:t>
            </a:r>
          </a:p>
          <a:p>
            <a:pPr lvl="1"/>
            <a:r>
              <a:rPr lang="en-US" dirty="0"/>
              <a:t>Operation Mode</a:t>
            </a:r>
          </a:p>
          <a:p>
            <a:pPr lvl="2"/>
            <a:r>
              <a:rPr lang="en-US" dirty="0"/>
              <a:t>Downlink: HE DL OFDMA (PPDU length 4ms)</a:t>
            </a:r>
          </a:p>
          <a:p>
            <a:pPr lvl="2"/>
            <a:r>
              <a:rPr lang="en-US" dirty="0"/>
              <a:t>Uplink: SU</a:t>
            </a:r>
          </a:p>
          <a:p>
            <a:pPr lvl="2"/>
            <a:r>
              <a:rPr lang="en-US" dirty="0"/>
              <a:t>HE MCS: MCS 7, 1ss</a:t>
            </a:r>
          </a:p>
          <a:p>
            <a:pPr lvl="2"/>
            <a:r>
              <a:rPr lang="en-US" dirty="0"/>
              <a:t>Legacy Rate for Control Frame: 6Mbps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6361D2C-2D98-416E-9D7C-E051691D2862}"/>
              </a:ext>
            </a:extLst>
          </p:cNvPr>
          <p:cNvGrpSpPr/>
          <p:nvPr/>
        </p:nvGrpSpPr>
        <p:grpSpPr>
          <a:xfrm>
            <a:off x="5413549" y="2590800"/>
            <a:ext cx="3044651" cy="2933837"/>
            <a:chOff x="7455877" y="815967"/>
            <a:chExt cx="4059534" cy="3911782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99CE0DC5-07C9-402F-B1D4-FD2480C9B5F9}"/>
                </a:ext>
              </a:extLst>
            </p:cNvPr>
            <p:cNvSpPr/>
            <p:nvPr/>
          </p:nvSpPr>
          <p:spPr>
            <a:xfrm>
              <a:off x="7455877" y="815967"/>
              <a:ext cx="4059534" cy="391178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/>
            </a:p>
          </p:txBody>
        </p:sp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ADC66313-AF46-47EF-91C2-E62ECE6CD9F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343896" y="2562676"/>
              <a:ext cx="283495" cy="232644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5D2F1FB0-EF49-41DE-A158-E43ABF41DAD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086813" y="1878859"/>
              <a:ext cx="338599" cy="233257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BF35A375-E552-432B-9D7E-A67E8A0613C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705609" y="1116587"/>
              <a:ext cx="338599" cy="233257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44B2228D-B3E0-4112-84E4-EDD936A32E1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872934" y="1592368"/>
              <a:ext cx="338599" cy="233257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A919B14C-A012-4F0F-BCFE-0A22B6B3F4A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239213" y="2825499"/>
              <a:ext cx="338599" cy="233257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99F0D883-B1F7-438A-929A-99B77C4F130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0826969" y="2225709"/>
              <a:ext cx="338599" cy="233257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ADC0ABB5-5F56-4534-AF2F-B0B3D954595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870148" y="4001294"/>
              <a:ext cx="338599" cy="233257"/>
            </a:xfrm>
            <a:prstGeom prst="rect">
              <a:avLst/>
            </a:prstGeom>
          </p:spPr>
        </p:pic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C39437D8-F886-4AE2-B552-3D59337EB20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747943" y="2330911"/>
              <a:ext cx="338599" cy="233257"/>
            </a:xfrm>
            <a:prstGeom prst="rect">
              <a:avLst/>
            </a:prstGeom>
          </p:spPr>
        </p:pic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9994C2E6-FBAF-46E5-89B3-514FE2A902F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651677" y="3760894"/>
              <a:ext cx="338599" cy="233257"/>
            </a:xfrm>
            <a:prstGeom prst="rect">
              <a:avLst/>
            </a:prstGeom>
          </p:spPr>
        </p:pic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D1FD0BE8-6266-4B43-8E06-BFD5CF4D335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024803" y="2010053"/>
              <a:ext cx="338599" cy="233257"/>
            </a:xfrm>
            <a:prstGeom prst="rect">
              <a:avLst/>
            </a:prstGeom>
          </p:spPr>
        </p:pic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7B5D3A39-F2FB-43AC-A2CF-7DB6C882E96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925886" y="2146908"/>
              <a:ext cx="338599" cy="233257"/>
            </a:xfrm>
            <a:prstGeom prst="rect">
              <a:avLst/>
            </a:prstGeom>
          </p:spPr>
        </p:pic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54CFA71D-86A8-4130-9D11-AFA0F0F274D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160027" y="3169602"/>
              <a:ext cx="338599" cy="233257"/>
            </a:xfrm>
            <a:prstGeom prst="rect">
              <a:avLst/>
            </a:prstGeom>
          </p:spPr>
        </p:pic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FF631240-4DD4-49D7-969C-9962DE32BFF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0042233" y="2806098"/>
              <a:ext cx="338599" cy="233257"/>
            </a:xfrm>
            <a:prstGeom prst="rect">
              <a:avLst/>
            </a:prstGeom>
          </p:spPr>
        </p:pic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7D186572-F7ED-4A5E-ADB3-D5803A54607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0614146" y="2957934"/>
              <a:ext cx="338599" cy="233257"/>
            </a:xfrm>
            <a:prstGeom prst="rect">
              <a:avLst/>
            </a:prstGeom>
          </p:spPr>
        </p:pic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C413D95C-A314-4459-8D14-9AFE009A68B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367010" y="3447425"/>
              <a:ext cx="338599" cy="233257"/>
            </a:xfrm>
            <a:prstGeom prst="rect">
              <a:avLst/>
            </a:prstGeom>
          </p:spPr>
        </p:pic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CE8EAE68-811A-45DB-AEBC-328F830E836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0414244" y="3726212"/>
              <a:ext cx="338599" cy="233257"/>
            </a:xfrm>
            <a:prstGeom prst="rect">
              <a:avLst/>
            </a:prstGeom>
          </p:spPr>
        </p:pic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5B3333C5-6B4C-4315-8AB9-0760F5054D7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925887" y="1117992"/>
              <a:ext cx="338599" cy="233257"/>
            </a:xfrm>
            <a:prstGeom prst="rect">
              <a:avLst/>
            </a:prstGeom>
          </p:spPr>
        </p:pic>
      </p:grpSp>
      <p:sp>
        <p:nvSpPr>
          <p:cNvPr id="2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/>
              <a:t>Sept 2018</a:t>
            </a:r>
            <a:endParaRPr lang="en-US" dirty="0"/>
          </a:p>
        </p:txBody>
      </p:sp>
      <p:sp>
        <p:nvSpPr>
          <p:cNvPr id="2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Liwen Chu,  Marvell,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8146744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CFCE61-D74F-425B-909F-BD87174324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TDD vs Multi-Channel FDD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D56FC4-F6F6-4BAB-A095-9ED813E60B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900" y="5941702"/>
            <a:ext cx="7772400" cy="43096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25056E-95F0-4784-BB47-2ABD9C3FD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2018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B5D49A-6BD2-4BAF-8B9B-42C9B76BE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Liwen Chu,  Marvell, et. al.</a:t>
            </a:r>
            <a:endParaRPr lang="en-US" altLang="ko-KR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0C1501-7784-4841-9179-1A98BBA8A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FB0D3B54-8F3C-46EF-81FA-F8A9F6E2E8AA}"/>
              </a:ext>
            </a:extLst>
          </p:cNvPr>
          <p:cNvGrpSpPr/>
          <p:nvPr/>
        </p:nvGrpSpPr>
        <p:grpSpPr>
          <a:xfrm>
            <a:off x="1633500" y="3886200"/>
            <a:ext cx="6291300" cy="1299956"/>
            <a:chOff x="948322" y="2028880"/>
            <a:chExt cx="6566835" cy="1176076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322D2BB3-2A72-4B7B-90C2-0216918D85D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48322" y="2512772"/>
              <a:ext cx="6566835" cy="3467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501C4D6D-7836-4D0D-A912-B2E9E55DF7FC}"/>
                </a:ext>
              </a:extLst>
            </p:cNvPr>
            <p:cNvCxnSpPr>
              <a:cxnSpLocks/>
            </p:cNvCxnSpPr>
            <p:nvPr/>
          </p:nvCxnSpPr>
          <p:spPr>
            <a:xfrm>
              <a:off x="948322" y="3204956"/>
              <a:ext cx="6566835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8CAFEDC6-4930-4FC5-8EAA-3DDDEEE60A3B}"/>
                </a:ext>
              </a:extLst>
            </p:cNvPr>
            <p:cNvSpPr/>
            <p:nvPr/>
          </p:nvSpPr>
          <p:spPr>
            <a:xfrm>
              <a:off x="1663168" y="2040798"/>
              <a:ext cx="1445519" cy="483891"/>
            </a:xfrm>
            <a:prstGeom prst="rect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/>
                <a:t>DL OFDMA (TCP Data </a:t>
              </a:r>
              <a:r>
                <a:rPr lang="en-US" sz="800" dirty="0" err="1"/>
                <a:t>i</a:t>
              </a:r>
              <a:r>
                <a:rPr lang="en-US" sz="800" dirty="0"/>
                <a:t>)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C48EE11A-863E-440C-90EC-8C7880FAA6CB}"/>
                </a:ext>
              </a:extLst>
            </p:cNvPr>
            <p:cNvSpPr/>
            <p:nvPr/>
          </p:nvSpPr>
          <p:spPr>
            <a:xfrm>
              <a:off x="3592579" y="2040056"/>
              <a:ext cx="1445519" cy="483891"/>
            </a:xfrm>
            <a:prstGeom prst="rect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/>
                <a:t>DL OFDMA (TCP Data i+1)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EF0C0CC6-B319-4B43-82E7-A528ABE28169}"/>
                </a:ext>
              </a:extLst>
            </p:cNvPr>
            <p:cNvSpPr/>
            <p:nvPr/>
          </p:nvSpPr>
          <p:spPr>
            <a:xfrm>
              <a:off x="5612335" y="2028880"/>
              <a:ext cx="1445519" cy="483891"/>
            </a:xfrm>
            <a:prstGeom prst="rect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/>
                <a:t>DL OFDMA (TCP Data i+2)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CDA6436-4CDE-4866-8052-280557163B58}"/>
                </a:ext>
              </a:extLst>
            </p:cNvPr>
            <p:cNvSpPr/>
            <p:nvPr/>
          </p:nvSpPr>
          <p:spPr>
            <a:xfrm>
              <a:off x="2016335" y="2914992"/>
              <a:ext cx="886338" cy="289964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UL SU (TCP ACKs)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283925D7-DC6E-406F-8ADB-4215E004E3C5}"/>
                </a:ext>
              </a:extLst>
            </p:cNvPr>
            <p:cNvSpPr/>
            <p:nvPr/>
          </p:nvSpPr>
          <p:spPr>
            <a:xfrm>
              <a:off x="3970385" y="2906614"/>
              <a:ext cx="886338" cy="289964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UL SU (TCP ACKs)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09D6C8FC-F444-4F2B-BD97-264CF1D1B076}"/>
                </a:ext>
              </a:extLst>
            </p:cNvPr>
            <p:cNvSpPr/>
            <p:nvPr/>
          </p:nvSpPr>
          <p:spPr>
            <a:xfrm>
              <a:off x="5957289" y="2906614"/>
              <a:ext cx="886338" cy="289964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UL SU (TCP ACKs)</a:t>
              </a:r>
            </a:p>
          </p:txBody>
        </p: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1C89F7C6-B2ED-4CEE-9247-674873A20C90}"/>
                </a:ext>
              </a:extLst>
            </p:cNvPr>
            <p:cNvCxnSpPr/>
            <p:nvPr/>
          </p:nvCxnSpPr>
          <p:spPr>
            <a:xfrm>
              <a:off x="2714454" y="2557378"/>
              <a:ext cx="1600885" cy="303887"/>
            </a:xfrm>
            <a:prstGeom prst="straightConnector1">
              <a:avLst/>
            </a:prstGeom>
            <a:ln>
              <a:solidFill>
                <a:schemeClr val="tx2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5475933A-6601-4E22-876D-DBDCCEA104F4}"/>
                </a:ext>
              </a:extLst>
            </p:cNvPr>
            <p:cNvCxnSpPr/>
            <p:nvPr/>
          </p:nvCxnSpPr>
          <p:spPr>
            <a:xfrm>
              <a:off x="4577476" y="2547442"/>
              <a:ext cx="1600885" cy="303887"/>
            </a:xfrm>
            <a:prstGeom prst="straightConnector1">
              <a:avLst/>
            </a:prstGeom>
            <a:ln>
              <a:solidFill>
                <a:schemeClr val="tx2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FA674264-044E-4CF0-9397-D939484C4C61}"/>
                </a:ext>
              </a:extLst>
            </p:cNvPr>
            <p:cNvSpPr txBox="1"/>
            <p:nvPr/>
          </p:nvSpPr>
          <p:spPr>
            <a:xfrm>
              <a:off x="948322" y="2143502"/>
              <a:ext cx="402674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/>
                <a:t>80M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57BC1CE5-4A99-4456-ABDB-28B5A563FC89}"/>
                </a:ext>
              </a:extLst>
            </p:cNvPr>
            <p:cNvSpPr txBox="1"/>
            <p:nvPr/>
          </p:nvSpPr>
          <p:spPr>
            <a:xfrm>
              <a:off x="952770" y="2914992"/>
              <a:ext cx="402674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/>
                <a:t>20M</a:t>
              </a:r>
            </a:p>
          </p:txBody>
        </p: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CC4B22B1-468B-4404-85F7-31E24951DEC4}"/>
              </a:ext>
            </a:extLst>
          </p:cNvPr>
          <p:cNvSpPr/>
          <p:nvPr/>
        </p:nvSpPr>
        <p:spPr>
          <a:xfrm>
            <a:off x="1098243" y="2142116"/>
            <a:ext cx="1384867" cy="534861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/>
              <a:t>DL OFDMA (TCP Data </a:t>
            </a:r>
            <a:r>
              <a:rPr lang="en-US" sz="800" dirty="0" err="1"/>
              <a:t>i</a:t>
            </a:r>
            <a:r>
              <a:rPr lang="en-US" sz="800" dirty="0"/>
              <a:t>)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EFB27A5-86A4-4642-B26F-12C82A2DECF7}"/>
              </a:ext>
            </a:extLst>
          </p:cNvPr>
          <p:cNvSpPr/>
          <p:nvPr/>
        </p:nvSpPr>
        <p:spPr>
          <a:xfrm>
            <a:off x="3886200" y="2142117"/>
            <a:ext cx="1384867" cy="534861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/>
              <a:t>DL OFDMA (TCP Data i+1)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CEEEDDC-5C79-4AFC-ADF9-F7DE168EFA48}"/>
              </a:ext>
            </a:extLst>
          </p:cNvPr>
          <p:cNvSpPr/>
          <p:nvPr/>
        </p:nvSpPr>
        <p:spPr>
          <a:xfrm>
            <a:off x="6705600" y="2133600"/>
            <a:ext cx="1384867" cy="534861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/>
              <a:t>DL OFDMA (TCP Data i+2)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438FA07-22D3-47CC-9E7C-42D526F9B97E}"/>
              </a:ext>
            </a:extLst>
          </p:cNvPr>
          <p:cNvSpPr/>
          <p:nvPr/>
        </p:nvSpPr>
        <p:spPr>
          <a:xfrm>
            <a:off x="2761979" y="2340985"/>
            <a:ext cx="849149" cy="320507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/>
              <a:t>UL SU (TCP ACKs)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9F08B9D0-34D9-4306-AE95-D6B89DDC7F85}"/>
              </a:ext>
            </a:extLst>
          </p:cNvPr>
          <p:cNvSpPr/>
          <p:nvPr/>
        </p:nvSpPr>
        <p:spPr>
          <a:xfrm>
            <a:off x="5546139" y="2348561"/>
            <a:ext cx="849149" cy="320507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/>
              <a:t>UL SU (TCP ACKs)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690EC8F2-CCFE-4B93-A1FF-8EC91836C0B0}"/>
              </a:ext>
            </a:extLst>
          </p:cNvPr>
          <p:cNvCxnSpPr>
            <a:cxnSpLocks/>
          </p:cNvCxnSpPr>
          <p:nvPr/>
        </p:nvCxnSpPr>
        <p:spPr>
          <a:xfrm flipV="1">
            <a:off x="990600" y="2676977"/>
            <a:ext cx="7315200" cy="83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B8BE6DB7-D5C3-4397-BBEC-CD6F01AA1021}"/>
              </a:ext>
            </a:extLst>
          </p:cNvPr>
          <p:cNvSpPr txBox="1"/>
          <p:nvPr/>
        </p:nvSpPr>
        <p:spPr>
          <a:xfrm>
            <a:off x="293268" y="2271046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TDD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EECD2D3-C20A-4108-995F-7F8527EB1229}"/>
              </a:ext>
            </a:extLst>
          </p:cNvPr>
          <p:cNvSpPr txBox="1"/>
          <p:nvPr/>
        </p:nvSpPr>
        <p:spPr>
          <a:xfrm>
            <a:off x="184598" y="4458224"/>
            <a:ext cx="11977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Multi-Channel </a:t>
            </a:r>
          </a:p>
          <a:p>
            <a:r>
              <a:rPr lang="en-US" b="1" dirty="0"/>
              <a:t>FDD</a:t>
            </a:r>
          </a:p>
        </p:txBody>
      </p:sp>
    </p:spTree>
    <p:extLst>
      <p:ext uri="{BB962C8B-B14F-4D97-AF65-F5344CB8AC3E}">
        <p14:creationId xmlns:p14="http://schemas.microsoft.com/office/powerpoint/2010/main" val="3134207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D1DA9-686B-4F7E-AFB5-3BABD9C5E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Delay Comparison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63762C-EFF7-44A5-BD14-B1B7A6C18E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5762" y="5789613"/>
            <a:ext cx="7772400" cy="533400"/>
          </a:xfrm>
        </p:spPr>
        <p:txBody>
          <a:bodyPr/>
          <a:lstStyle/>
          <a:p>
            <a:r>
              <a:rPr lang="en-US" dirty="0"/>
              <a:t>The throughput is inversely proportional to the delay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C4A83B-B781-4F67-997B-28B6F26F4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2018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326954-5F06-4025-9077-E5EA62686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Liwen Chu,  Marvell, et. al.</a:t>
            </a:r>
            <a:endParaRPr lang="en-US" altLang="ko-KR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5BD538-721F-4A8F-9E95-A01EE5F3D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FC09B615-9A6C-44E4-ADF3-466B7C69FFA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7119357"/>
              </p:ext>
            </p:extLst>
          </p:nvPr>
        </p:nvGraphicFramePr>
        <p:xfrm>
          <a:off x="1295400" y="1295400"/>
          <a:ext cx="6629400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BD1D87CB-A767-4E6A-BCD9-54AA4FC875CA}"/>
              </a:ext>
            </a:extLst>
          </p:cNvPr>
          <p:cNvCxnSpPr/>
          <p:nvPr/>
        </p:nvCxnSpPr>
        <p:spPr bwMode="auto">
          <a:xfrm>
            <a:off x="3886200" y="2362200"/>
            <a:ext cx="2362200" cy="1371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6056533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0C0A68-15CB-AB4E-841D-A973BB7D2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90954"/>
            <a:ext cx="7886700" cy="994172"/>
          </a:xfrm>
        </p:spPr>
        <p:txBody>
          <a:bodyPr/>
          <a:lstStyle/>
          <a:p>
            <a:r>
              <a:rPr lang="en-US" dirty="0"/>
              <a:t>Scenario 2: P2P TCP Throughput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542E123-7811-3948-AEB9-ECABD0A0196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96913" y="1516778"/>
                <a:ext cx="7886700" cy="3312693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n-US" dirty="0"/>
                  <a:t>Considering a Wi-Fi P2P use case with TCP traffic</a:t>
                </a:r>
              </a:p>
              <a:p>
                <a:pPr lvl="1"/>
                <a:r>
                  <a:rPr lang="en-US" dirty="0"/>
                  <a:t>The propagation delay is negligible due to very close range (&lt; 1us)</a:t>
                </a:r>
              </a:p>
              <a:p>
                <a:pPr lvl="1"/>
                <a:r>
                  <a:rPr lang="en-US" dirty="0"/>
                  <a:t>Processing delay at the receiver is tens of microseconds</a:t>
                </a:r>
              </a:p>
              <a:p>
                <a:pPr lvl="1"/>
                <a:r>
                  <a:rPr lang="en-US" dirty="0"/>
                  <a:t>TCP ACKs needs to use EDCA procedure to gain transmit opportunity (at least tens of microseconds, say, 70us), which plays an important role in the RTT</a:t>
                </a:r>
              </a:p>
              <a:p>
                <a:r>
                  <a:rPr lang="en-US" dirty="0"/>
                  <a:t>Average TCP throughput can be formulated as a function of receive window size (</a:t>
                </a:r>
                <a:r>
                  <a:rPr lang="en-US" i="1" dirty="0"/>
                  <a:t>W</a:t>
                </a:r>
                <a:r>
                  <a:rPr lang="en-US" dirty="0"/>
                  <a:t>) and RTT (</a:t>
                </a:r>
                <a:r>
                  <a:rPr lang="en-US" i="1" dirty="0"/>
                  <a:t>RTT</a:t>
                </a:r>
                <a:r>
                  <a:rPr lang="en-US" dirty="0"/>
                  <a:t>), without considering slow start [3]</a:t>
                </a:r>
              </a:p>
              <a:p>
                <a:pPr lvl="1"/>
                <a:r>
                  <a:rPr lang="en-US" dirty="0"/>
                  <a:t>Average Throughput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𝑊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𝑅𝑇𝑇</m:t>
                        </m:r>
                      </m:den>
                    </m:f>
                  </m:oMath>
                </a14:m>
                <a:endParaRPr lang="en-US" dirty="0"/>
              </a:p>
              <a:p>
                <a:r>
                  <a:rPr lang="en-US" dirty="0"/>
                  <a:t>Using Multi-Channel FDD and returning TCP ACKs in another </a:t>
                </a:r>
                <a:r>
                  <a:rPr lang="en-US" i="1" dirty="0"/>
                  <a:t>dedicated</a:t>
                </a:r>
                <a:r>
                  <a:rPr lang="en-US" dirty="0"/>
                  <a:t> 20MHz band, RTT could be significantly shortened </a:t>
                </a:r>
              </a:p>
              <a:p>
                <a:pPr lvl="1"/>
                <a:r>
                  <a:rPr lang="en-US" dirty="0"/>
                  <a:t>With smaller window size, high throughput can be achieved</a:t>
                </a:r>
              </a:p>
              <a:p>
                <a:pPr lvl="1"/>
                <a:endParaRPr lang="en-US" dirty="0"/>
              </a:p>
              <a:p>
                <a:pPr lvl="1"/>
                <a:endParaRPr lang="en-US" dirty="0"/>
              </a:p>
              <a:p>
                <a:pPr lvl="1"/>
                <a:endParaRPr lang="en-US" dirty="0"/>
              </a:p>
              <a:p>
                <a:pPr lvl="1"/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542E123-7811-3948-AEB9-ECABD0A0196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96913" y="1516778"/>
                <a:ext cx="7886700" cy="3312693"/>
              </a:xfrm>
              <a:blipFill>
                <a:blip r:embed="rId3"/>
                <a:stretch>
                  <a:fillRect l="-618" t="-1842" b="-20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5">
            <a:extLst>
              <a:ext uri="{FF2B5EF4-FFF2-40B4-BE49-F238E27FC236}">
                <a16:creationId xmlns:a16="http://schemas.microsoft.com/office/drawing/2014/main" id="{9FE1E118-15A6-B64A-B3A9-F3C2B7A80486}"/>
              </a:ext>
            </a:extLst>
          </p:cNvPr>
          <p:cNvGrpSpPr>
            <a:grpSpLocks/>
          </p:cNvGrpSpPr>
          <p:nvPr/>
        </p:nvGrpSpPr>
        <p:grpSpPr bwMode="auto">
          <a:xfrm>
            <a:off x="2667000" y="5158345"/>
            <a:ext cx="3117567" cy="1156607"/>
            <a:chOff x="279" y="2432"/>
            <a:chExt cx="3070" cy="1259"/>
          </a:xfrm>
        </p:grpSpPr>
        <p:sp>
          <p:nvSpPr>
            <p:cNvPr id="5" name="Freeform 26">
              <a:extLst>
                <a:ext uri="{FF2B5EF4-FFF2-40B4-BE49-F238E27FC236}">
                  <a16:creationId xmlns:a16="http://schemas.microsoft.com/office/drawing/2014/main" id="{5EC83017-B774-CD45-97C1-FB2CE50AFB88}"/>
                </a:ext>
              </a:extLst>
            </p:cNvPr>
            <p:cNvSpPr>
              <a:spLocks/>
            </p:cNvSpPr>
            <p:nvPr/>
          </p:nvSpPr>
          <p:spPr bwMode="auto">
            <a:xfrm>
              <a:off x="678" y="2556"/>
              <a:ext cx="2481" cy="579"/>
            </a:xfrm>
            <a:custGeom>
              <a:avLst/>
              <a:gdLst>
                <a:gd name="T0" fmla="*/ 0 w 2481"/>
                <a:gd name="T1" fmla="*/ 573 h 579"/>
                <a:gd name="T2" fmla="*/ 414 w 2481"/>
                <a:gd name="T3" fmla="*/ 18 h 579"/>
                <a:gd name="T4" fmla="*/ 414 w 2481"/>
                <a:gd name="T5" fmla="*/ 579 h 579"/>
                <a:gd name="T6" fmla="*/ 819 w 2481"/>
                <a:gd name="T7" fmla="*/ 18 h 579"/>
                <a:gd name="T8" fmla="*/ 825 w 2481"/>
                <a:gd name="T9" fmla="*/ 579 h 579"/>
                <a:gd name="T10" fmla="*/ 1245 w 2481"/>
                <a:gd name="T11" fmla="*/ 15 h 579"/>
                <a:gd name="T12" fmla="*/ 1245 w 2481"/>
                <a:gd name="T13" fmla="*/ 576 h 579"/>
                <a:gd name="T14" fmla="*/ 1647 w 2481"/>
                <a:gd name="T15" fmla="*/ 6 h 579"/>
                <a:gd name="T16" fmla="*/ 1647 w 2481"/>
                <a:gd name="T17" fmla="*/ 570 h 579"/>
                <a:gd name="T18" fmla="*/ 2064 w 2481"/>
                <a:gd name="T19" fmla="*/ 6 h 579"/>
                <a:gd name="T20" fmla="*/ 2064 w 2481"/>
                <a:gd name="T21" fmla="*/ 564 h 579"/>
                <a:gd name="T22" fmla="*/ 2481 w 2481"/>
                <a:gd name="T23" fmla="*/ 0 h 57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481" h="579">
                  <a:moveTo>
                    <a:pt x="0" y="573"/>
                  </a:moveTo>
                  <a:lnTo>
                    <a:pt x="414" y="18"/>
                  </a:lnTo>
                  <a:lnTo>
                    <a:pt x="414" y="579"/>
                  </a:lnTo>
                  <a:lnTo>
                    <a:pt x="819" y="18"/>
                  </a:lnTo>
                  <a:lnTo>
                    <a:pt x="825" y="579"/>
                  </a:lnTo>
                  <a:lnTo>
                    <a:pt x="1245" y="15"/>
                  </a:lnTo>
                  <a:lnTo>
                    <a:pt x="1245" y="576"/>
                  </a:lnTo>
                  <a:lnTo>
                    <a:pt x="1647" y="6"/>
                  </a:lnTo>
                  <a:lnTo>
                    <a:pt x="1647" y="570"/>
                  </a:lnTo>
                  <a:lnTo>
                    <a:pt x="2064" y="6"/>
                  </a:lnTo>
                  <a:lnTo>
                    <a:pt x="2064" y="564"/>
                  </a:lnTo>
                  <a:lnTo>
                    <a:pt x="2481" y="0"/>
                  </a:lnTo>
                </a:path>
              </a:pathLst>
            </a:custGeom>
            <a:noFill/>
            <a:ln w="28575" cap="flat" cmpd="sng">
              <a:solidFill>
                <a:srgbClr val="CC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sz="900"/>
            </a:p>
          </p:txBody>
        </p:sp>
        <p:sp>
          <p:nvSpPr>
            <p:cNvPr id="6" name="Line 28">
              <a:extLst>
                <a:ext uri="{FF2B5EF4-FFF2-40B4-BE49-F238E27FC236}">
                  <a16:creationId xmlns:a16="http://schemas.microsoft.com/office/drawing/2014/main" id="{490DFF35-A410-994C-A95D-22FE381E80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5" y="3685"/>
              <a:ext cx="267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sz="900">
                <a:latin typeface="Tahoma" charset="0"/>
                <a:ea typeface="ＭＳ Ｐゴシック" charset="0"/>
              </a:endParaRPr>
            </a:p>
          </p:txBody>
        </p:sp>
        <p:sp>
          <p:nvSpPr>
            <p:cNvPr id="7" name="Line 29">
              <a:extLst>
                <a:ext uri="{FF2B5EF4-FFF2-40B4-BE49-F238E27FC236}">
                  <a16:creationId xmlns:a16="http://schemas.microsoft.com/office/drawing/2014/main" id="{E79F58E3-291D-2E46-8A81-CFDCD8A7925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2" y="2432"/>
              <a:ext cx="0" cy="125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sz="900">
                <a:latin typeface="Tahoma" charset="0"/>
                <a:ea typeface="ＭＳ Ｐゴシック" charset="0"/>
              </a:endParaRPr>
            </a:p>
          </p:txBody>
        </p:sp>
        <p:sp>
          <p:nvSpPr>
            <p:cNvPr id="8" name="Line 31">
              <a:extLst>
                <a:ext uri="{FF2B5EF4-FFF2-40B4-BE49-F238E27FC236}">
                  <a16:creationId xmlns:a16="http://schemas.microsoft.com/office/drawing/2014/main" id="{15A16851-AB56-0645-B896-2B402B3E433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06" y="2571"/>
              <a:ext cx="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sz="900">
                <a:latin typeface="Tahoma" charset="0"/>
                <a:ea typeface="ＭＳ Ｐゴシック" charset="0"/>
              </a:endParaRPr>
            </a:p>
          </p:txBody>
        </p:sp>
        <p:sp>
          <p:nvSpPr>
            <p:cNvPr id="9" name="Line 32">
              <a:extLst>
                <a:ext uri="{FF2B5EF4-FFF2-40B4-BE49-F238E27FC236}">
                  <a16:creationId xmlns:a16="http://schemas.microsoft.com/office/drawing/2014/main" id="{B6BA422C-105B-C94F-A999-C20E470B1D6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06" y="3117"/>
              <a:ext cx="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sz="900">
                <a:latin typeface="Tahoma" charset="0"/>
                <a:ea typeface="ＭＳ Ｐゴシック" charset="0"/>
              </a:endParaRPr>
            </a:p>
          </p:txBody>
        </p:sp>
        <p:sp>
          <p:nvSpPr>
            <p:cNvPr id="10" name="Text Box 33">
              <a:extLst>
                <a:ext uri="{FF2B5EF4-FFF2-40B4-BE49-F238E27FC236}">
                  <a16:creationId xmlns:a16="http://schemas.microsoft.com/office/drawing/2014/main" id="{3BD54EE4-1D7C-0844-A6C4-3194B47247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" y="2453"/>
              <a:ext cx="319" cy="3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200"/>
                <a:t>W</a:t>
              </a:r>
            </a:p>
          </p:txBody>
        </p:sp>
        <p:sp>
          <p:nvSpPr>
            <p:cNvPr id="11" name="Text Box 34">
              <a:extLst>
                <a:ext uri="{FF2B5EF4-FFF2-40B4-BE49-F238E27FC236}">
                  <a16:creationId xmlns:a16="http://schemas.microsoft.com/office/drawing/2014/main" id="{A5046168-3DC2-EC40-AD26-740004FFFE7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9" y="3008"/>
              <a:ext cx="460" cy="3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200"/>
                <a:t>W/2</a:t>
              </a:r>
            </a:p>
          </p:txBody>
        </p:sp>
      </p:grp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/>
              <a:t>Sept 2018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Liwen Chu,  Marvell,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5462172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029153-FE65-4FD6-895C-75DBD08E6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273" y="640175"/>
            <a:ext cx="7886700" cy="994172"/>
          </a:xfrm>
        </p:spPr>
        <p:txBody>
          <a:bodyPr/>
          <a:lstStyle/>
          <a:p>
            <a:r>
              <a:rPr lang="en-US" dirty="0"/>
              <a:t>Multi-Channel FDD Helps Hidden Node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F59CD2-77EE-40E9-88B3-BEF96606F4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9128" y="3230846"/>
            <a:ext cx="8490071" cy="3097530"/>
          </a:xfrm>
        </p:spPr>
        <p:txBody>
          <a:bodyPr>
            <a:normAutofit fontScale="70000" lnSpcReduction="20000"/>
          </a:bodyPr>
          <a:lstStyle/>
          <a:p>
            <a:r>
              <a:rPr lang="en-US" sz="2300" dirty="0"/>
              <a:t>Suppose the STAs in neighborhood A are always hidden nodes to STAs in the neighborhood B</a:t>
            </a:r>
          </a:p>
          <a:p>
            <a:r>
              <a:rPr lang="en-US" sz="2300" dirty="0"/>
              <a:t>Half duplex (either 80M or 100M)</a:t>
            </a:r>
          </a:p>
          <a:p>
            <a:pPr lvl="1"/>
            <a:r>
              <a:rPr lang="en-US" sz="2100" dirty="0"/>
              <a:t>When </a:t>
            </a:r>
            <a:r>
              <a:rPr lang="en-US" sz="2100" i="1" dirty="0"/>
              <a:t>STA A.1</a:t>
            </a:r>
            <a:r>
              <a:rPr lang="en-US" sz="2100" dirty="0"/>
              <a:t> transmit, </a:t>
            </a:r>
            <a:r>
              <a:rPr lang="en-US" sz="2100" i="1" dirty="0"/>
              <a:t>STA B.1</a:t>
            </a:r>
            <a:r>
              <a:rPr lang="en-US" sz="2100" dirty="0"/>
              <a:t> could transmit too. Two packets collides and no goodput for this channel use</a:t>
            </a:r>
          </a:p>
          <a:p>
            <a:r>
              <a:rPr lang="en-US" sz="2300" dirty="0"/>
              <a:t>Multi-Channel FDD</a:t>
            </a:r>
          </a:p>
          <a:p>
            <a:pPr lvl="1"/>
            <a:r>
              <a:rPr lang="en-US" sz="2100" dirty="0"/>
              <a:t>Assume the AP can indicate the ongoing transmission</a:t>
            </a:r>
          </a:p>
          <a:p>
            <a:pPr lvl="1"/>
            <a:r>
              <a:rPr lang="en-US" sz="2100" dirty="0"/>
              <a:t>Before </a:t>
            </a:r>
            <a:r>
              <a:rPr lang="en-US" sz="2100" i="1" dirty="0"/>
              <a:t>STA A.1</a:t>
            </a:r>
            <a:r>
              <a:rPr lang="en-US" sz="2100" dirty="0"/>
              <a:t> transmit, </a:t>
            </a:r>
            <a:r>
              <a:rPr lang="en-US" sz="2100" i="1" dirty="0"/>
              <a:t>STAB.1</a:t>
            </a:r>
            <a:r>
              <a:rPr lang="en-US" sz="2100" dirty="0"/>
              <a:t> already knows through AP’s indication. Then </a:t>
            </a:r>
            <a:r>
              <a:rPr lang="en-US" sz="2100" i="1" dirty="0"/>
              <a:t>STA B.1</a:t>
            </a:r>
            <a:r>
              <a:rPr lang="en-US" sz="2100" dirty="0"/>
              <a:t> goes to transmit on another idle 20M band. Both transmission could succeed</a:t>
            </a:r>
          </a:p>
          <a:p>
            <a:r>
              <a:rPr lang="en-US" sz="2300" dirty="0"/>
              <a:t>In other channel use instances, if the hidden node pair </a:t>
            </a:r>
            <a:r>
              <a:rPr lang="en-US" sz="2300" i="1" dirty="0"/>
              <a:t>(STA </a:t>
            </a:r>
            <a:r>
              <a:rPr lang="en-US" sz="2300" i="1" dirty="0" err="1"/>
              <a:t>A.x</a:t>
            </a:r>
            <a:r>
              <a:rPr lang="en-US" sz="2300" i="1" dirty="0"/>
              <a:t>, STA </a:t>
            </a:r>
            <a:r>
              <a:rPr lang="en-US" sz="2300" i="1" dirty="0" err="1"/>
              <a:t>B.y</a:t>
            </a:r>
            <a:r>
              <a:rPr lang="en-US" sz="2300" i="1" dirty="0"/>
              <a:t>) </a:t>
            </a:r>
            <a:r>
              <a:rPr lang="en-US" sz="2300" dirty="0"/>
              <a:t>appears frequently in the channel access, the gain for spectrum efficiency would be good!</a:t>
            </a:r>
          </a:p>
          <a:p>
            <a:pPr lvl="1"/>
            <a:r>
              <a:rPr lang="en-US" sz="2100" dirty="0"/>
              <a:t>For example, if the probability of the event that the hidden node pair happens to use the channel is 15%; then the overall BSS throughput gain over 100MHz band would be (1/0.85-1)=17%</a:t>
            </a:r>
          </a:p>
          <a:p>
            <a:endParaRPr lang="en-US" dirty="0"/>
          </a:p>
          <a:p>
            <a:endParaRPr lang="en-US" dirty="0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C30F4B6C-046B-4FC0-8308-DA3937228DFA}"/>
              </a:ext>
            </a:extLst>
          </p:cNvPr>
          <p:cNvGrpSpPr/>
          <p:nvPr/>
        </p:nvGrpSpPr>
        <p:grpSpPr>
          <a:xfrm>
            <a:off x="2971800" y="1371600"/>
            <a:ext cx="3307095" cy="1761535"/>
            <a:chOff x="7038676" y="1460096"/>
            <a:chExt cx="4409461" cy="2348712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1BAF7B27-BEB0-4381-A4E5-E3FBF0DC059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653274" y="2725556"/>
              <a:ext cx="283495" cy="232644"/>
            </a:xfrm>
            <a:prstGeom prst="rect">
              <a:avLst/>
            </a:prstGeom>
          </p:spPr>
        </p:pic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58277F06-1427-48A0-8F2B-C29888BC1B4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642758" y="2091277"/>
              <a:ext cx="338599" cy="233257"/>
            </a:xfrm>
            <a:prstGeom prst="rect">
              <a:avLst/>
            </a:prstGeom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FE8D9F0A-B2DB-4DBB-B3B9-341F69417E4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287259" y="2408200"/>
              <a:ext cx="338599" cy="233257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CFB2256F-757B-4B50-B1DF-70523B9A780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605723" y="2524828"/>
              <a:ext cx="338599" cy="233257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CE34211E-9F58-4E61-A267-C212F1703DA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935756" y="2240694"/>
              <a:ext cx="338599" cy="233257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AE174D9C-CC1B-4173-B318-76CCA9D8D5F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0450286" y="2575690"/>
              <a:ext cx="217557" cy="173646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BAA05739-67A0-4B4D-9838-4B56737F13C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0209126" y="2784734"/>
              <a:ext cx="217557" cy="173646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78A4F7E9-695A-4987-A6E0-CD821200EE9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0470304" y="2836159"/>
              <a:ext cx="217557" cy="173646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9EE15EDA-F680-4E37-A16A-4A382CF8FA5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0748151" y="2763488"/>
              <a:ext cx="217557" cy="173646"/>
            </a:xfrm>
            <a:prstGeom prst="rect">
              <a:avLst/>
            </a:prstGeom>
          </p:spPr>
        </p:pic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592D73E5-15C7-4F63-8FC6-973E6511055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0687861" y="3023957"/>
              <a:ext cx="217557" cy="173646"/>
            </a:xfrm>
            <a:prstGeom prst="rect">
              <a:avLst/>
            </a:prstGeom>
          </p:spPr>
        </p:pic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A21ECB38-DDDA-42CB-9A27-7F0A452A55DD}"/>
                </a:ext>
              </a:extLst>
            </p:cNvPr>
            <p:cNvSpPr/>
            <p:nvPr/>
          </p:nvSpPr>
          <p:spPr>
            <a:xfrm>
              <a:off x="7082958" y="1754909"/>
              <a:ext cx="1312440" cy="1269048"/>
            </a:xfrm>
            <a:prstGeom prst="ellipse">
              <a:avLst/>
            </a:prstGeom>
            <a:noFill/>
            <a:ln>
              <a:solidFill>
                <a:srgbClr val="FF000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56B67BD6-B9C1-4C3B-A412-A2A1C32881F7}"/>
                </a:ext>
              </a:extLst>
            </p:cNvPr>
            <p:cNvSpPr/>
            <p:nvPr/>
          </p:nvSpPr>
          <p:spPr>
            <a:xfrm>
              <a:off x="10011623" y="2240694"/>
              <a:ext cx="1312440" cy="1269048"/>
            </a:xfrm>
            <a:prstGeom prst="ellipse">
              <a:avLst/>
            </a:prstGeom>
            <a:noFill/>
            <a:ln>
              <a:solidFill>
                <a:schemeClr val="accent5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A534765E-B599-422F-9CE6-3169AF16BCA8}"/>
                </a:ext>
              </a:extLst>
            </p:cNvPr>
            <p:cNvSpPr txBox="1"/>
            <p:nvPr/>
          </p:nvSpPr>
          <p:spPr>
            <a:xfrm>
              <a:off x="7218843" y="1460096"/>
              <a:ext cx="11118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750" dirty="0"/>
                <a:t>Neighborhood A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92DB813D-2434-4335-91CA-BA200454DA27}"/>
                </a:ext>
              </a:extLst>
            </p:cNvPr>
            <p:cNvSpPr txBox="1"/>
            <p:nvPr/>
          </p:nvSpPr>
          <p:spPr>
            <a:xfrm>
              <a:off x="10209126" y="3531809"/>
              <a:ext cx="110543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750" dirty="0"/>
                <a:t>Neighborhood B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F2BD5D2C-B2A7-4FB7-819E-11AC7A70755C}"/>
                </a:ext>
              </a:extLst>
            </p:cNvPr>
            <p:cNvSpPr txBox="1"/>
            <p:nvPr/>
          </p:nvSpPr>
          <p:spPr>
            <a:xfrm>
              <a:off x="10746662" y="2578835"/>
              <a:ext cx="70147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750" dirty="0"/>
                <a:t>STA B.1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92E65983-C75A-4C13-984E-E253F9DED492}"/>
                </a:ext>
              </a:extLst>
            </p:cNvPr>
            <p:cNvSpPr txBox="1"/>
            <p:nvPr/>
          </p:nvSpPr>
          <p:spPr>
            <a:xfrm>
              <a:off x="7038676" y="2178460"/>
              <a:ext cx="70788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750" dirty="0"/>
                <a:t>STA A.1</a:t>
              </a:r>
            </a:p>
          </p:txBody>
        </p:sp>
      </p:grpSp>
      <p:sp>
        <p:nvSpPr>
          <p:cNvPr id="21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/>
              <a:t>Sept 2018</a:t>
            </a:r>
            <a:endParaRPr lang="en-US" dirty="0"/>
          </a:p>
        </p:txBody>
      </p:sp>
      <p:sp>
        <p:nvSpPr>
          <p:cNvPr id="2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Liwen Chu,  Marvell,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135505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6F6558-871C-8742-9A3E-4FB6106FD0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Multi-Channel FDD Helps Security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46DE4E-0ED7-B141-BD49-AFC62ECCD0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Serious timing side channel attack is possible due to the fact that 802.11 operation is half duplex [4]</a:t>
            </a:r>
          </a:p>
          <a:p>
            <a:r>
              <a:rPr lang="en-US" dirty="0"/>
              <a:t>Essentially, the adversary can guess the TCP sequence number by sending probing TCP packets and check whether triggering TCP ACK generation at the receiver </a:t>
            </a:r>
          </a:p>
          <a:p>
            <a:pPr lvl="1"/>
            <a:r>
              <a:rPr lang="en-US" dirty="0"/>
              <a:t>If the TCP ACK is triggered, the RTT is longer because the new probing packet needs to contends with the TCP ACK</a:t>
            </a:r>
          </a:p>
          <a:p>
            <a:r>
              <a:rPr lang="en-US" dirty="0"/>
              <a:t>Correct guessing of TCP sequence number leads to TCP traffic injection attacks</a:t>
            </a:r>
          </a:p>
          <a:p>
            <a:r>
              <a:rPr lang="en-US" dirty="0"/>
              <a:t>Such side channel attack is infeasible with Multi-Channel FDD operation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/>
              <a:t>Sept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Liwen Chu,  Marvell,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11527065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115887</TotalTime>
  <Words>1269</Words>
  <Application>Microsoft Office PowerPoint</Application>
  <PresentationFormat>On-screen Show (4:3)</PresentationFormat>
  <Paragraphs>168</Paragraphs>
  <Slides>13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ＭＳ Ｐゴシック</vt:lpstr>
      <vt:lpstr>Arial</vt:lpstr>
      <vt:lpstr>Calibri</vt:lpstr>
      <vt:lpstr>Cambria Math</vt:lpstr>
      <vt:lpstr>Tahoma</vt:lpstr>
      <vt:lpstr>Times New Roman</vt:lpstr>
      <vt:lpstr>802-11-Submission</vt:lpstr>
      <vt:lpstr>EHT Multi-Channel Operation</vt:lpstr>
      <vt:lpstr>Overview</vt:lpstr>
      <vt:lpstr>Multi-Channel FDD</vt:lpstr>
      <vt:lpstr>FDD for Latency/Efficiency Improvements</vt:lpstr>
      <vt:lpstr>TDD vs Multi-Channel FDD</vt:lpstr>
      <vt:lpstr>Delay Comparison</vt:lpstr>
      <vt:lpstr>Scenario 2: P2P TCP Throughput</vt:lpstr>
      <vt:lpstr>Multi-Channel FDD Helps Hidden Node Problem</vt:lpstr>
      <vt:lpstr>Multi-Channel FDD Helps Security</vt:lpstr>
      <vt:lpstr>Conclusions</vt:lpstr>
      <vt:lpstr>References</vt:lpstr>
      <vt:lpstr>Half Duplex with DL MU + UL SU</vt:lpstr>
      <vt:lpstr>FDD: DL MU + UL SU</vt:lpstr>
    </vt:vector>
  </TitlesOfParts>
  <Company>Marvell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16QAM DCM Mapping</dc:title>
  <dc:creator>Sudhir Srinivasa</dc:creator>
  <cp:lastModifiedBy>Jinjing Jiang</cp:lastModifiedBy>
  <cp:revision>2004</cp:revision>
  <cp:lastPrinted>1998-02-10T13:28:06Z</cp:lastPrinted>
  <dcterms:created xsi:type="dcterms:W3CDTF">2007-05-21T21:00:37Z</dcterms:created>
  <dcterms:modified xsi:type="dcterms:W3CDTF">2018-09-07T18:56:09Z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