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413" r:id="rId3"/>
    <p:sldId id="442" r:id="rId4"/>
    <p:sldId id="415" r:id="rId5"/>
    <p:sldId id="416" r:id="rId6"/>
    <p:sldId id="431" r:id="rId7"/>
    <p:sldId id="432" r:id="rId8"/>
    <p:sldId id="456" r:id="rId9"/>
    <p:sldId id="457" r:id="rId10"/>
    <p:sldId id="436" r:id="rId11"/>
    <p:sldId id="459" r:id="rId12"/>
    <p:sldId id="458" r:id="rId13"/>
    <p:sldId id="446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3" autoAdjust="0"/>
    <p:restoredTop sz="99548" autoAdjust="0"/>
  </p:normalViewPr>
  <p:slideViewPr>
    <p:cSldViewPr>
      <p:cViewPr varScale="1">
        <p:scale>
          <a:sx n="74" d="100"/>
          <a:sy n="74" d="100"/>
        </p:scale>
        <p:origin x="12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76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/>
              <a:t>Following are some schemes used in</a:t>
            </a:r>
            <a:r>
              <a:rPr lang="en-US" sz="1800" baseline="0" dirty="0" smtClean="0"/>
              <a:t> dense Wifi deployments:</a:t>
            </a:r>
            <a:endParaRPr lang="en-US" sz="1800" dirty="0" smtClean="0"/>
          </a:p>
          <a:p>
            <a:r>
              <a:rPr lang="en-US" sz="1800" dirty="0" smtClean="0"/>
              <a:t>Usage of directional antennas.</a:t>
            </a:r>
          </a:p>
          <a:p>
            <a:pPr lvl="1"/>
            <a:r>
              <a:rPr lang="en-US" sz="1800" dirty="0" smtClean="0"/>
              <a:t>APs will be using same BW (higher BW available).</a:t>
            </a:r>
          </a:p>
          <a:p>
            <a:pPr lvl="1"/>
            <a:r>
              <a:rPr lang="en-US" sz="1800" dirty="0" smtClean="0"/>
              <a:t>On the intersection area, the CCI (if both APs are transmitting) is more.</a:t>
            </a:r>
          </a:p>
          <a:p>
            <a:r>
              <a:rPr lang="en-US" sz="1800" dirty="0" smtClean="0"/>
              <a:t>Usage Band planning</a:t>
            </a:r>
          </a:p>
          <a:p>
            <a:pPr lvl="1"/>
            <a:r>
              <a:rPr lang="en-US" sz="1800" dirty="0" smtClean="0"/>
              <a:t>Because of CCI, the band which is used by adjacent AP need to have higher separation.</a:t>
            </a:r>
          </a:p>
          <a:p>
            <a:pPr lvl="1"/>
            <a:r>
              <a:rPr lang="en-US" sz="1800" dirty="0" smtClean="0"/>
              <a:t>Planning of band for each AP based on the location is required.</a:t>
            </a:r>
          </a:p>
          <a:p>
            <a:r>
              <a:rPr lang="en-US" sz="1800" dirty="0" smtClean="0"/>
              <a:t>Spatial diversity</a:t>
            </a:r>
          </a:p>
          <a:p>
            <a:pPr lvl="1"/>
            <a:r>
              <a:rPr lang="en-US" sz="1800" dirty="0" smtClean="0"/>
              <a:t>Use higher number of antenna to exploit the spatial diversity in the channel.</a:t>
            </a:r>
          </a:p>
          <a:p>
            <a:pPr lvl="1"/>
            <a:r>
              <a:rPr lang="en-US" sz="1800" dirty="0" smtClean="0"/>
              <a:t>Requires more hardware and high cost.</a:t>
            </a:r>
          </a:p>
          <a:p>
            <a:pPr lvl="1"/>
            <a:r>
              <a:rPr lang="en-US" sz="1800" dirty="0" err="1" smtClean="0"/>
              <a:t>Pcell</a:t>
            </a:r>
            <a:endParaRPr lang="en-US" sz="1800" dirty="0" smtClean="0"/>
          </a:p>
          <a:p>
            <a:pPr lvl="2"/>
            <a:r>
              <a:rPr lang="en-US" sz="1600" dirty="0" smtClean="0"/>
              <a:t>Use multiple-antenna placed at widely different location and use BF scheme to direct the transmission </a:t>
            </a:r>
          </a:p>
          <a:p>
            <a:r>
              <a:rPr lang="en-US" sz="1800" dirty="0" smtClean="0"/>
              <a:t>Proposed Solution (</a:t>
            </a:r>
            <a:r>
              <a:rPr lang="ro-RO" sz="1800" dirty="0" smtClean="0"/>
              <a:t>SDM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Similar to </a:t>
            </a:r>
            <a:r>
              <a:rPr lang="en-US" sz="1800" dirty="0" err="1" smtClean="0"/>
              <a:t>Pcell</a:t>
            </a:r>
            <a:r>
              <a:rPr lang="en-US" sz="1800" dirty="0" smtClean="0"/>
              <a:t> but use different APs to attain the effect of multiple antennas.</a:t>
            </a:r>
          </a:p>
          <a:p>
            <a:pPr lvl="1"/>
            <a:r>
              <a:rPr lang="en-US" sz="1800" dirty="0" smtClean="0"/>
              <a:t>The co-operation of APs will be done as required.</a:t>
            </a:r>
          </a:p>
          <a:p>
            <a:pPr lvl="1"/>
            <a:r>
              <a:rPr lang="en-US" sz="1800" dirty="0" smtClean="0"/>
              <a:t>Can be implemented using software update.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E7CCC17E-A894-41F0-806E-853781606A0F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9955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 smtClean="0"/>
              <a:t>Following are some schemes used in</a:t>
            </a:r>
            <a:r>
              <a:rPr lang="en-US" sz="1800" baseline="0" dirty="0" smtClean="0"/>
              <a:t> dense Wifi deployments:</a:t>
            </a:r>
            <a:endParaRPr lang="en-US" sz="1800" dirty="0" smtClean="0"/>
          </a:p>
          <a:p>
            <a:r>
              <a:rPr lang="en-US" sz="1800" dirty="0" smtClean="0"/>
              <a:t>Usage of directional antennas.</a:t>
            </a:r>
          </a:p>
          <a:p>
            <a:pPr lvl="1"/>
            <a:r>
              <a:rPr lang="en-US" sz="1800" dirty="0" smtClean="0"/>
              <a:t>APs will be using same BW (higher BW available).</a:t>
            </a:r>
          </a:p>
          <a:p>
            <a:pPr lvl="1"/>
            <a:r>
              <a:rPr lang="en-US" sz="1800" dirty="0" smtClean="0"/>
              <a:t>On the intersection area, the CCI (if both APs are transmitting) is more.</a:t>
            </a:r>
          </a:p>
          <a:p>
            <a:r>
              <a:rPr lang="en-US" sz="1800" dirty="0" smtClean="0"/>
              <a:t>Usage Band planning</a:t>
            </a:r>
          </a:p>
          <a:p>
            <a:pPr lvl="1"/>
            <a:r>
              <a:rPr lang="en-US" sz="1800" dirty="0" smtClean="0"/>
              <a:t>Because of CCI, the band which is used by adjacent AP need to have higher separation.</a:t>
            </a:r>
          </a:p>
          <a:p>
            <a:pPr lvl="1"/>
            <a:r>
              <a:rPr lang="en-US" sz="1800" dirty="0" smtClean="0"/>
              <a:t>Planning of band for each AP based on the location is required.</a:t>
            </a:r>
          </a:p>
          <a:p>
            <a:r>
              <a:rPr lang="en-US" sz="1800" dirty="0" smtClean="0"/>
              <a:t>Spatial diversity</a:t>
            </a:r>
          </a:p>
          <a:p>
            <a:pPr lvl="1"/>
            <a:r>
              <a:rPr lang="en-US" sz="1800" dirty="0" smtClean="0"/>
              <a:t>Use higher number of antenna to exploit the spatial diversity in the channel.</a:t>
            </a:r>
          </a:p>
          <a:p>
            <a:pPr lvl="1"/>
            <a:r>
              <a:rPr lang="en-US" sz="1800" dirty="0" smtClean="0"/>
              <a:t>Requires more hardware and high cost.</a:t>
            </a:r>
          </a:p>
          <a:p>
            <a:pPr lvl="1"/>
            <a:r>
              <a:rPr lang="en-US" sz="1800" dirty="0" err="1" smtClean="0"/>
              <a:t>Pcell</a:t>
            </a:r>
            <a:endParaRPr lang="en-US" sz="1800" dirty="0" smtClean="0"/>
          </a:p>
          <a:p>
            <a:pPr lvl="2"/>
            <a:r>
              <a:rPr lang="en-US" sz="1600" dirty="0" smtClean="0"/>
              <a:t>Use multiple-antenna placed at widely different location and use BF scheme to direct the transmission </a:t>
            </a:r>
          </a:p>
          <a:p>
            <a:r>
              <a:rPr lang="en-US" sz="1800" dirty="0" smtClean="0"/>
              <a:t>Proposed Solution (</a:t>
            </a:r>
            <a:r>
              <a:rPr lang="ro-RO" sz="1800" dirty="0" smtClean="0"/>
              <a:t>SDM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Similar to </a:t>
            </a:r>
            <a:r>
              <a:rPr lang="en-US" sz="1800" dirty="0" err="1" smtClean="0"/>
              <a:t>Pcell</a:t>
            </a:r>
            <a:r>
              <a:rPr lang="en-US" sz="1800" dirty="0" smtClean="0"/>
              <a:t> but use different APs to attain the effect of multiple antennas.</a:t>
            </a:r>
          </a:p>
          <a:p>
            <a:pPr lvl="1"/>
            <a:r>
              <a:rPr lang="en-US" sz="1800" dirty="0" smtClean="0"/>
              <a:t>The co-operation of APs will be done as required.</a:t>
            </a:r>
          </a:p>
          <a:p>
            <a:pPr lvl="1"/>
            <a:r>
              <a:rPr lang="en-US" sz="1800" dirty="0" smtClean="0"/>
              <a:t>Can be implemented using software update.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E7CCC17E-A894-41F0-806E-853781606A0F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9955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44054" y="6475413"/>
            <a:ext cx="199987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Hongyuan</a:t>
            </a:r>
            <a:r>
              <a:rPr lang="en-US" dirty="0" smtClean="0"/>
              <a:t> Zhang et al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802.11-18/1510r0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AP Coordinated Beamforming for EHT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2018-09-10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263172"/>
              </p:ext>
            </p:extLst>
          </p:nvPr>
        </p:nvGraphicFramePr>
        <p:xfrm>
          <a:off x="685800" y="2824688"/>
          <a:ext cx="7772401" cy="1820868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Sudhir Srinivasa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Hongyuan Zhang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Marvell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Hongyuan@marvell.com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799"/>
            <a:ext cx="8229600" cy="4651375"/>
          </a:xfrm>
        </p:spPr>
        <p:txBody>
          <a:bodyPr/>
          <a:lstStyle/>
          <a:p>
            <a:r>
              <a:rPr lang="en-US" sz="2000" b="0" dirty="0" smtClean="0"/>
              <a:t>CFO/SFO is the dominant impairment influencing the throughput</a:t>
            </a:r>
          </a:p>
          <a:p>
            <a:r>
              <a:rPr lang="en-US" sz="2000" b="0" dirty="0" smtClean="0"/>
              <a:t>Following table compiles the maximum supported MCS in each simulated case</a:t>
            </a:r>
          </a:p>
          <a:p>
            <a:endParaRPr lang="en-US" sz="20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fld id="{3DEBA74C-6EDB-4A17-BA92-BABAFF2907EE}" type="slidenum">
              <a:rPr lang="en-US" altLang="en-US" smtClean="0"/>
              <a:pPr/>
              <a:t>10</a:t>
            </a:fld>
            <a:endParaRPr lang="en-US" alt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083816"/>
              </p:ext>
            </p:extLst>
          </p:nvPr>
        </p:nvGraphicFramePr>
        <p:xfrm>
          <a:off x="914400" y="3048000"/>
          <a:ext cx="7467599" cy="2581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411"/>
                <a:gridCol w="2114594"/>
                <a:gridCol w="2114594"/>
              </a:tblGrid>
              <a:tr h="14787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Simulation scenario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 = 2, </a:t>
                      </a:r>
                      <a:r>
                        <a:rPr lang="en-US" sz="1400" dirty="0" err="1" smtClean="0"/>
                        <a:t>Nss</a:t>
                      </a:r>
                      <a:r>
                        <a:rPr lang="en-US" sz="1400" dirty="0" smtClean="0"/>
                        <a:t> = 2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 = 4, </a:t>
                      </a:r>
                      <a:r>
                        <a:rPr lang="en-US" sz="1400" dirty="0" err="1" smtClean="0"/>
                        <a:t>Nss</a:t>
                      </a:r>
                      <a:r>
                        <a:rPr lang="en-US" sz="1400" dirty="0" smtClean="0"/>
                        <a:t> = 4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2214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 x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, No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DMIMO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 11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 10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2214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 x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, No</a:t>
                      </a:r>
                      <a:r>
                        <a:rPr lang="en-US" sz="1400" baseline="0" dirty="0" smtClean="0"/>
                        <a:t> DMIMO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 11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 11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2214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 x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smtClean="0"/>
                        <a:t>, DMIMO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</a:t>
                      </a:r>
                      <a:r>
                        <a:rPr lang="en-US" sz="1400" baseline="0" dirty="0" smtClean="0"/>
                        <a:t> 11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 11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2214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CFO </a:t>
                      </a:r>
                      <a:r>
                        <a:rPr lang="en-US" sz="1400" dirty="0" err="1" smtClean="0"/>
                        <a:t>Unf</a:t>
                      </a:r>
                      <a:r>
                        <a:rPr lang="en-US" sz="1400" dirty="0" smtClean="0"/>
                        <a:t> - 350Hz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MCS</a:t>
                      </a:r>
                      <a:r>
                        <a:rPr lang="en-US" sz="1400" baseline="0" dirty="0" smtClean="0"/>
                        <a:t> 11</a:t>
                      </a:r>
                      <a:endParaRPr lang="en-US" sz="1400" dirty="0" smtClean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MCS 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/>
                </a:tc>
              </a:tr>
              <a:tr h="22145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CFO </a:t>
                      </a:r>
                      <a:r>
                        <a:rPr lang="en-US" sz="1400" dirty="0" err="1" smtClean="0"/>
                        <a:t>Unf</a:t>
                      </a:r>
                      <a:r>
                        <a:rPr lang="en-US" sz="1400" dirty="0" smtClean="0"/>
                        <a:t> - 200Hz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</a:t>
                      </a:r>
                      <a:r>
                        <a:rPr lang="en-US" sz="1400" baseline="0" dirty="0" smtClean="0"/>
                        <a:t> 11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 10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37647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Imp ON, CFO </a:t>
                      </a:r>
                      <a:r>
                        <a:rPr lang="en-US" sz="1400" dirty="0" err="1" smtClean="0"/>
                        <a:t>Unf</a:t>
                      </a:r>
                      <a:r>
                        <a:rPr lang="en-US" sz="1400" dirty="0" smtClean="0"/>
                        <a:t> - 350Hz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</a:t>
                      </a:r>
                      <a:r>
                        <a:rPr lang="en-US" sz="1400" baseline="0" dirty="0" smtClean="0"/>
                        <a:t> 11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MCS 9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/>
                </a:tc>
              </a:tr>
              <a:tr h="37647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Imp ON, CFO </a:t>
                      </a:r>
                      <a:r>
                        <a:rPr lang="en-US" sz="1400" dirty="0" err="1" smtClean="0"/>
                        <a:t>Unf</a:t>
                      </a:r>
                      <a:r>
                        <a:rPr lang="en-US" sz="1400" dirty="0" smtClean="0"/>
                        <a:t> - 200Hz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</a:t>
                      </a:r>
                      <a:r>
                        <a:rPr lang="en-US" sz="1400" baseline="0" dirty="0" smtClean="0"/>
                        <a:t> 11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MCS 10</a:t>
                      </a:r>
                      <a:endParaRPr lang="en-US" sz="1400" dirty="0"/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8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800" b="0" dirty="0" smtClean="0"/>
              <a:t>Independent Sounding vs Synchronized Sounding</a:t>
            </a:r>
            <a:endParaRPr lang="en-US" sz="28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772400" cy="4114800"/>
          </a:xfrm>
        </p:spPr>
        <p:txBody>
          <a:bodyPr/>
          <a:lstStyle/>
          <a:p>
            <a:r>
              <a:rPr lang="en-US" b="0" dirty="0" smtClean="0"/>
              <a:t>Independent sounding: each AP sounds and get feedback independently.</a:t>
            </a:r>
          </a:p>
          <a:p>
            <a:endParaRPr lang="en-US" b="0" dirty="0" smtClean="0"/>
          </a:p>
          <a:p>
            <a:r>
              <a:rPr lang="en-US" b="0" dirty="0" smtClean="0"/>
              <a:t>Synchronized sounding: two APs send sounding jointly with CFO/SFO/Timing pre-compensation.</a:t>
            </a:r>
          </a:p>
          <a:p>
            <a:pPr lvl="1"/>
            <a:r>
              <a:rPr lang="en-US" dirty="0"/>
              <a:t>Implicit sounding should work too, but need to check sensitivity to </a:t>
            </a:r>
            <a:r>
              <a:rPr lang="en-US" dirty="0" smtClean="0"/>
              <a:t>residue </a:t>
            </a:r>
            <a:r>
              <a:rPr lang="en-US" dirty="0" err="1" smtClean="0"/>
              <a:t>Tx</a:t>
            </a:r>
            <a:r>
              <a:rPr lang="en-US" dirty="0" smtClean="0"/>
              <a:t>/Rx path imbalance post calibration.</a:t>
            </a:r>
            <a:endParaRPr lang="en-US" dirty="0"/>
          </a:p>
          <a:p>
            <a:pPr lvl="1"/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164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58200" cy="609600"/>
          </a:xfrm>
        </p:spPr>
        <p:txBody>
          <a:bodyPr/>
          <a:lstStyle/>
          <a:p>
            <a:r>
              <a:rPr lang="en-US" b="0" dirty="0" smtClean="0"/>
              <a:t>Sounding Comparison: Simulation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 et al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605" y="1371600"/>
            <a:ext cx="8901978" cy="476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0253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803774"/>
          </a:xfrm>
        </p:spPr>
        <p:txBody>
          <a:bodyPr/>
          <a:lstStyle/>
          <a:p>
            <a:r>
              <a:rPr lang="en-US" sz="2000" b="0" dirty="0" smtClean="0"/>
              <a:t>Distributed MIMO is a very compelling technology for EHT, since it offers clear gains in throughput and range compared to 11ax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DMIMO for SU BF is also feasible for EHT due to reasonable complexity</a:t>
            </a:r>
            <a:endParaRPr lang="en-US" sz="2000" b="0" dirty="0" smtClean="0"/>
          </a:p>
          <a:p>
            <a:r>
              <a:rPr lang="en-US" sz="2000" b="0" dirty="0" smtClean="0"/>
              <a:t>The </a:t>
            </a:r>
            <a:r>
              <a:rPr lang="en-US" sz="2000" b="0" dirty="0" smtClean="0"/>
              <a:t>throughput is sensitive to the frequency offset between the APs</a:t>
            </a:r>
          </a:p>
          <a:p>
            <a:pPr lvl="1"/>
            <a:r>
              <a:rPr lang="en-US" sz="1600" b="0" dirty="0" smtClean="0"/>
              <a:t>Based on simulations, the residual CFO has to be tighter than 11ax ULMU (e.g. </a:t>
            </a:r>
            <a:r>
              <a:rPr lang="en-US" sz="1600" b="0" dirty="0" smtClean="0"/>
              <a:t>at +/-</a:t>
            </a:r>
            <a:r>
              <a:rPr lang="en-US" sz="1600" b="0" dirty="0" smtClean="0"/>
              <a:t>200Hz)</a:t>
            </a:r>
          </a:p>
          <a:p>
            <a:r>
              <a:rPr lang="en-US" sz="2000" b="0" dirty="0" smtClean="0"/>
              <a:t>Performance with </a:t>
            </a:r>
            <a:r>
              <a:rPr lang="en-US" sz="2000" b="0" dirty="0" smtClean="0"/>
              <a:t>independent sounding </a:t>
            </a:r>
            <a:r>
              <a:rPr lang="en-US" sz="2000" b="0" dirty="0" smtClean="0"/>
              <a:t>steering feedback is drastically poorer</a:t>
            </a:r>
          </a:p>
          <a:p>
            <a:pPr lvl="1"/>
            <a:r>
              <a:rPr lang="en-US" sz="1600" dirty="0" smtClean="0"/>
              <a:t>Synchronized sounding, </a:t>
            </a:r>
            <a:r>
              <a:rPr lang="en-US" sz="1600" dirty="0" smtClean="0"/>
              <a:t>with pre-compensated CFO will be needed from the two APs to the </a:t>
            </a:r>
            <a:r>
              <a:rPr lang="en-US" sz="1600" dirty="0" smtClean="0"/>
              <a:t>client.</a:t>
            </a:r>
          </a:p>
          <a:p>
            <a:r>
              <a:rPr lang="en-US" sz="2000" b="0" dirty="0" smtClean="0"/>
              <a:t>Next </a:t>
            </a:r>
            <a:r>
              <a:rPr lang="en-US" sz="2000" b="0" dirty="0" smtClean="0"/>
              <a:t>step: study impairment tolerance of Distributed-MUMIMO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fld id="{3DEBA74C-6EDB-4A17-BA92-BABAFF2907EE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89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AP Coordinated BF (Distributed MIMO)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486" y="1828800"/>
            <a:ext cx="8395551" cy="4423954"/>
          </a:xfrm>
        </p:spPr>
        <p:txBody>
          <a:bodyPr/>
          <a:lstStyle/>
          <a:p>
            <a:r>
              <a:rPr lang="en-US" sz="2000" b="0" dirty="0" smtClean="0"/>
              <a:t>The main idea of “Distributed” MIMO is to simultaneously use antennas distributed across multiple APs (transmitters) to communicate with one or more clients (receivers).</a:t>
            </a:r>
          </a:p>
          <a:p>
            <a:endParaRPr lang="en-US" sz="2000" b="0" dirty="0" smtClean="0"/>
          </a:p>
          <a:p>
            <a:r>
              <a:rPr lang="en-US" sz="2000" b="0" dirty="0" smtClean="0"/>
              <a:t>The increased number of transmit antennas provide higher beamforming and/or MU gain</a:t>
            </a:r>
          </a:p>
          <a:p>
            <a:pPr lvl="1"/>
            <a:r>
              <a:rPr lang="en-US" dirty="0" smtClean="0"/>
              <a:t>Higher </a:t>
            </a:r>
            <a:r>
              <a:rPr lang="en-US" dirty="0"/>
              <a:t>overall network throughput and </a:t>
            </a:r>
            <a:r>
              <a:rPr lang="en-US" dirty="0" smtClean="0"/>
              <a:t>efficiency</a:t>
            </a:r>
          </a:p>
          <a:p>
            <a:pPr lvl="1"/>
            <a:r>
              <a:rPr lang="en-US" dirty="0" smtClean="0"/>
              <a:t>Higher Total </a:t>
            </a:r>
            <a:r>
              <a:rPr lang="en-US" dirty="0" err="1" smtClean="0"/>
              <a:t>Tx</a:t>
            </a:r>
            <a:r>
              <a:rPr lang="en-US" dirty="0" smtClean="0"/>
              <a:t> power: less regulatory limitation on “antenna array gains” (per AP basis) </a:t>
            </a:r>
          </a:p>
          <a:p>
            <a:pPr lvl="1"/>
            <a:endParaRPr lang="en-US" dirty="0" smtClean="0"/>
          </a:p>
          <a:p>
            <a:r>
              <a:rPr lang="en-US" sz="2000" b="0" dirty="0" smtClean="0"/>
              <a:t>This is especially relevant in mesh networks and enterprise deployments, where a given mobile client could be visible to multiple access points</a:t>
            </a:r>
            <a:endParaRPr lang="en-US" sz="2000" b="0" dirty="0"/>
          </a:p>
          <a:p>
            <a:endParaRPr lang="en-US" dirty="0" smtClean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40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486" y="1600200"/>
            <a:ext cx="8648982" cy="4652554"/>
          </a:xfrm>
        </p:spPr>
        <p:txBody>
          <a:bodyPr/>
          <a:lstStyle/>
          <a:p>
            <a:r>
              <a:rPr lang="en-US" sz="1600" b="0" dirty="0" smtClean="0"/>
              <a:t>Consider a simple scenario where we have two APs, AP1 serving Clients 1 and 2; and AP2 serving Client 3</a:t>
            </a:r>
          </a:p>
          <a:p>
            <a:pPr lvl="1"/>
            <a:r>
              <a:rPr lang="en-US" sz="1400" b="0" dirty="0" smtClean="0"/>
              <a:t>AP1 and AP2 are assumed to be connected through a wired (or wireless/mesh BSS) backbone</a:t>
            </a:r>
          </a:p>
          <a:p>
            <a:pPr lvl="1"/>
            <a:r>
              <a:rPr lang="en-US" sz="1400" b="0" dirty="0" smtClean="0"/>
              <a:t>Client 2 is in the vicinity of both AP1 and AP2.</a:t>
            </a:r>
          </a:p>
          <a:p>
            <a:r>
              <a:rPr lang="en-US" sz="1600" b="0" dirty="0" smtClean="0"/>
              <a:t>When AP1 is serving Client 2, AP2 has to remain silent to avoid collision.</a:t>
            </a:r>
          </a:p>
          <a:p>
            <a:pPr marL="0" indent="0">
              <a:buNone/>
            </a:pPr>
            <a:endParaRPr lang="en-US" sz="1600" b="0" dirty="0"/>
          </a:p>
          <a:p>
            <a:pPr marL="0" indent="0">
              <a:buNone/>
            </a:pPr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endParaRPr lang="en-US" sz="1600" b="0" dirty="0" smtClean="0"/>
          </a:p>
          <a:p>
            <a:endParaRPr lang="en-US" sz="1600" b="0" dirty="0"/>
          </a:p>
          <a:p>
            <a:r>
              <a:rPr lang="en-US" sz="1600" b="0" dirty="0" smtClean="0"/>
              <a:t>Instead </a:t>
            </a:r>
            <a:r>
              <a:rPr lang="en-US" sz="1600" b="0" dirty="0"/>
              <a:t>of AP2 being idle, it can be used to improve the link performance of AP1 to Client 2</a:t>
            </a:r>
            <a:r>
              <a:rPr lang="en-US" sz="1600" b="0" dirty="0" smtClean="0"/>
              <a:t>.</a:t>
            </a:r>
          </a:p>
          <a:p>
            <a:pPr lvl="1"/>
            <a:r>
              <a:rPr lang="en-US" sz="1400" b="0" dirty="0" smtClean="0"/>
              <a:t>AP1, together with AP2’s antennas acts as a virtual AP to the client</a:t>
            </a:r>
            <a:endParaRPr lang="en-US" sz="1400" b="0" dirty="0"/>
          </a:p>
          <a:p>
            <a:r>
              <a:rPr lang="en-US" sz="1600" b="0" dirty="0" smtClean="0"/>
              <a:t>The concept can also be extended to multiple APs serving multiple clients</a:t>
            </a:r>
            <a:endParaRPr lang="en-US" sz="1600" b="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1264512"/>
              </p:ext>
            </p:extLst>
          </p:nvPr>
        </p:nvGraphicFramePr>
        <p:xfrm>
          <a:off x="1371600" y="3201988"/>
          <a:ext cx="3352800" cy="297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" name="Visio" r:id="rId4" imgW="7975107" imgH="4960817" progId="Visio.Drawing.11">
                  <p:embed/>
                </p:oleObj>
              </mc:Choice>
              <mc:Fallback>
                <p:oleObj name="Visio" r:id="rId4" imgW="7975107" imgH="4960817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71600" y="3201988"/>
                        <a:ext cx="3352800" cy="2970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Distributed MIMO (DMIMO) Example</a:t>
            </a:r>
            <a:endParaRPr lang="en-US" dirty="0">
              <a:latin typeface="+mn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027840"/>
              </p:ext>
            </p:extLst>
          </p:nvPr>
        </p:nvGraphicFramePr>
        <p:xfrm>
          <a:off x="5410200" y="3202123"/>
          <a:ext cx="2250498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2" name="Visio" r:id="rId6" imgW="5316783" imgH="3307170" progId="Visio.Drawing.11">
                  <p:embed/>
                </p:oleObj>
              </mc:Choice>
              <mc:Fallback>
                <p:oleObj name="Visio" r:id="rId6" imgW="5316783" imgH="3307170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10200" y="3202123"/>
                        <a:ext cx="2250498" cy="198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 bwMode="auto">
          <a:xfrm>
            <a:off x="3995381" y="3964123"/>
            <a:ext cx="1143000" cy="228600"/>
          </a:xfrm>
          <a:prstGeom prst="rightArrow">
            <a:avLst/>
          </a:prstGeom>
          <a:ln w="3175"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61197" y="3657600"/>
            <a:ext cx="9680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DMIMO</a:t>
            </a:r>
            <a:endParaRPr lang="en-US" sz="1400" b="1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86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vs Multiple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Distributed Beamforming (Distributed MIMO to a single client)</a:t>
            </a:r>
          </a:p>
          <a:p>
            <a:pPr lvl="1"/>
            <a:r>
              <a:rPr lang="en-US" sz="1800" dirty="0" smtClean="0"/>
              <a:t>Full BW transmission to a single client in the vicinity of two or more APs</a:t>
            </a:r>
          </a:p>
          <a:p>
            <a:pPr lvl="1"/>
            <a:r>
              <a:rPr lang="en-US" sz="1800" dirty="0" smtClean="0"/>
              <a:t>Improves throughput  (or </a:t>
            </a:r>
            <a:r>
              <a:rPr lang="en-US" sz="1800" dirty="0" err="1" smtClean="0"/>
              <a:t>RvR</a:t>
            </a:r>
            <a:r>
              <a:rPr lang="en-US" sz="1800" dirty="0" smtClean="0"/>
              <a:t>) of the client by combining antennas across all APs, potentially supporting increased Nss transmission.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Distributed </a:t>
            </a:r>
            <a:r>
              <a:rPr lang="en-US" sz="2000" dirty="0"/>
              <a:t>MU-MIMO (Distributed MIMO to </a:t>
            </a:r>
            <a:r>
              <a:rPr lang="en-US" sz="2000" dirty="0" smtClean="0"/>
              <a:t>multiple clients)</a:t>
            </a:r>
          </a:p>
          <a:p>
            <a:pPr lvl="1"/>
            <a:r>
              <a:rPr lang="en-US" sz="1800" dirty="0" smtClean="0"/>
              <a:t>Full </a:t>
            </a:r>
            <a:r>
              <a:rPr lang="en-US" sz="1800" dirty="0" smtClean="0"/>
              <a:t>BW transmission to multiple clients</a:t>
            </a:r>
          </a:p>
          <a:p>
            <a:pPr lvl="1"/>
            <a:r>
              <a:rPr lang="en-US" sz="1800" dirty="0" smtClean="0"/>
              <a:t>Each </a:t>
            </a:r>
            <a:r>
              <a:rPr lang="en-US" sz="1800" dirty="0"/>
              <a:t>AP can support </a:t>
            </a:r>
            <a:r>
              <a:rPr lang="en-US" sz="1800" dirty="0" smtClean="0"/>
              <a:t>one or more clients </a:t>
            </a:r>
            <a:r>
              <a:rPr lang="en-US" sz="1800" dirty="0"/>
              <a:t>in its own network and </a:t>
            </a:r>
            <a:r>
              <a:rPr lang="en-US" sz="1800" dirty="0" smtClean="0"/>
              <a:t>one or more clients in the network of adjacent AP(s)</a:t>
            </a:r>
            <a:endParaRPr lang="en-US" sz="1800" dirty="0"/>
          </a:p>
          <a:p>
            <a:pPr lvl="1"/>
            <a:r>
              <a:rPr lang="en-US" sz="1800" dirty="0" smtClean="0"/>
              <a:t>The users </a:t>
            </a:r>
            <a:r>
              <a:rPr lang="en-US" sz="1800" dirty="0" smtClean="0"/>
              <a:t>are </a:t>
            </a:r>
            <a:r>
              <a:rPr lang="en-US" sz="1800" dirty="0" smtClean="0"/>
              <a:t>multiplexed </a:t>
            </a:r>
            <a:r>
              <a:rPr lang="en-US" sz="1800" dirty="0" smtClean="0"/>
              <a:t>spatially</a:t>
            </a:r>
            <a:endParaRPr lang="en-US" sz="18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1628" y="6475413"/>
            <a:ext cx="76944" cy="184666"/>
          </a:xfrm>
        </p:spPr>
        <p:txBody>
          <a:bodyPr/>
          <a:lstStyle/>
          <a:p>
            <a:fld id="{3DEBA74C-6EDB-4A17-BA92-BABAFF2907EE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8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Related Challenges/Considerations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r>
              <a:rPr lang="en-US" sz="1800" b="0" dirty="0" smtClean="0"/>
              <a:t>The APs can have vastly different impairments/configurations</a:t>
            </a:r>
          </a:p>
          <a:p>
            <a:pPr lvl="1"/>
            <a:r>
              <a:rPr lang="en-US" sz="1600" dirty="0" smtClean="0"/>
              <a:t>Frequency and timing offsets (CFO/SFO) and drifts</a:t>
            </a:r>
          </a:p>
          <a:p>
            <a:pPr lvl="1"/>
            <a:r>
              <a:rPr lang="en-US" sz="1600" dirty="0" smtClean="0"/>
              <a:t>Different transmit power/EVM</a:t>
            </a:r>
          </a:p>
          <a:p>
            <a:pPr lvl="1"/>
            <a:r>
              <a:rPr lang="en-US" sz="1600" dirty="0" smtClean="0"/>
              <a:t>LO Phase between APs (affects beamforming)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800" b="0" dirty="0" smtClean="0"/>
              <a:t>The APs need to pad/encode/interleave/tone-reorder/modulate the data identically</a:t>
            </a:r>
          </a:p>
          <a:p>
            <a:pPr lvl="1"/>
            <a:r>
              <a:rPr lang="en-US" sz="1400" dirty="0" smtClean="0"/>
              <a:t>Any padding/reserved bits in the payload/SIG fields need to be identical</a:t>
            </a:r>
          </a:p>
          <a:p>
            <a:pPr lvl="1"/>
            <a:r>
              <a:rPr lang="en-US" sz="1400" b="0" dirty="0" smtClean="0"/>
              <a:t>The scrambler seed (</a:t>
            </a:r>
            <a:r>
              <a:rPr lang="en-US" sz="1400" dirty="0" smtClean="0"/>
              <a:t>if any</a:t>
            </a:r>
            <a:r>
              <a:rPr lang="en-US" sz="1400" b="0" dirty="0" smtClean="0"/>
              <a:t>) between the two APs needs to be identical</a:t>
            </a:r>
          </a:p>
          <a:p>
            <a:pPr marL="457200" lvl="1" indent="0">
              <a:buNone/>
            </a:pPr>
            <a:endParaRPr lang="en-US" sz="1400" b="0" dirty="0" smtClean="0"/>
          </a:p>
          <a:p>
            <a:r>
              <a:rPr lang="en-US" sz="1800" b="0" dirty="0" smtClean="0"/>
              <a:t>Sounding and Feedback synchronization and overhead</a:t>
            </a:r>
            <a:endParaRPr lang="en-US" sz="1800" dirty="0"/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800" b="0" dirty="0"/>
              <a:t>Selection of APs and client(s) is not </a:t>
            </a:r>
            <a:r>
              <a:rPr lang="en-US" sz="1800" b="0" dirty="0" smtClean="0"/>
              <a:t>straightforward</a:t>
            </a: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1628" y="6475413"/>
            <a:ext cx="76944" cy="184666"/>
          </a:xfrm>
        </p:spPr>
        <p:txBody>
          <a:bodyPr/>
          <a:lstStyle/>
          <a:p>
            <a:fld id="{3DEBA74C-6EDB-4A17-BA92-BABAFF2907EE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344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on Impairment Tolerance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229600" cy="4495800"/>
          </a:xfrm>
        </p:spPr>
        <p:txBody>
          <a:bodyPr/>
          <a:lstStyle/>
          <a:p>
            <a:r>
              <a:rPr lang="en-US" sz="2000" b="0" dirty="0" smtClean="0"/>
              <a:t>DMIMO to single client: 2 APs each with </a:t>
            </a:r>
            <a:r>
              <a:rPr lang="en-US" sz="2000" b="0" dirty="0" err="1" smtClean="0"/>
              <a:t>NTx</a:t>
            </a:r>
            <a:r>
              <a:rPr lang="en-US" sz="2000" b="0" dirty="0" smtClean="0"/>
              <a:t> = 4 </a:t>
            </a:r>
          </a:p>
          <a:p>
            <a:r>
              <a:rPr lang="en-US" sz="2000" b="0" dirty="0" smtClean="0"/>
              <a:t>Two separate client configurations:</a:t>
            </a:r>
          </a:p>
          <a:p>
            <a:pPr lvl="1"/>
            <a:r>
              <a:rPr lang="en-US" sz="1600" dirty="0" smtClean="0"/>
              <a:t>Configuration 1: </a:t>
            </a:r>
            <a:r>
              <a:rPr lang="en-US" sz="1600" dirty="0" err="1" smtClean="0"/>
              <a:t>NRx</a:t>
            </a:r>
            <a:r>
              <a:rPr lang="en-US" sz="1600" dirty="0" smtClean="0"/>
              <a:t> = 2 </a:t>
            </a:r>
            <a:r>
              <a:rPr lang="en-US" sz="1600" dirty="0" err="1" smtClean="0"/>
              <a:t>Nss</a:t>
            </a:r>
            <a:r>
              <a:rPr lang="en-US" sz="1600" dirty="0" smtClean="0"/>
              <a:t> = 2</a:t>
            </a:r>
          </a:p>
          <a:p>
            <a:pPr lvl="1"/>
            <a:r>
              <a:rPr lang="en-US" sz="1600" dirty="0" smtClean="0"/>
              <a:t>Configuration 2: </a:t>
            </a:r>
            <a:r>
              <a:rPr lang="en-US" sz="1600" dirty="0" err="1" smtClean="0"/>
              <a:t>NRx</a:t>
            </a:r>
            <a:r>
              <a:rPr lang="en-US" sz="1600" dirty="0" smtClean="0"/>
              <a:t> = 4 </a:t>
            </a:r>
            <a:r>
              <a:rPr lang="en-US" sz="1600" dirty="0" err="1" smtClean="0"/>
              <a:t>Nss</a:t>
            </a:r>
            <a:r>
              <a:rPr lang="en-US" sz="1600" dirty="0" smtClean="0"/>
              <a:t> = 4</a:t>
            </a:r>
          </a:p>
          <a:p>
            <a:r>
              <a:rPr lang="en-US" sz="2000" b="0" dirty="0" smtClean="0"/>
              <a:t>HE packet with 2x+1.6us LTF</a:t>
            </a:r>
          </a:p>
          <a:p>
            <a:r>
              <a:rPr lang="en-US" sz="2000" b="0" dirty="0" smtClean="0"/>
              <a:t>BW = 80MHz, LDPC</a:t>
            </a:r>
          </a:p>
          <a:p>
            <a:r>
              <a:rPr lang="en-US" sz="2000" b="0" dirty="0" smtClean="0"/>
              <a:t>Assume explicit sounding, same impairments applied across NDP and Data</a:t>
            </a:r>
          </a:p>
          <a:p>
            <a:r>
              <a:rPr lang="en-US" sz="2000" b="0" dirty="0" smtClean="0"/>
              <a:t>Channel: Separate DNLOS realizations between each AP and client</a:t>
            </a:r>
          </a:p>
          <a:p>
            <a:r>
              <a:rPr lang="en-US" sz="2000" b="0" dirty="0" smtClean="0"/>
              <a:t>LDPC, with identical encoding across both APs</a:t>
            </a:r>
          </a:p>
          <a:p>
            <a:r>
              <a:rPr lang="en-US" sz="2000" b="0" dirty="0" smtClean="0"/>
              <a:t>Residue CFO/SFO: Agnostic of sync + pre-compensation method</a:t>
            </a:r>
          </a:p>
          <a:p>
            <a:r>
              <a:rPr lang="en-US" sz="2000" b="0" dirty="0" err="1" smtClean="0"/>
              <a:t>RvR</a:t>
            </a:r>
            <a:r>
              <a:rPr lang="en-US" sz="2000" b="0" dirty="0" smtClean="0"/>
              <a:t> parameters:</a:t>
            </a:r>
          </a:p>
          <a:p>
            <a:pPr lvl="1"/>
            <a:r>
              <a:rPr lang="en-US" sz="1600" b="0" dirty="0" smtClean="0"/>
              <a:t>Transmit </a:t>
            </a:r>
            <a:r>
              <a:rPr lang="en-US" sz="1600" b="0" dirty="0"/>
              <a:t>power per Antenna = </a:t>
            </a:r>
            <a:r>
              <a:rPr lang="en-US" sz="1600" b="0" dirty="0" smtClean="0"/>
              <a:t>15dBm</a:t>
            </a:r>
          </a:p>
          <a:p>
            <a:pPr lvl="1"/>
            <a:r>
              <a:rPr lang="en-US" sz="1600" dirty="0" smtClean="0"/>
              <a:t>Path loss exponent = 4.6</a:t>
            </a:r>
            <a:endParaRPr lang="en-US" sz="1200" b="0" dirty="0"/>
          </a:p>
          <a:p>
            <a:endParaRPr lang="en-US" sz="20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fld id="{3DEBA74C-6EDB-4A17-BA92-BABAFF2907EE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559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Scenarios Compared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fld id="{3DEBA74C-6EDB-4A17-BA92-BABAFF2907EE}" type="slidenum">
              <a:rPr lang="en-US" altLang="en-US" smtClean="0"/>
              <a:pPr/>
              <a:t>7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715962"/>
              </p:ext>
            </p:extLst>
          </p:nvPr>
        </p:nvGraphicFramePr>
        <p:xfrm>
          <a:off x="457200" y="1762882"/>
          <a:ext cx="8686799" cy="352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4916"/>
                <a:gridCol w="618188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Scenario</a:t>
                      </a:r>
                      <a:endParaRPr lang="en-US" sz="1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Description</a:t>
                      </a:r>
                      <a:endParaRPr lang="en-US" sz="18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 x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, no</a:t>
                      </a:r>
                      <a:r>
                        <a:rPr lang="en-US" sz="1400" baseline="0" dirty="0" smtClean="0"/>
                        <a:t> DMIMO, no CFO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 AP with </a:t>
                      </a:r>
                      <a:r>
                        <a:rPr lang="en-US" sz="1400" dirty="0" err="1" smtClean="0"/>
                        <a:t>NTx</a:t>
                      </a:r>
                      <a:r>
                        <a:rPr lang="en-US" sz="1400" dirty="0" smtClean="0"/>
                        <a:t> = 4 communicating with a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 antenna client, no CFO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 x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, no</a:t>
                      </a:r>
                      <a:r>
                        <a:rPr lang="en-US" sz="1400" baseline="0" dirty="0" smtClean="0"/>
                        <a:t> DMIMO, no CFO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Single AP with </a:t>
                      </a:r>
                      <a:r>
                        <a:rPr lang="en-US" sz="1400" dirty="0" err="1" smtClean="0"/>
                        <a:t>NTx</a:t>
                      </a:r>
                      <a:r>
                        <a:rPr lang="en-US" sz="1400" dirty="0" smtClean="0"/>
                        <a:t> = 8 communicating with a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 antenna client, no CFO</a:t>
                      </a:r>
                    </a:p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3dB lower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Tx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power than 4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Tx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or 8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Tx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DMIMO (regulatory limit)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 x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, DMIMO</a:t>
                      </a:r>
                      <a:r>
                        <a:rPr lang="en-US" sz="1400" baseline="0" dirty="0" smtClean="0"/>
                        <a:t>, no CFO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Two APs each with </a:t>
                      </a:r>
                      <a:r>
                        <a:rPr lang="en-US" sz="1400" dirty="0" err="1" smtClean="0"/>
                        <a:t>NTx</a:t>
                      </a:r>
                      <a:r>
                        <a:rPr lang="en-US" sz="1400" dirty="0" smtClean="0"/>
                        <a:t> = 4 communicating with a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 antenna client, no CFO</a:t>
                      </a:r>
                      <a:endParaRPr lang="en-US" sz="1400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 x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, (AP, CFO)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Two APs each with </a:t>
                      </a:r>
                      <a:r>
                        <a:rPr lang="en-US" sz="1400" dirty="0" err="1" smtClean="0"/>
                        <a:t>NTx</a:t>
                      </a:r>
                      <a:r>
                        <a:rPr lang="en-US" sz="1400" dirty="0" smtClean="0"/>
                        <a:t> = 4 communicating with a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 antenna client, Uniformly distributed CFO in the range [-</a:t>
                      </a:r>
                      <a:r>
                        <a:rPr lang="en-US" sz="1400" dirty="0" err="1" smtClean="0"/>
                        <a:t>a,a</a:t>
                      </a:r>
                      <a:r>
                        <a:rPr lang="en-US" sz="1400" dirty="0" smtClean="0"/>
                        <a:t>] is added for each AP for each</a:t>
                      </a:r>
                      <a:r>
                        <a:rPr lang="en-US" sz="1400" baseline="0" dirty="0" smtClean="0"/>
                        <a:t> transmission. a = 350Hz or 200Hz</a:t>
                      </a:r>
                      <a:r>
                        <a:rPr lang="en-US" sz="1400" dirty="0" smtClean="0"/>
                        <a:t> </a:t>
                      </a:r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 x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, Imp ON</a:t>
                      </a:r>
                      <a:endParaRPr lang="en-US" sz="14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Two APs each with </a:t>
                      </a:r>
                      <a:r>
                        <a:rPr lang="en-US" sz="1400" dirty="0" err="1" smtClean="0"/>
                        <a:t>NTx</a:t>
                      </a:r>
                      <a:r>
                        <a:rPr lang="en-US" sz="1400" dirty="0" smtClean="0"/>
                        <a:t> = 4 communicating with a </a:t>
                      </a:r>
                      <a:r>
                        <a:rPr lang="en-US" sz="1400" dirty="0" err="1" smtClean="0"/>
                        <a:t>NRx</a:t>
                      </a:r>
                      <a:r>
                        <a:rPr lang="en-US" sz="1400" dirty="0" smtClean="0"/>
                        <a:t> antenna client, impairments</a:t>
                      </a:r>
                      <a:r>
                        <a:rPr lang="en-US" sz="1400" baseline="0" dirty="0" smtClean="0"/>
                        <a:t> added: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/>
                        <a:t>CFO as above, plus: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smtClean="0"/>
                        <a:t>Delay of 0.2us and 0.4us for AP1 and AP2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aseline="0" dirty="0" err="1" smtClean="0"/>
                        <a:t>TxEVM</a:t>
                      </a:r>
                      <a:r>
                        <a:rPr lang="en-US" sz="1400" baseline="0" dirty="0" smtClean="0"/>
                        <a:t> – AP1: -37dBm, AP2: -</a:t>
                      </a:r>
                      <a:r>
                        <a:rPr lang="en-US" sz="1400" baseline="0" dirty="0" smtClean="0"/>
                        <a:t>37dBm</a:t>
                      </a:r>
                    </a:p>
                  </a:txBody>
                  <a:tcPr marL="68580" marR="68580"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48765" y="5478216"/>
            <a:ext cx="60383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Residue </a:t>
            </a:r>
            <a:r>
              <a:rPr lang="en-US" sz="1600" dirty="0" smtClean="0">
                <a:solidFill>
                  <a:srgbClr val="FF0000"/>
                </a:solidFill>
              </a:rPr>
              <a:t>SFO (sampling offset correlated with residue CFO in ppm</a:t>
            </a:r>
            <a:r>
              <a:rPr lang="en-US" sz="1600" dirty="0" smtClean="0">
                <a:solidFill>
                  <a:srgbClr val="FF0000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Regular impairments (PN, IQ, NF, </a:t>
            </a:r>
            <a:r>
              <a:rPr lang="en-US" sz="1600" dirty="0" err="1" smtClean="0">
                <a:solidFill>
                  <a:srgbClr val="FF0000"/>
                </a:solidFill>
              </a:rPr>
              <a:t>etc</a:t>
            </a:r>
            <a:r>
              <a:rPr lang="en-US" sz="1600" dirty="0" smtClean="0">
                <a:solidFill>
                  <a:srgbClr val="FF0000"/>
                </a:solidFill>
              </a:rPr>
              <a:t>) are always applied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375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fld id="{3DEBA74C-6EDB-4A17-BA92-BABAFF2907EE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14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fld id="{3DEBA74C-6EDB-4A17-BA92-BABAFF2907EE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44054" y="6475413"/>
            <a:ext cx="1999871" cy="184666"/>
          </a:xfrm>
        </p:spPr>
        <p:txBody>
          <a:bodyPr/>
          <a:lstStyle/>
          <a:p>
            <a:pPr>
              <a:defRPr/>
            </a:pPr>
            <a:r>
              <a:rPr lang="nb-NO" dirty="0" err="1" smtClean="0"/>
              <a:t>Hongyuan</a:t>
            </a:r>
            <a:r>
              <a:rPr lang="nb-NO" dirty="0" smtClean="0"/>
              <a:t> Zhang et al (</a:t>
            </a:r>
            <a:r>
              <a:rPr lang="nb-NO" dirty="0" err="1" smtClean="0"/>
              <a:t>Marvell</a:t>
            </a:r>
            <a:r>
              <a:rPr lang="nb-NO" dirty="0" smtClean="0"/>
              <a:t>)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09600" y="244087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25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284656</TotalTime>
  <Words>1438</Words>
  <Application>Microsoft Office PowerPoint</Application>
  <PresentationFormat>On-screen Show (4:3)</PresentationFormat>
  <Paragraphs>229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CiscoSans ExtraLight</vt:lpstr>
      <vt:lpstr>CiscoSans Thin</vt:lpstr>
      <vt:lpstr>Arial</vt:lpstr>
      <vt:lpstr>Times New Roman</vt:lpstr>
      <vt:lpstr>Wingdings</vt:lpstr>
      <vt:lpstr>802-11-Submission</vt:lpstr>
      <vt:lpstr>Visio</vt:lpstr>
      <vt:lpstr>AP Coordinated Beamforming for EHT</vt:lpstr>
      <vt:lpstr>AP Coordinated BF (Distributed MIMO)</vt:lpstr>
      <vt:lpstr>Distributed MIMO (DMIMO) Example</vt:lpstr>
      <vt:lpstr>Single vs Multiple Clients</vt:lpstr>
      <vt:lpstr>PHY Related Challenges/Considerations</vt:lpstr>
      <vt:lpstr>Simulation on Impairment Tolerance</vt:lpstr>
      <vt:lpstr>Simulation Scenarios Compared</vt:lpstr>
      <vt:lpstr>PowerPoint Presentation</vt:lpstr>
      <vt:lpstr>PowerPoint Presentation</vt:lpstr>
      <vt:lpstr>Simulation Summary</vt:lpstr>
      <vt:lpstr>Independent Sounding vs Synchronized Sounding</vt:lpstr>
      <vt:lpstr>Sounding Comparison: Simulation</vt:lpstr>
      <vt:lpstr>Summary</vt:lpstr>
    </vt:vector>
  </TitlesOfParts>
  <Manager>Hongyuan Zhang</Manager>
  <Company>Marvell Semiconductor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Hongyuan Zhang</cp:lastModifiedBy>
  <cp:revision>1327</cp:revision>
  <cp:lastPrinted>1998-02-10T13:28:06Z</cp:lastPrinted>
  <dcterms:created xsi:type="dcterms:W3CDTF">2007-05-21T21:00:37Z</dcterms:created>
  <dcterms:modified xsi:type="dcterms:W3CDTF">2018-09-11T02:20:27Z</dcterms:modified>
  <cp:category>Submission</cp:category>
</cp:coreProperties>
</file>