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1"/>
  </p:notesMasterIdLst>
  <p:handoutMasterIdLst>
    <p:handoutMasterId r:id="rId12"/>
  </p:handoutMasterIdLst>
  <p:sldIdLst>
    <p:sldId id="500" r:id="rId2"/>
    <p:sldId id="530" r:id="rId3"/>
    <p:sldId id="531" r:id="rId4"/>
    <p:sldId id="532" r:id="rId5"/>
    <p:sldId id="537" r:id="rId6"/>
    <p:sldId id="534" r:id="rId7"/>
    <p:sldId id="535" r:id="rId8"/>
    <p:sldId id="536" r:id="rId9"/>
    <p:sldId id="52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Park, Minyoung" initials="PM" lastIdx="1" clrIdx="1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2" name="Huang, Po-kai" initials="HP" lastIdx="5" clrIdx="2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FF99FF"/>
    <a:srgbClr val="FF0000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615" autoAdjust="0"/>
    <p:restoredTop sz="90216" autoAdjust="0"/>
  </p:normalViewPr>
  <p:slideViewPr>
    <p:cSldViewPr>
      <p:cViewPr varScale="1">
        <p:scale>
          <a:sx n="70" d="100"/>
          <a:sy n="70" d="100"/>
        </p:scale>
        <p:origin x="87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7" d="100"/>
          <a:sy n="57" d="100"/>
        </p:scale>
        <p:origin x="-2838" y="-7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49407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6107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5867400" y="210234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802.11-18/1494r4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17" name="Rectangle 7"/>
          <p:cNvSpPr>
            <a:spLocks noChangeArrowheads="1"/>
          </p:cNvSpPr>
          <p:nvPr userDrawn="1"/>
        </p:nvSpPr>
        <p:spPr bwMode="auto">
          <a:xfrm>
            <a:off x="746713" y="199810"/>
            <a:ext cx="67326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0" lvl="3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606490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6913484" y="6477000"/>
            <a:ext cx="164949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Po-Kai Huang et al. (Intel)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5869730" y="394156"/>
            <a:ext cx="257577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802.11-18/1494r4</a:t>
            </a:r>
            <a:endParaRPr lang="en-US" altLang="ko-KR" sz="1400" b="1" dirty="0">
              <a:ea typeface="굴림" pitchFamily="34" charset="-127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7"/>
          <p:cNvSpPr>
            <a:spLocks noChangeArrowheads="1"/>
          </p:cNvSpPr>
          <p:nvPr userDrawn="1"/>
        </p:nvSpPr>
        <p:spPr bwMode="auto">
          <a:xfrm>
            <a:off x="304800" y="394156"/>
            <a:ext cx="251460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spAutoFit/>
          </a:bodyPr>
          <a:lstStyle/>
          <a:p>
            <a:pPr marL="457200" lvl="4" algn="l"/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Sep 2018</a:t>
            </a:r>
            <a:endParaRPr lang="en-US" altLang="ko-KR" sz="1400" b="1" dirty="0">
              <a:ea typeface="굴림" pitchFamily="34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dirty="0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838200"/>
            <a:ext cx="8534400" cy="1066800"/>
          </a:xfrm>
          <a:noFill/>
        </p:spPr>
        <p:txBody>
          <a:bodyPr/>
          <a:lstStyle/>
          <a:p>
            <a:r>
              <a:rPr lang="en-US" altLang="ko-KR" sz="2400" dirty="0"/>
              <a:t>O</a:t>
            </a:r>
            <a:r>
              <a:rPr lang="en-US" altLang="ko-KR" sz="2400" dirty="0" smtClean="0"/>
              <a:t>verview of 802.11 </a:t>
            </a:r>
            <a:r>
              <a:rPr lang="en-US" altLang="ko-KR" sz="2400" dirty="0" err="1" smtClean="0"/>
              <a:t>ba</a:t>
            </a:r>
            <a:r>
              <a:rPr lang="en-US" altLang="ko-KR" sz="2400" dirty="0" smtClean="0"/>
              <a:t> </a:t>
            </a:r>
            <a:r>
              <a:rPr lang="en-US" altLang="ko-KR" sz="2400" dirty="0"/>
              <a:t>P</a:t>
            </a:r>
            <a:r>
              <a:rPr lang="en-US" altLang="ko-KR" sz="2400" dirty="0" smtClean="0"/>
              <a:t>ower Management in D0.4</a:t>
            </a:r>
            <a:endParaRPr lang="en-US" altLang="ko-KR" sz="2400" dirty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2018-09-10</a:t>
            </a: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76962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endParaRPr lang="en-US" altLang="ko-KR" sz="2000" b="1" dirty="0" smtClean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b="1" dirty="0">
              <a:ea typeface="굴림" pitchFamily="34" charset="-127"/>
            </a:endParaRPr>
          </a:p>
          <a:p>
            <a:pPr marL="342900" indent="-342900">
              <a:spcBef>
                <a:spcPct val="20000"/>
              </a:spcBef>
            </a:pPr>
            <a:endParaRPr lang="en-US" altLang="ko-KR" sz="2000" dirty="0">
              <a:ea typeface="굴림" pitchFamily="34" charset="-127"/>
            </a:endParaRPr>
          </a:p>
        </p:txBody>
      </p:sp>
      <p:sp>
        <p:nvSpPr>
          <p:cNvPr id="10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2518847"/>
              </p:ext>
            </p:extLst>
          </p:nvPr>
        </p:nvGraphicFramePr>
        <p:xfrm>
          <a:off x="895350" y="2590800"/>
          <a:ext cx="7334250" cy="2179321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6850"/>
                <a:gridCol w="1158040"/>
                <a:gridCol w="1621255"/>
                <a:gridCol w="1312445"/>
                <a:gridCol w="1775660"/>
              </a:tblGrid>
              <a:tr h="259081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Po-Kai Huang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Intel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Minyoung Park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Shahrnaz Azizi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Alfred Asterjadhi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Qualcomm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Ming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Gan</a:t>
                      </a:r>
                      <a:endParaRPr lang="en-US" sz="12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Suhwook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Kim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LG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85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Lei Huang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Panasonic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4477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presentation explains the 802.11 </a:t>
            </a:r>
            <a:r>
              <a:rPr lang="en-US" dirty="0" err="1" smtClean="0"/>
              <a:t>ba</a:t>
            </a:r>
            <a:r>
              <a:rPr lang="en-US" altLang="ko-KR" dirty="0" smtClean="0"/>
              <a:t> </a:t>
            </a:r>
            <a:r>
              <a:rPr lang="en-US" altLang="ko-KR" dirty="0"/>
              <a:t>power </a:t>
            </a:r>
            <a:r>
              <a:rPr lang="en-US" altLang="ko-KR" dirty="0" smtClean="0"/>
              <a:t>management</a:t>
            </a:r>
            <a:r>
              <a:rPr lang="en-US" dirty="0" smtClean="0"/>
              <a:t> in D0.4 and attempts to help people not involved in 11ba discussion understand the design.</a:t>
            </a:r>
          </a:p>
          <a:p>
            <a:r>
              <a:rPr lang="en-US" dirty="0"/>
              <a:t>11ba develops independent WUR negotiation status to enable WUR </a:t>
            </a:r>
            <a:r>
              <a:rPr lang="en-US" dirty="0" smtClean="0"/>
              <a:t>functionality and has no </a:t>
            </a:r>
            <a:r>
              <a:rPr lang="en-US" dirty="0"/>
              <a:t>changes to transition rules between PS mode and Active </a:t>
            </a:r>
            <a:r>
              <a:rPr lang="en-US" dirty="0" smtClean="0"/>
              <a:t>mode </a:t>
            </a:r>
            <a:r>
              <a:rPr lang="en-US" dirty="0"/>
              <a:t>currently defined for the PCR </a:t>
            </a:r>
            <a:r>
              <a:rPr lang="en-US" dirty="0" smtClean="0"/>
              <a:t>component.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771285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802.11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/>
              <a:t>Two power states are </a:t>
            </a:r>
            <a:r>
              <a:rPr lang="en-US" dirty="0" smtClean="0"/>
              <a:t>defined for PCR</a:t>
            </a:r>
            <a:endParaRPr lang="en-US" dirty="0"/>
          </a:p>
          <a:p>
            <a:pPr lvl="2"/>
            <a:r>
              <a:rPr lang="en-US" b="0" dirty="0" smtClean="0"/>
              <a:t>Awake</a:t>
            </a:r>
            <a:r>
              <a:rPr lang="en-US" b="0" dirty="0"/>
              <a:t>: STA is fully powered</a:t>
            </a:r>
            <a:r>
              <a:rPr lang="en-US" b="0" dirty="0" smtClean="0"/>
              <a:t>.</a:t>
            </a:r>
          </a:p>
          <a:p>
            <a:pPr lvl="2"/>
            <a:r>
              <a:rPr lang="en-US" b="0" dirty="0" smtClean="0"/>
              <a:t>Doze</a:t>
            </a:r>
            <a:r>
              <a:rPr lang="en-US" b="0" dirty="0"/>
              <a:t>: STA is not able to transmit or receive and consumes very low power.</a:t>
            </a:r>
            <a:r>
              <a:rPr lang="en-US" dirty="0"/>
              <a:t> </a:t>
            </a:r>
            <a:endParaRPr lang="en-US" dirty="0" smtClean="0"/>
          </a:p>
          <a:p>
            <a:pPr lvl="2"/>
            <a:r>
              <a:rPr lang="en-US" dirty="0" smtClean="0"/>
              <a:t>See </a:t>
            </a:r>
            <a:r>
              <a:rPr lang="en-US" dirty="0"/>
              <a:t>11.2.1 </a:t>
            </a:r>
            <a:r>
              <a:rPr lang="en-US" dirty="0" smtClean="0"/>
              <a:t>General [1]</a:t>
            </a:r>
          </a:p>
          <a:p>
            <a:pPr lvl="1"/>
            <a:r>
              <a:rPr lang="en-US" dirty="0" smtClean="0"/>
              <a:t>Two power management modes are defined for non-AP STA:</a:t>
            </a:r>
          </a:p>
          <a:p>
            <a:pPr lvl="2"/>
            <a:r>
              <a:rPr lang="en-US" dirty="0"/>
              <a:t>Active mode: The STA receives and transmits frames at any time. The STA remains in the </a:t>
            </a:r>
            <a:r>
              <a:rPr lang="en-US" dirty="0" smtClean="0"/>
              <a:t>awake state.</a:t>
            </a:r>
          </a:p>
          <a:p>
            <a:pPr lvl="2"/>
            <a:r>
              <a:rPr lang="en-US" dirty="0" smtClean="0"/>
              <a:t>Power </a:t>
            </a:r>
            <a:r>
              <a:rPr lang="en-US" dirty="0"/>
              <a:t>save (PS) mode: The STA enters the awake state to receive or transmit frames. The </a:t>
            </a:r>
            <a:r>
              <a:rPr lang="en-US" dirty="0" smtClean="0"/>
              <a:t>STA remains </a:t>
            </a:r>
            <a:r>
              <a:rPr lang="en-US" dirty="0"/>
              <a:t>in the doze state otherwise. </a:t>
            </a:r>
          </a:p>
          <a:p>
            <a:pPr lvl="2"/>
            <a:r>
              <a:rPr lang="en-US" dirty="0" smtClean="0"/>
              <a:t>See </a:t>
            </a:r>
            <a:r>
              <a:rPr lang="fr-FR" dirty="0" smtClean="0"/>
              <a:t>11.2.3.2 </a:t>
            </a:r>
            <a:r>
              <a:rPr lang="fr-FR" dirty="0"/>
              <a:t>Non-AP STA power management modes </a:t>
            </a:r>
            <a:r>
              <a:rPr lang="fr-FR" dirty="0" smtClean="0"/>
              <a:t>[1]</a:t>
            </a:r>
            <a:r>
              <a:rPr lang="fr-FR" dirty="0"/>
              <a:t/>
            </a:r>
            <a:br>
              <a:rPr lang="fr-FR" dirty="0"/>
            </a:br>
            <a:r>
              <a:rPr lang="en-US" dirty="0"/>
              <a:t/>
            </a:r>
            <a:br>
              <a:rPr lang="en-US" dirty="0"/>
            </a:b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77555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 Level State Diagram for Existing 802.11 Power Management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Power Management Mode Diagram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r>
              <a:rPr lang="fr-FR" sz="1600" dirty="0" err="1" smtClean="0"/>
              <a:t>See</a:t>
            </a:r>
            <a:r>
              <a:rPr lang="fr-FR" sz="1600" dirty="0" smtClean="0"/>
              <a:t> 11.2.3.2 </a:t>
            </a:r>
            <a:r>
              <a:rPr lang="fr-FR" sz="1600" dirty="0"/>
              <a:t>Non-AP STA power management </a:t>
            </a:r>
            <a:r>
              <a:rPr lang="fr-FR" sz="1600" dirty="0" smtClean="0"/>
              <a:t>modes [1]</a:t>
            </a:r>
          </a:p>
          <a:p>
            <a:pPr lvl="1"/>
            <a:r>
              <a:rPr lang="fr-FR" sz="1600" dirty="0" smtClean="0"/>
              <a:t>Note </a:t>
            </a:r>
            <a:r>
              <a:rPr lang="fr-FR" sz="1600" dirty="0" err="1" smtClean="0"/>
              <a:t>that</a:t>
            </a:r>
            <a:r>
              <a:rPr lang="fr-FR" sz="1600" dirty="0" smtClean="0"/>
              <a:t> the frame </a:t>
            </a:r>
            <a:r>
              <a:rPr lang="fr-FR" sz="1600" dirty="0" err="1" smtClean="0"/>
              <a:t>with</a:t>
            </a:r>
            <a:r>
              <a:rPr lang="fr-FR" sz="1600" dirty="0" smtClean="0"/>
              <a:t> PM bit </a:t>
            </a:r>
            <a:r>
              <a:rPr lang="fr-FR" sz="1600" dirty="0" err="1" smtClean="0"/>
              <a:t>solicits</a:t>
            </a:r>
            <a:r>
              <a:rPr lang="fr-FR" sz="1600" dirty="0" smtClean="0"/>
              <a:t> an </a:t>
            </a:r>
            <a:r>
              <a:rPr lang="fr-FR" sz="1600" dirty="0" err="1" smtClean="0"/>
              <a:t>immediate</a:t>
            </a:r>
            <a:r>
              <a:rPr lang="fr-FR" sz="1600" dirty="0" smtClean="0"/>
              <a:t> </a:t>
            </a:r>
            <a:r>
              <a:rPr lang="fr-FR" sz="1600" dirty="0" err="1" smtClean="0"/>
              <a:t>acknowledgement</a:t>
            </a:r>
            <a:endParaRPr lang="en-US" sz="1600" dirty="0" smtClean="0"/>
          </a:p>
          <a:p>
            <a:r>
              <a:rPr lang="en-US" sz="1800" dirty="0" smtClean="0">
                <a:solidFill>
                  <a:srgbClr val="FF0000"/>
                </a:solidFill>
              </a:rPr>
              <a:t>Under PS Mode</a:t>
            </a:r>
            <a:r>
              <a:rPr lang="en-US" sz="1800" dirty="0" smtClean="0"/>
              <a:t>, </a:t>
            </a:r>
            <a:r>
              <a:rPr lang="en-US" sz="1800" dirty="0"/>
              <a:t>P</a:t>
            </a:r>
            <a:r>
              <a:rPr lang="en-US" sz="1800" dirty="0" smtClean="0"/>
              <a:t>ower </a:t>
            </a:r>
            <a:r>
              <a:rPr lang="en-US" sz="1800" dirty="0"/>
              <a:t>S</a:t>
            </a:r>
            <a:r>
              <a:rPr lang="en-US" sz="1800" dirty="0" smtClean="0"/>
              <a:t>tate Diagram for PCR component</a:t>
            </a:r>
          </a:p>
          <a:p>
            <a:endParaRPr lang="en-US" sz="1800" dirty="0"/>
          </a:p>
          <a:p>
            <a:endParaRPr lang="en-US" sz="1800" dirty="0" smtClean="0"/>
          </a:p>
          <a:p>
            <a:endParaRPr lang="en-US" sz="1800" dirty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See </a:t>
            </a:r>
            <a:r>
              <a:rPr lang="en-US" sz="1600" dirty="0"/>
              <a:t>10.48 Target wake time (TWT) </a:t>
            </a:r>
            <a:r>
              <a:rPr lang="en-US" sz="1600" dirty="0" smtClean="0"/>
              <a:t>[1] and </a:t>
            </a:r>
            <a:r>
              <a:rPr lang="en-US" sz="1600" dirty="0"/>
              <a:t>27.7 TWT </a:t>
            </a:r>
            <a:r>
              <a:rPr lang="en-US" sz="1600" dirty="0" smtClean="0"/>
              <a:t>operation for TWT [2]</a:t>
            </a:r>
            <a:r>
              <a:rPr lang="en-US" sz="1600" dirty="0"/>
              <a:t/>
            </a:r>
            <a:br>
              <a:rPr lang="en-US" sz="1600" dirty="0"/>
            </a:br>
            <a:r>
              <a:rPr lang="en-US" sz="1600" dirty="0" smtClean="0"/>
              <a:t>See </a:t>
            </a:r>
            <a:r>
              <a:rPr lang="en-US" sz="1600" dirty="0"/>
              <a:t>11.2.3.7 (Receive operation for STAs in PS mode) </a:t>
            </a:r>
            <a:r>
              <a:rPr lang="en-US" sz="1600" dirty="0" smtClean="0"/>
              <a:t>[1] for Ps-Poll and U-APSD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/>
            </a:r>
            <a:br>
              <a:rPr lang="en-US" sz="1800" dirty="0"/>
            </a:br>
            <a:endParaRPr lang="en-US" sz="1800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554787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4988" y="6553200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1600200" y="220980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Active Mode</a:t>
            </a:r>
          </a:p>
        </p:txBody>
      </p:sp>
      <p:cxnSp>
        <p:nvCxnSpPr>
          <p:cNvPr id="9" name="Straight Arrow Connector 8"/>
          <p:cNvCxnSpPr/>
          <p:nvPr/>
        </p:nvCxnSpPr>
        <p:spPr bwMode="auto">
          <a:xfrm>
            <a:off x="2819400" y="243840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flipH="1">
            <a:off x="2819400" y="264871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2971800" y="2057400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exchange with PM bit set to 1.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971800" y="2662535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Frame exchange with PM bit set to 0.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 bwMode="auto">
          <a:xfrm>
            <a:off x="4648200" y="220980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1600200" y="4166602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Awake</a:t>
            </a:r>
          </a:p>
        </p:txBody>
      </p:sp>
      <p:cxnSp>
        <p:nvCxnSpPr>
          <p:cNvPr id="19" name="Straight Arrow Connector 18"/>
          <p:cNvCxnSpPr/>
          <p:nvPr/>
        </p:nvCxnSpPr>
        <p:spPr bwMode="auto">
          <a:xfrm>
            <a:off x="2819400" y="4395202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20" name="Straight Arrow Connector 19"/>
          <p:cNvCxnSpPr/>
          <p:nvPr/>
        </p:nvCxnSpPr>
        <p:spPr bwMode="auto">
          <a:xfrm flipH="1">
            <a:off x="2819400" y="4605514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2782093" y="4611469"/>
            <a:ext cx="19034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based on power save protocol like TWT, Ps-Poll, U-APSD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 bwMode="auto">
          <a:xfrm>
            <a:off x="4648200" y="4166602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3612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Management – Design Concept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For non-AP STA, 802.11 </a:t>
            </a:r>
            <a:r>
              <a:rPr lang="en-US" sz="1600" dirty="0" err="1"/>
              <a:t>ba</a:t>
            </a:r>
            <a:r>
              <a:rPr lang="en-US" sz="1600" dirty="0"/>
              <a:t> adds a companion radio called </a:t>
            </a:r>
            <a:r>
              <a:rPr lang="en-US" sz="1600" dirty="0" err="1" smtClean="0"/>
              <a:t>WURx</a:t>
            </a:r>
            <a:r>
              <a:rPr lang="en-US" sz="1600" dirty="0" smtClean="0"/>
              <a:t> (WUR receiver) </a:t>
            </a:r>
            <a:r>
              <a:rPr lang="en-US" sz="1600" dirty="0"/>
              <a:t>to receive WUR </a:t>
            </a:r>
            <a:r>
              <a:rPr lang="en-US" sz="1600" dirty="0" smtClean="0"/>
              <a:t>PPDU</a:t>
            </a:r>
          </a:p>
          <a:p>
            <a:r>
              <a:rPr lang="en-US" sz="1600" dirty="0"/>
              <a:t>To differentiate </a:t>
            </a:r>
            <a:r>
              <a:rPr lang="en-US" sz="1600" dirty="0" err="1"/>
              <a:t>WURx</a:t>
            </a:r>
            <a:r>
              <a:rPr lang="en-US" sz="1600" dirty="0"/>
              <a:t> with the PCR, the PCR of the non-AP STA is described as the PCR component of the non-AP </a:t>
            </a:r>
            <a:r>
              <a:rPr lang="en-US" sz="1600" dirty="0" smtClean="0"/>
              <a:t>STA</a:t>
            </a:r>
          </a:p>
          <a:p>
            <a:r>
              <a:rPr lang="en-US" sz="1600" dirty="0" smtClean="0"/>
              <a:t>Additional </a:t>
            </a:r>
            <a:r>
              <a:rPr lang="en-US" sz="1600" dirty="0"/>
              <a:t>power state for the companion radio, which are separated from the power states of PCR </a:t>
            </a:r>
            <a:r>
              <a:rPr lang="en-US" sz="1600" dirty="0" smtClean="0"/>
              <a:t>component, are defined</a:t>
            </a:r>
            <a:endParaRPr lang="en-US" sz="1600" dirty="0"/>
          </a:p>
          <a:p>
            <a:pPr lvl="1"/>
            <a:r>
              <a:rPr lang="en-US" sz="1200" dirty="0" err="1"/>
              <a:t>WURx</a:t>
            </a:r>
            <a:r>
              <a:rPr lang="en-US" sz="1200" dirty="0"/>
              <a:t> Awake: the </a:t>
            </a:r>
            <a:r>
              <a:rPr lang="en-US" sz="1200" dirty="0" err="1"/>
              <a:t>WURx</a:t>
            </a:r>
            <a:r>
              <a:rPr lang="en-US" sz="1200" dirty="0"/>
              <a:t> of the WUR non-AP STA is fully powered to receive WUR frame.</a:t>
            </a:r>
          </a:p>
          <a:p>
            <a:pPr lvl="1"/>
            <a:r>
              <a:rPr lang="en-US" sz="1200" dirty="0" err="1"/>
              <a:t>WURx</a:t>
            </a:r>
            <a:r>
              <a:rPr lang="en-US" sz="1200" dirty="0"/>
              <a:t> Doze: the </a:t>
            </a:r>
            <a:r>
              <a:rPr lang="en-US" sz="1200" dirty="0" err="1"/>
              <a:t>WURx</a:t>
            </a:r>
            <a:r>
              <a:rPr lang="en-US" sz="1200" dirty="0"/>
              <a:t> of the WUR non-AP STA is not able to receive WUR frame. </a:t>
            </a:r>
          </a:p>
          <a:p>
            <a:pPr lvl="1"/>
            <a:r>
              <a:rPr lang="en-US" sz="1200" dirty="0"/>
              <a:t>See 31.6.2 non-AP STA operation </a:t>
            </a:r>
            <a:endParaRPr lang="en-US" sz="1800" dirty="0" smtClean="0"/>
          </a:p>
          <a:p>
            <a:r>
              <a:rPr lang="en-US" sz="1600" dirty="0" smtClean="0"/>
              <a:t>Independent </a:t>
            </a:r>
            <a:r>
              <a:rPr lang="en-US" sz="1600" dirty="0"/>
              <a:t>WUR negotiation status is </a:t>
            </a:r>
            <a:r>
              <a:rPr lang="en-US" sz="1600" dirty="0" smtClean="0"/>
              <a:t>added to </a:t>
            </a:r>
            <a:r>
              <a:rPr lang="en-US" sz="1600" dirty="0"/>
              <a:t>enable the </a:t>
            </a:r>
            <a:r>
              <a:rPr lang="en-US" sz="1600" dirty="0" err="1"/>
              <a:t>WURx</a:t>
            </a:r>
            <a:r>
              <a:rPr lang="en-US" sz="1600" dirty="0"/>
              <a:t> when </a:t>
            </a:r>
            <a:r>
              <a:rPr lang="en-US" sz="1600" dirty="0">
                <a:solidFill>
                  <a:srgbClr val="FF0000"/>
                </a:solidFill>
              </a:rPr>
              <a:t>the PCR component has negotiated WUR </a:t>
            </a:r>
            <a:r>
              <a:rPr lang="en-US" sz="1600" dirty="0" smtClean="0">
                <a:solidFill>
                  <a:srgbClr val="FF0000"/>
                </a:solidFill>
              </a:rPr>
              <a:t>Mode, and the </a:t>
            </a:r>
            <a:r>
              <a:rPr lang="en-US" sz="1600" dirty="0" smtClean="0"/>
              <a:t>power state of the </a:t>
            </a:r>
            <a:r>
              <a:rPr lang="en-US" sz="1600" dirty="0"/>
              <a:t>PCR component of a </a:t>
            </a:r>
            <a:r>
              <a:rPr lang="en-US" sz="1600" dirty="0" smtClean="0"/>
              <a:t>non-AP STA </a:t>
            </a:r>
            <a:r>
              <a:rPr lang="en-US" sz="1600" dirty="0">
                <a:solidFill>
                  <a:srgbClr val="FF0000"/>
                </a:solidFill>
              </a:rPr>
              <a:t>is in the doze </a:t>
            </a:r>
            <a:r>
              <a:rPr lang="en-US" sz="1600" dirty="0" smtClean="0">
                <a:solidFill>
                  <a:srgbClr val="FF0000"/>
                </a:solidFill>
              </a:rPr>
              <a:t>state</a:t>
            </a:r>
            <a:r>
              <a:rPr lang="en-US" sz="1600" dirty="0" smtClean="0"/>
              <a:t>. </a:t>
            </a:r>
          </a:p>
          <a:p>
            <a:endParaRPr lang="en-US" sz="1600" dirty="0"/>
          </a:p>
          <a:p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1219200" y="513595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Active Mode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2438400" y="5364550"/>
            <a:ext cx="990600" cy="1587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 flipV="1">
            <a:off x="2438400" y="5574863"/>
            <a:ext cx="990600" cy="914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Rectangle 9"/>
          <p:cNvSpPr/>
          <p:nvPr/>
        </p:nvSpPr>
        <p:spPr bwMode="auto">
          <a:xfrm>
            <a:off x="3429000" y="5135950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smtClean="0"/>
              <a:t>PS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Mode</a:t>
            </a:r>
          </a:p>
        </p:txBody>
      </p:sp>
      <p:grpSp>
        <p:nvGrpSpPr>
          <p:cNvPr id="28" name="Group 27"/>
          <p:cNvGrpSpPr/>
          <p:nvPr/>
        </p:nvGrpSpPr>
        <p:grpSpPr>
          <a:xfrm>
            <a:off x="5149254" y="4763166"/>
            <a:ext cx="3581400" cy="1713834"/>
            <a:chOff x="4572000" y="2400966"/>
            <a:chExt cx="5410200" cy="2526792"/>
          </a:xfrm>
        </p:grpSpPr>
        <p:sp>
          <p:nvSpPr>
            <p:cNvPr id="14" name="Rectangle 13"/>
            <p:cNvSpPr/>
            <p:nvPr/>
          </p:nvSpPr>
          <p:spPr bwMode="auto">
            <a:xfrm>
              <a:off x="4572000" y="2400966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 Mode</a:t>
              </a: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8534400" y="4229766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WUR Mode Suspend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4578096" y="4241958"/>
              <a:ext cx="1447800" cy="685800"/>
            </a:xfrm>
            <a:prstGeom prst="rect">
              <a:avLst/>
            </a:prstGeom>
            <a:noFill/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rPr>
                <a:t>No WUR Negotiation </a:t>
              </a:r>
            </a:p>
          </p:txBody>
        </p:sp>
        <p:cxnSp>
          <p:nvCxnSpPr>
            <p:cNvPr id="17" name="Straight Arrow Connector 16"/>
            <p:cNvCxnSpPr/>
            <p:nvPr/>
          </p:nvCxnSpPr>
          <p:spPr bwMode="auto">
            <a:xfrm flipV="1">
              <a:off x="5029200" y="3086766"/>
              <a:ext cx="0" cy="1155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18" name="Straight Arrow Connector 17"/>
            <p:cNvCxnSpPr/>
            <p:nvPr/>
          </p:nvCxnSpPr>
          <p:spPr bwMode="auto">
            <a:xfrm>
              <a:off x="5486400" y="3086766"/>
              <a:ext cx="0" cy="1155192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0" name="Straight Arrow Connector 19"/>
            <p:cNvCxnSpPr/>
            <p:nvPr/>
          </p:nvCxnSpPr>
          <p:spPr bwMode="auto">
            <a:xfrm>
              <a:off x="6019800" y="2489358"/>
              <a:ext cx="3733800" cy="1712214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1" name="Straight Arrow Connector 20"/>
            <p:cNvCxnSpPr/>
            <p:nvPr/>
          </p:nvCxnSpPr>
          <p:spPr bwMode="auto">
            <a:xfrm flipH="1" flipV="1">
              <a:off x="6002416" y="2826707"/>
              <a:ext cx="3074076" cy="1374865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2" name="Straight Arrow Connector 21"/>
            <p:cNvCxnSpPr/>
            <p:nvPr/>
          </p:nvCxnSpPr>
          <p:spPr bwMode="auto">
            <a:xfrm flipV="1">
              <a:off x="6019800" y="4438967"/>
              <a:ext cx="2514600" cy="12479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H="1" flipV="1">
              <a:off x="6002416" y="4728876"/>
              <a:ext cx="2531984" cy="2831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triangle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63102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</a:t>
            </a:r>
            <a:r>
              <a:rPr lang="en-US" dirty="0" smtClean="0"/>
              <a:t>Management – Negotiation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The definition of 802.11 </a:t>
            </a:r>
            <a:r>
              <a:rPr lang="en-US" sz="1800" dirty="0" err="1"/>
              <a:t>ba</a:t>
            </a:r>
            <a:r>
              <a:rPr lang="en-US" sz="1800" dirty="0"/>
              <a:t> negotiation status </a:t>
            </a:r>
            <a:r>
              <a:rPr lang="en-US" sz="1800" dirty="0" smtClean="0"/>
              <a:t>is as follows to </a:t>
            </a:r>
            <a:r>
              <a:rPr lang="en-US" sz="1800" dirty="0"/>
              <a:t>enable </a:t>
            </a:r>
            <a:r>
              <a:rPr lang="en-US" sz="1800" dirty="0" err="1"/>
              <a:t>WURx</a:t>
            </a:r>
            <a:r>
              <a:rPr lang="en-US" sz="1800" dirty="0"/>
              <a:t> when the </a:t>
            </a:r>
            <a:r>
              <a:rPr lang="en-US" sz="1800" dirty="0" smtClean="0"/>
              <a:t>non-AP STA’s power state of the PCR </a:t>
            </a:r>
            <a:r>
              <a:rPr lang="en-US" sz="1800" dirty="0"/>
              <a:t>component is in the doze </a:t>
            </a:r>
            <a:r>
              <a:rPr lang="en-US" sz="1800" dirty="0" smtClean="0"/>
              <a:t>state</a:t>
            </a:r>
            <a:endParaRPr lang="en-US" sz="1800" dirty="0"/>
          </a:p>
          <a:p>
            <a:pPr lvl="1"/>
            <a:r>
              <a:rPr lang="en-US" sz="1600" dirty="0"/>
              <a:t>WUR </a:t>
            </a:r>
            <a:r>
              <a:rPr lang="en-US" sz="1600" dirty="0" smtClean="0"/>
              <a:t>Mode status:</a:t>
            </a:r>
            <a:endParaRPr lang="en-US" sz="1600" dirty="0"/>
          </a:p>
          <a:p>
            <a:pPr lvl="2"/>
            <a:r>
              <a:rPr lang="en-US" sz="1400" dirty="0"/>
              <a:t>AP and </a:t>
            </a:r>
            <a:r>
              <a:rPr lang="en-US" sz="1400" dirty="0" smtClean="0"/>
              <a:t>non-AP STA remember </a:t>
            </a:r>
            <a:r>
              <a:rPr lang="en-US" sz="1400" dirty="0"/>
              <a:t>WUR negotiated parameters</a:t>
            </a:r>
          </a:p>
          <a:p>
            <a:pPr lvl="2"/>
            <a:r>
              <a:rPr lang="en-US" sz="1400" dirty="0" err="1"/>
              <a:t>WURx</a:t>
            </a:r>
            <a:r>
              <a:rPr lang="en-US" sz="1400" dirty="0"/>
              <a:t> is available based on duty cycle agreement </a:t>
            </a:r>
            <a:r>
              <a:rPr lang="en-US" sz="1400" dirty="0">
                <a:solidFill>
                  <a:srgbClr val="FF0000"/>
                </a:solidFill>
              </a:rPr>
              <a:t>when the PCR component of the </a:t>
            </a:r>
            <a:r>
              <a:rPr lang="en-US" sz="1400" dirty="0" smtClean="0">
                <a:solidFill>
                  <a:srgbClr val="FF0000"/>
                </a:solidFill>
              </a:rPr>
              <a:t>non-AP STA </a:t>
            </a:r>
            <a:r>
              <a:rPr lang="en-US" sz="1400" dirty="0">
                <a:solidFill>
                  <a:srgbClr val="FF0000"/>
                </a:solidFill>
              </a:rPr>
              <a:t>is in doze state </a:t>
            </a:r>
            <a:endParaRPr lang="en-US" sz="1400" dirty="0" smtClean="0">
              <a:solidFill>
                <a:srgbClr val="FF0000"/>
              </a:solidFill>
            </a:endParaRPr>
          </a:p>
          <a:p>
            <a:pPr lvl="2"/>
            <a:r>
              <a:rPr lang="en-US" sz="1400" dirty="0" smtClean="0"/>
              <a:t>Additional rules is not required to check DTIM and is not required to awake in SPs</a:t>
            </a:r>
          </a:p>
          <a:p>
            <a:pPr lvl="2"/>
            <a:r>
              <a:rPr lang="en-US" sz="1400" dirty="0" smtClean="0"/>
              <a:t>See </a:t>
            </a:r>
            <a:r>
              <a:rPr lang="en-US" sz="1400" dirty="0"/>
              <a:t>31.6.2 non-AP STA operation and 31.6.3 AP </a:t>
            </a:r>
            <a:r>
              <a:rPr lang="en-US" sz="1400" dirty="0" smtClean="0"/>
              <a:t>operation [3] </a:t>
            </a:r>
            <a:endParaRPr lang="en-US" sz="1400" dirty="0"/>
          </a:p>
          <a:p>
            <a:pPr lvl="1"/>
            <a:r>
              <a:rPr lang="en-US" sz="1600" dirty="0" smtClean="0"/>
              <a:t>WUR </a:t>
            </a:r>
            <a:r>
              <a:rPr lang="en-US" sz="1600" dirty="0"/>
              <a:t>Mode </a:t>
            </a:r>
            <a:r>
              <a:rPr lang="en-US" sz="1600" dirty="0" smtClean="0"/>
              <a:t>Suspend status:</a:t>
            </a:r>
            <a:endParaRPr lang="en-US" sz="1600" dirty="0"/>
          </a:p>
          <a:p>
            <a:pPr lvl="2"/>
            <a:r>
              <a:rPr lang="en-US" sz="1400" dirty="0"/>
              <a:t>AP and </a:t>
            </a:r>
            <a:r>
              <a:rPr lang="en-US" sz="1400" dirty="0" smtClean="0"/>
              <a:t>non-AP STA </a:t>
            </a:r>
            <a:r>
              <a:rPr lang="en-US" sz="1400" dirty="0"/>
              <a:t>remembers WUR negotiated </a:t>
            </a:r>
            <a:r>
              <a:rPr lang="en-US" sz="1400" dirty="0" smtClean="0"/>
              <a:t>parameters</a:t>
            </a:r>
          </a:p>
          <a:p>
            <a:pPr lvl="2"/>
            <a:r>
              <a:rPr lang="en-US" sz="1400" dirty="0" err="1" smtClean="0"/>
              <a:t>WURx</a:t>
            </a:r>
            <a:r>
              <a:rPr lang="en-US" sz="1400" dirty="0" smtClean="0"/>
              <a:t> power state is implementation specific</a:t>
            </a:r>
          </a:p>
          <a:p>
            <a:pPr lvl="2"/>
            <a:r>
              <a:rPr lang="en-US" sz="1400" dirty="0" smtClean="0"/>
              <a:t>No change for the existing rules of checking DTIM and awake in SPs</a:t>
            </a:r>
          </a:p>
          <a:p>
            <a:pPr lvl="2"/>
            <a:r>
              <a:rPr lang="en-US" sz="1400" dirty="0"/>
              <a:t>See 31.6.2 non-AP STA operation and 31.6.3 AP </a:t>
            </a:r>
            <a:r>
              <a:rPr lang="en-US" sz="1400" dirty="0" smtClean="0"/>
              <a:t>operation [3]</a:t>
            </a:r>
          </a:p>
          <a:p>
            <a:r>
              <a:rPr lang="en-US" sz="1800" dirty="0" smtClean="0"/>
              <a:t>If there is </a:t>
            </a:r>
            <a:r>
              <a:rPr lang="en-US" sz="1800" dirty="0"/>
              <a:t>no </a:t>
            </a:r>
            <a:r>
              <a:rPr lang="en-US" sz="1800" dirty="0" smtClean="0"/>
              <a:t>WUR negotiation, then no change for the existing operation.</a:t>
            </a:r>
            <a:endParaRPr lang="en-US" sz="1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017739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802.11 </a:t>
            </a:r>
            <a:r>
              <a:rPr lang="en-US" dirty="0" err="1" smtClean="0"/>
              <a:t>ba</a:t>
            </a:r>
            <a:r>
              <a:rPr lang="en-US" dirty="0" smtClean="0"/>
              <a:t> Power Management – High level State Diagram for Negotiation Status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sz="1800" dirty="0" smtClean="0"/>
          </a:p>
          <a:p>
            <a:r>
              <a:rPr lang="en-US" sz="1600" dirty="0"/>
              <a:t>See 31.6.1 WUR Mode Setup [3] for all the details</a:t>
            </a:r>
          </a:p>
          <a:p>
            <a:r>
              <a:rPr lang="en-US" sz="1600" dirty="0" smtClean="0"/>
              <a:t>Note that WUR Mode Setup frame and WUR Mode Teardown frame are WUR Action frame</a:t>
            </a:r>
          </a:p>
          <a:p>
            <a:r>
              <a:rPr lang="en-US" sz="1600" dirty="0" smtClean="0"/>
              <a:t>Note that this state diagram is independent of Active mode/PS mode state diagram</a:t>
            </a:r>
          </a:p>
          <a:p>
            <a:pPr marL="0" indent="0">
              <a:buNone/>
            </a:pPr>
            <a:r>
              <a:rPr lang="en-US" sz="1600" dirty="0"/>
              <a:t/>
            </a:r>
            <a:br>
              <a:rPr lang="en-US" sz="1600" dirty="0"/>
            </a:br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7" name="Rectangle 6"/>
          <p:cNvSpPr/>
          <p:nvPr/>
        </p:nvSpPr>
        <p:spPr bwMode="auto">
          <a:xfrm>
            <a:off x="2667000" y="1905000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</a:t>
            </a:r>
          </a:p>
        </p:txBody>
      </p:sp>
      <p:sp>
        <p:nvSpPr>
          <p:cNvPr id="8" name="Rectangle 7"/>
          <p:cNvSpPr/>
          <p:nvPr/>
        </p:nvSpPr>
        <p:spPr bwMode="auto">
          <a:xfrm>
            <a:off x="6629400" y="3733800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 Mode Suspend</a:t>
            </a:r>
          </a:p>
        </p:txBody>
      </p:sp>
      <p:sp>
        <p:nvSpPr>
          <p:cNvPr id="9" name="Rectangle 8"/>
          <p:cNvSpPr/>
          <p:nvPr/>
        </p:nvSpPr>
        <p:spPr bwMode="auto">
          <a:xfrm>
            <a:off x="2673096" y="3745992"/>
            <a:ext cx="1447800" cy="6858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No WUR Negotiation 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3124200" y="2590800"/>
            <a:ext cx="0" cy="115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2" name="Straight Arrow Connector 11"/>
          <p:cNvCxnSpPr/>
          <p:nvPr/>
        </p:nvCxnSpPr>
        <p:spPr bwMode="auto">
          <a:xfrm>
            <a:off x="3581400" y="2590800"/>
            <a:ext cx="0" cy="115519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278405" y="2973431"/>
            <a:ext cx="1981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Request/Response exchange</a:t>
            </a: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>
            <a:off x="4114800" y="1993392"/>
            <a:ext cx="3733800" cy="1712214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5" name="Straight Arrow Connector 14"/>
          <p:cNvCxnSpPr/>
          <p:nvPr/>
        </p:nvCxnSpPr>
        <p:spPr bwMode="auto">
          <a:xfrm flipH="1" flipV="1">
            <a:off x="4097416" y="2330741"/>
            <a:ext cx="3074076" cy="137486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 flipV="1">
            <a:off x="4114800" y="3943001"/>
            <a:ext cx="2514600" cy="124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9" name="Straight Arrow Connector 18"/>
          <p:cNvCxnSpPr/>
          <p:nvPr/>
        </p:nvCxnSpPr>
        <p:spPr bwMode="auto">
          <a:xfrm flipH="1" flipV="1">
            <a:off x="4097416" y="4232910"/>
            <a:ext cx="2531984" cy="283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4308348" y="3517392"/>
            <a:ext cx="20924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WUR Mode Setup frame </a:t>
            </a:r>
            <a:r>
              <a:rPr lang="en-US" dirty="0" smtClean="0"/>
              <a:t>Request/Response exchange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3505200" y="2979527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Teardown frame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4700018" y="4281668"/>
            <a:ext cx="137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Teardown frame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 rot="1553259">
            <a:off x="4979564" y="2496943"/>
            <a:ext cx="25821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(Action </a:t>
            </a:r>
            <a:r>
              <a:rPr lang="en-US" dirty="0"/>
              <a:t>Type </a:t>
            </a:r>
            <a:r>
              <a:rPr lang="en-US" dirty="0" smtClean="0"/>
              <a:t>field = Enter </a:t>
            </a:r>
            <a:r>
              <a:rPr lang="en-US" dirty="0"/>
              <a:t>WUR </a:t>
            </a:r>
            <a:r>
              <a:rPr lang="en-US" dirty="0" smtClean="0"/>
              <a:t>Mode Suspend)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 rot="1375470">
            <a:off x="4212963" y="3013763"/>
            <a:ext cx="26314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WUR Mode Setup frame </a:t>
            </a:r>
            <a:r>
              <a:rPr lang="en-US" dirty="0"/>
              <a:t>(Action Type field = Enter WUR </a:t>
            </a:r>
            <a:r>
              <a:rPr lang="en-US" dirty="0" smtClean="0"/>
              <a:t>Mode)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26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Power Management – High level </a:t>
            </a:r>
            <a:r>
              <a:rPr lang="en-US" dirty="0" err="1" smtClean="0"/>
              <a:t>WURx</a:t>
            </a:r>
            <a:r>
              <a:rPr lang="en-US" dirty="0" smtClean="0"/>
              <a:t> Power State </a:t>
            </a:r>
            <a:r>
              <a:rPr lang="en-US" dirty="0"/>
              <a:t>Diagram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 smtClean="0"/>
              <a:t>After PCR component negotiates </a:t>
            </a:r>
            <a:r>
              <a:rPr lang="en-US" sz="1600" dirty="0" smtClean="0">
                <a:solidFill>
                  <a:srgbClr val="FF0000"/>
                </a:solidFill>
              </a:rPr>
              <a:t>WUR Mode </a:t>
            </a:r>
            <a:r>
              <a:rPr lang="en-US" sz="1600" dirty="0" smtClean="0"/>
              <a:t>and the power state of the PCR </a:t>
            </a:r>
            <a:r>
              <a:rPr lang="en-US" sz="1600" dirty="0"/>
              <a:t>component of the </a:t>
            </a:r>
            <a:r>
              <a:rPr lang="en-US" sz="1600" dirty="0" smtClean="0"/>
              <a:t>non-AP STA </a:t>
            </a:r>
            <a:r>
              <a:rPr lang="en-US" sz="1600" dirty="0"/>
              <a:t>is in </a:t>
            </a:r>
            <a:r>
              <a:rPr lang="en-US" sz="1600" dirty="0" smtClean="0"/>
              <a:t>the </a:t>
            </a:r>
            <a:r>
              <a:rPr lang="en-US" sz="1600" dirty="0" smtClean="0">
                <a:solidFill>
                  <a:srgbClr val="FF0000"/>
                </a:solidFill>
              </a:rPr>
              <a:t>doze state</a:t>
            </a:r>
            <a:r>
              <a:rPr lang="en-US" sz="1600" dirty="0" smtClean="0"/>
              <a:t>, transition between </a:t>
            </a:r>
            <a:r>
              <a:rPr lang="en-US" sz="1600" dirty="0" err="1" smtClean="0"/>
              <a:t>WURx</a:t>
            </a:r>
            <a:r>
              <a:rPr lang="en-US" sz="1600" dirty="0" smtClean="0"/>
              <a:t> Awake and </a:t>
            </a:r>
            <a:r>
              <a:rPr lang="en-US" sz="1600" dirty="0" err="1" smtClean="0"/>
              <a:t>WURx</a:t>
            </a:r>
            <a:r>
              <a:rPr lang="en-US" sz="1600" dirty="0" smtClean="0"/>
              <a:t> Doze is based on the </a:t>
            </a:r>
            <a:r>
              <a:rPr lang="en-US" sz="1600" dirty="0" err="1" smtClean="0"/>
              <a:t>WURx</a:t>
            </a:r>
            <a:r>
              <a:rPr lang="en-US" sz="1600" dirty="0" smtClean="0"/>
              <a:t> duty cycle agreement </a:t>
            </a:r>
          </a:p>
          <a:p>
            <a:pPr lvl="1"/>
            <a:r>
              <a:rPr lang="en-US" sz="1200" dirty="0" smtClean="0"/>
              <a:t>See 31.6.2 </a:t>
            </a:r>
            <a:r>
              <a:rPr lang="en-US" sz="1200" dirty="0"/>
              <a:t>non-AP STA operation </a:t>
            </a:r>
            <a:r>
              <a:rPr lang="en-US" sz="1200" dirty="0" smtClean="0"/>
              <a:t>[3]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pPr marL="0" indent="0">
              <a:buNone/>
            </a:pPr>
            <a:endParaRPr lang="en-US" sz="1600" dirty="0" smtClean="0"/>
          </a:p>
          <a:p>
            <a:endParaRPr lang="en-US" sz="1600" dirty="0" smtClean="0"/>
          </a:p>
          <a:p>
            <a:r>
              <a:rPr lang="en-US" sz="1600" dirty="0" smtClean="0"/>
              <a:t>After PCR component negotiates WUR Suspend mode or the power state of the PCR </a:t>
            </a:r>
            <a:r>
              <a:rPr lang="en-US" sz="1600" dirty="0"/>
              <a:t>component of the </a:t>
            </a:r>
            <a:r>
              <a:rPr lang="en-US" sz="1600" dirty="0" smtClean="0"/>
              <a:t>non-AP STA </a:t>
            </a:r>
            <a:r>
              <a:rPr lang="en-US" sz="1600" dirty="0"/>
              <a:t>is in the </a:t>
            </a:r>
            <a:r>
              <a:rPr lang="en-US" sz="1600" dirty="0" smtClean="0"/>
              <a:t>Awake </a:t>
            </a:r>
            <a:r>
              <a:rPr lang="en-US" sz="1600" dirty="0"/>
              <a:t>state</a:t>
            </a:r>
            <a:r>
              <a:rPr lang="en-US" sz="1600" dirty="0" smtClean="0"/>
              <a:t> or the non-AP STA is not associated, </a:t>
            </a:r>
            <a:r>
              <a:rPr lang="en-US" sz="1600" dirty="0"/>
              <a:t>transition between </a:t>
            </a:r>
            <a:r>
              <a:rPr lang="en-US" sz="1600" dirty="0" err="1"/>
              <a:t>WURx</a:t>
            </a:r>
            <a:r>
              <a:rPr lang="en-US" sz="1600" dirty="0"/>
              <a:t> Awake and </a:t>
            </a:r>
            <a:r>
              <a:rPr lang="en-US" sz="1600" dirty="0" err="1"/>
              <a:t>WURx</a:t>
            </a:r>
            <a:r>
              <a:rPr lang="en-US" sz="1600" dirty="0"/>
              <a:t> Doze is </a:t>
            </a:r>
            <a:r>
              <a:rPr lang="en-US" sz="1600" dirty="0" smtClean="0"/>
              <a:t>implementation specific</a:t>
            </a:r>
          </a:p>
          <a:p>
            <a:pPr lvl="1"/>
            <a:r>
              <a:rPr lang="en-US" sz="1200" dirty="0" smtClean="0"/>
              <a:t>See </a:t>
            </a:r>
            <a:r>
              <a:rPr lang="en-US" sz="1200" dirty="0"/>
              <a:t>31.6.2 non-AP STA operation </a:t>
            </a:r>
            <a:r>
              <a:rPr lang="en-US" sz="1200" dirty="0" smtClean="0"/>
              <a:t>[3]</a:t>
            </a:r>
            <a:endParaRPr lang="en-US" sz="1200" dirty="0"/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Rectangle 5"/>
          <p:cNvSpPr/>
          <p:nvPr/>
        </p:nvSpPr>
        <p:spPr bwMode="auto">
          <a:xfrm>
            <a:off x="2362200" y="3055868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Awake</a:t>
            </a:r>
          </a:p>
        </p:txBody>
      </p:sp>
      <p:cxnSp>
        <p:nvCxnSpPr>
          <p:cNvPr id="7" name="Straight Arrow Connector 6"/>
          <p:cNvCxnSpPr/>
          <p:nvPr/>
        </p:nvCxnSpPr>
        <p:spPr bwMode="auto">
          <a:xfrm>
            <a:off x="3581400" y="3284468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8" name="Straight Arrow Connector 7"/>
          <p:cNvCxnSpPr/>
          <p:nvPr/>
        </p:nvCxnSpPr>
        <p:spPr bwMode="auto">
          <a:xfrm flipH="1">
            <a:off x="3581400" y="3494780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9" name="TextBox 8"/>
          <p:cNvSpPr txBox="1"/>
          <p:nvPr/>
        </p:nvSpPr>
        <p:spPr>
          <a:xfrm>
            <a:off x="3544093" y="3500735"/>
            <a:ext cx="201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Transition based on </a:t>
            </a:r>
            <a:r>
              <a:rPr lang="en-US" dirty="0" err="1" smtClean="0"/>
              <a:t>WURx</a:t>
            </a:r>
            <a:r>
              <a:rPr lang="en-US" dirty="0" smtClean="0"/>
              <a:t> duty cycle agreement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5410200" y="3055868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WURx</a:t>
            </a:r>
            <a:r>
              <a:rPr lang="en-US" dirty="0" smtClean="0"/>
              <a:t> 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2286000" y="545033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WURx</a:t>
            </a: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 Awake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>
            <a:off x="3505200" y="5678934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8" name="Straight Arrow Connector 17"/>
          <p:cNvCxnSpPr/>
          <p:nvPr/>
        </p:nvCxnSpPr>
        <p:spPr bwMode="auto">
          <a:xfrm flipH="1">
            <a:off x="3505200" y="5889246"/>
            <a:ext cx="182880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9" name="TextBox 18"/>
          <p:cNvSpPr txBox="1"/>
          <p:nvPr/>
        </p:nvSpPr>
        <p:spPr>
          <a:xfrm>
            <a:off x="3582987" y="5895201"/>
            <a:ext cx="19034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Implementation specific</a:t>
            </a:r>
            <a:endParaRPr lang="en-US" dirty="0"/>
          </a:p>
        </p:txBody>
      </p:sp>
      <p:sp>
        <p:nvSpPr>
          <p:cNvPr id="20" name="Rectangle 19"/>
          <p:cNvSpPr/>
          <p:nvPr/>
        </p:nvSpPr>
        <p:spPr bwMode="auto">
          <a:xfrm>
            <a:off x="5334000" y="5450334"/>
            <a:ext cx="1219200" cy="685800"/>
          </a:xfrm>
          <a:prstGeom prst="rect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/>
              <a:t>WURx</a:t>
            </a:r>
            <a:r>
              <a:rPr lang="en-US" dirty="0" smtClean="0"/>
              <a:t> Doze</a:t>
            </a:r>
            <a:endParaRPr kumimoji="0" 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0521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 smtClean="0"/>
              <a:t>[</a:t>
            </a:r>
            <a:r>
              <a:rPr lang="en-US" sz="1800" dirty="0"/>
              <a:t>1] Draft </a:t>
            </a:r>
            <a:r>
              <a:rPr lang="en-US" sz="1800" dirty="0" smtClean="0"/>
              <a:t>P802.11REVmd D1.4</a:t>
            </a:r>
          </a:p>
          <a:p>
            <a:r>
              <a:rPr lang="en-US" sz="1800" dirty="0" smtClean="0"/>
              <a:t>[2] </a:t>
            </a:r>
            <a:r>
              <a:rPr lang="en-US" sz="1800" dirty="0"/>
              <a:t>Draft P802.11ax </a:t>
            </a:r>
            <a:r>
              <a:rPr lang="en-US" sz="1800" dirty="0" smtClean="0"/>
              <a:t>D3.1</a:t>
            </a:r>
          </a:p>
          <a:p>
            <a:r>
              <a:rPr lang="en-US" sz="1800" dirty="0" smtClean="0"/>
              <a:t>[3] </a:t>
            </a:r>
            <a:r>
              <a:rPr lang="en-US" sz="1800" dirty="0"/>
              <a:t>Draft P802.11ba </a:t>
            </a:r>
            <a:r>
              <a:rPr lang="en-US" sz="1800" dirty="0" smtClean="0"/>
              <a:t>D0.4</a:t>
            </a:r>
          </a:p>
          <a:p>
            <a:endParaRPr lang="en-US" sz="20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913484" y="6477000"/>
            <a:ext cx="1649491" cy="184666"/>
          </a:xfrm>
        </p:spPr>
        <p:txBody>
          <a:bodyPr/>
          <a:lstStyle/>
          <a:p>
            <a:r>
              <a:rPr lang="en-US" altLang="ko-KR" smtClean="0"/>
              <a:t>Po-Kai Huang et al. (Intel)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262182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92252</TotalTime>
  <Words>965</Words>
  <Application>Microsoft Office PowerPoint</Application>
  <PresentationFormat>On-screen Show (4:3)</PresentationFormat>
  <Paragraphs>150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7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Overview of 802.11 ba Power Management in D0.4</vt:lpstr>
      <vt:lpstr>Abstract</vt:lpstr>
      <vt:lpstr>Existing 802.11 Power Management</vt:lpstr>
      <vt:lpstr>High Level State Diagram for Existing 802.11 Power Management</vt:lpstr>
      <vt:lpstr>802.11 ba Power Management – Design Concept</vt:lpstr>
      <vt:lpstr>802.11 ba Power Management – Negotiation Status</vt:lpstr>
      <vt:lpstr>802.11 ba Power Management – High level State Diagram for Negotiation Status</vt:lpstr>
      <vt:lpstr>802.11 ba Power Management – High level WURx Power State Diagram</vt:lpstr>
      <vt:lpstr>Reference</vt:lpstr>
    </vt:vector>
  </TitlesOfParts>
  <Company>Ralink Technology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keywords>CTPClassification=CTP_NT</cp:keywords>
  <cp:lastModifiedBy>Huang, Po-kai</cp:lastModifiedBy>
  <cp:revision>2165</cp:revision>
  <cp:lastPrinted>1998-02-10T13:28:06Z</cp:lastPrinted>
  <dcterms:created xsi:type="dcterms:W3CDTF">2008-03-19T13:28:15Z</dcterms:created>
  <dcterms:modified xsi:type="dcterms:W3CDTF">2018-09-12T22:12:43Z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042260af-e501-4666-b8fa-f331d31df04a</vt:lpwstr>
  </property>
  <property fmtid="{D5CDD505-2E9C-101B-9397-08002B2CF9AE}" pid="8" name="CTP_TimeStamp">
    <vt:lpwstr>2018-09-12 22:12:43Z</vt:lpwstr>
  </property>
  <property fmtid="{D5CDD505-2E9C-101B-9397-08002B2CF9AE}" pid="9" name="CTP_BU">
    <vt:lpwstr>NA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