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1" r:id="rId4"/>
    <p:sldId id="265" r:id="rId5"/>
    <p:sldId id="263" r:id="rId6"/>
    <p:sldId id="266" r:id="rId7"/>
    <p:sldId id="270" r:id="rId8"/>
    <p:sldId id="267" r:id="rId9"/>
    <p:sldId id="268" r:id="rId10"/>
    <p:sldId id="269"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0" d="100"/>
          <a:sy n="110" d="100"/>
        </p:scale>
        <p:origin x="132" y="3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Ioannis Sarris, u-</a:t>
            </a:r>
            <a:r>
              <a:rPr lang="en-GB" dirty="0" err="1" smtClean="0"/>
              <a:t>blox</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802.11-18/1480r0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ithub.com/u-blox/ubx-v2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wmf"/><Relationship Id="rId3" Type="http://schemas.openxmlformats.org/officeDocument/2006/relationships/image" Target="../media/image5.png"/><Relationship Id="rId7" Type="http://schemas.openxmlformats.org/officeDocument/2006/relationships/image" Target="../media/image9.gif"/><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V2X Simulation Model</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2018-09-10</a:t>
            </a:r>
            <a:endParaRPr lang="en-GB" sz="2000" b="0" dirty="0"/>
          </a:p>
        </p:txBody>
      </p:sp>
      <p:sp>
        <p:nvSpPr>
          <p:cNvPr id="6" name="Date Placeholder 3"/>
          <p:cNvSpPr>
            <a:spLocks noGrp="1"/>
          </p:cNvSpPr>
          <p:nvPr>
            <p:ph type="dt" idx="10"/>
          </p:nvPr>
        </p:nvSpPr>
        <p:spPr/>
        <p:txBody>
          <a:bodyPr/>
          <a:lstStyle/>
          <a:p>
            <a:r>
              <a:rPr lang="en-US" dirty="0" smtClean="0"/>
              <a:t>September 2018</a:t>
            </a:r>
            <a:endParaRPr lang="en-GB" dirty="0"/>
          </a:p>
        </p:txBody>
      </p:sp>
      <p:sp>
        <p:nvSpPr>
          <p:cNvPr id="7" name="Footer Placeholder 4"/>
          <p:cNvSpPr>
            <a:spLocks noGrp="1"/>
          </p:cNvSpPr>
          <p:nvPr>
            <p:ph type="ftr" idx="11"/>
          </p:nvPr>
        </p:nvSpPr>
        <p:spPr/>
        <p:txBody>
          <a:bodyPr/>
          <a:lstStyle/>
          <a:p>
            <a:r>
              <a:rPr lang="en-GB" dirty="0"/>
              <a:t>Ioannis Sarris, u-</a:t>
            </a:r>
            <a:r>
              <a:rPr lang="en-GB" dirty="0" err="1"/>
              <a:t>blox</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3496860"/>
              </p:ext>
            </p:extLst>
          </p:nvPr>
        </p:nvGraphicFramePr>
        <p:xfrm>
          <a:off x="992188" y="2413000"/>
          <a:ext cx="10215562" cy="2481263"/>
        </p:xfrm>
        <a:graphic>
          <a:graphicData uri="http://schemas.openxmlformats.org/presentationml/2006/ole">
            <mc:AlternateContent xmlns:mc="http://schemas.openxmlformats.org/markup-compatibility/2006">
              <mc:Choice xmlns:v="urn:schemas-microsoft-com:vml" Requires="v">
                <p:oleObj spid="_x0000_s3110"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2188" y="2413000"/>
                        <a:ext cx="10215562"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smtClean="0"/>
              <a:t>Do you support the use of open-source simulation models as the one presented, for submissions to NGV whenever possible?</a:t>
            </a:r>
          </a:p>
          <a:p>
            <a:pPr>
              <a:buFont typeface="Arial" panose="020B0604020202020204" pitchFamily="34" charset="0"/>
              <a:buChar char="•"/>
            </a:pPr>
            <a:endParaRPr lang="en-US" dirty="0"/>
          </a:p>
          <a:p>
            <a:pPr>
              <a:buFont typeface="Arial" panose="020B0604020202020204" pitchFamily="34" charset="0"/>
              <a:buChar char="•"/>
            </a:pPr>
            <a:r>
              <a:rPr lang="en-US" dirty="0" smtClean="0"/>
              <a:t>Y / N /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07923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830389"/>
            <a:ext cx="10361084" cy="4264025"/>
          </a:xfrm>
        </p:spPr>
        <p:txBody>
          <a:bodyPr/>
          <a:lstStyle/>
          <a:p>
            <a:r>
              <a:rPr lang="en-GB" sz="1800" dirty="0"/>
              <a:t>[1] M. Kahn, "IEEE 802.11 Regulatory SC DSRC Coexistence Tiger Team V2V Radio Channel Models," IEEE 802.11-14/0259r0</a:t>
            </a:r>
            <a:r>
              <a:rPr lang="en-GB" sz="1800" dirty="0" smtClean="0"/>
              <a:t>.</a:t>
            </a:r>
          </a:p>
          <a:p>
            <a:endParaRPr lang="en-GB" sz="1600" dirty="0"/>
          </a:p>
          <a:p>
            <a:r>
              <a:rPr lang="en-GB" sz="1800" dirty="0" smtClean="0"/>
              <a:t>[</a:t>
            </a:r>
            <a:r>
              <a:rPr lang="en-GB" sz="1800" dirty="0"/>
              <a:t>2] I. Tan, W. Tang, K. </a:t>
            </a:r>
            <a:r>
              <a:rPr lang="en-GB" sz="1800" dirty="0" err="1"/>
              <a:t>Laberteaux</a:t>
            </a:r>
            <a:r>
              <a:rPr lang="en-GB" sz="1800" dirty="0"/>
              <a:t> and A. </a:t>
            </a:r>
            <a:r>
              <a:rPr lang="en-GB" sz="1800" dirty="0" err="1"/>
              <a:t>Bahai</a:t>
            </a:r>
            <a:r>
              <a:rPr lang="en-GB" sz="1800" dirty="0"/>
              <a:t>, "Measurement and Analysis of Wireless Channel Impairments in DSRC Vehicular Communications," 2008 IEEE International Conference on Communications, Beijing, 2008, pp. 4882-4888</a:t>
            </a:r>
            <a:r>
              <a:rPr lang="en-GB" sz="1800" dirty="0" smtClean="0"/>
              <a:t>.</a:t>
            </a:r>
          </a:p>
          <a:p>
            <a:endParaRPr lang="en-GB" sz="1600" dirty="0"/>
          </a:p>
          <a:p>
            <a:r>
              <a:rPr lang="en-GB" sz="1800" dirty="0" smtClean="0"/>
              <a:t>[</a:t>
            </a:r>
            <a:r>
              <a:rPr lang="en-GB" sz="1800" dirty="0"/>
              <a:t>3] P. Alexander, D. Haley and A. Grant, "Cooperative Intelligent Transport Systems: 5.9-GHz Field Trials," in Proceedings of the IEEE, vol. 99, no. 7, pp. 1213-1235, July 2011</a:t>
            </a:r>
            <a:r>
              <a:rPr lang="en-GB" sz="1800" dirty="0" smtClean="0"/>
              <a:t>.</a:t>
            </a:r>
          </a:p>
          <a:p>
            <a:endParaRPr lang="en-GB" sz="1600" dirty="0"/>
          </a:p>
          <a:p>
            <a:r>
              <a:rPr lang="en-GB" sz="1800" dirty="0" smtClean="0"/>
              <a:t>[</a:t>
            </a:r>
            <a:r>
              <a:rPr lang="en-GB" sz="1800" dirty="0"/>
              <a:t>4] L. </a:t>
            </a:r>
            <a:r>
              <a:rPr lang="en-GB" sz="1800" dirty="0" err="1"/>
              <a:t>Bernadó</a:t>
            </a:r>
            <a:r>
              <a:rPr lang="en-GB" sz="1800" dirty="0"/>
              <a:t>, T. </a:t>
            </a:r>
            <a:r>
              <a:rPr lang="en-GB" sz="1800" dirty="0" err="1"/>
              <a:t>Zemen</a:t>
            </a:r>
            <a:r>
              <a:rPr lang="en-GB" sz="1800" dirty="0"/>
              <a:t>, F. </a:t>
            </a:r>
            <a:r>
              <a:rPr lang="en-GB" sz="1800" dirty="0" err="1"/>
              <a:t>Tufvesson</a:t>
            </a:r>
            <a:r>
              <a:rPr lang="en-GB" sz="1800" dirty="0"/>
              <a:t>, A. F. </a:t>
            </a:r>
            <a:r>
              <a:rPr lang="en-GB" sz="1800" dirty="0" err="1"/>
              <a:t>Molisch</a:t>
            </a:r>
            <a:r>
              <a:rPr lang="en-GB" sz="1800" dirty="0"/>
              <a:t> and C. F. </a:t>
            </a:r>
            <a:r>
              <a:rPr lang="en-GB" sz="1800" dirty="0" err="1"/>
              <a:t>Mecklenbräuker</a:t>
            </a:r>
            <a:r>
              <a:rPr lang="en-GB" sz="1800" dirty="0"/>
              <a:t>, "Delay and Doppler Spreads of Nonstationary Vehicular Channels for Safety-Relevant Scenarios," in IEEE Transactions on Vehicular Technology, vol. 63, no. 1, pp. 82-93, Jan. 2014.</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830391"/>
            <a:ext cx="10361084" cy="4264024"/>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 simulation model </a:t>
            </a:r>
            <a:r>
              <a:rPr lang="en-US" dirty="0"/>
              <a:t>of a baseband 802.11p transceiver which can be used </a:t>
            </a:r>
            <a:r>
              <a:rPr lang="en-US" dirty="0" smtClean="0"/>
              <a:t>for research </a:t>
            </a:r>
            <a:r>
              <a:rPr lang="en-US" dirty="0"/>
              <a:t>on V2X </a:t>
            </a:r>
            <a:r>
              <a:rPr lang="en-US" dirty="0" smtClean="0"/>
              <a:t>communications </a:t>
            </a:r>
            <a:r>
              <a:rPr lang="en-GB" dirty="0" smtClean="0"/>
              <a:t>is presented in this submission.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Available on </a:t>
            </a:r>
            <a:r>
              <a:rPr lang="en-US" sz="2800" dirty="0">
                <a:hlinkClick r:id="rId3"/>
              </a:rPr>
              <a:t>https://github.com/u-blox/ubx-v2x</a:t>
            </a:r>
            <a:endParaRPr lang="en-US" sz="28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smtClean="0"/>
              <a:t>Promote </a:t>
            </a:r>
            <a:r>
              <a:rPr lang="en-US" dirty="0"/>
              <a:t>collaboration among V2X </a:t>
            </a:r>
            <a:r>
              <a:rPr lang="en-US" dirty="0" smtClean="0"/>
              <a:t>experts on a common platform</a:t>
            </a:r>
            <a:endParaRPr lang="en-US" dirty="0" smtClean="0"/>
          </a:p>
          <a:p>
            <a:pPr>
              <a:buFont typeface="Arial" panose="020B0604020202020204" pitchFamily="34" charset="0"/>
              <a:buChar char="•"/>
            </a:pPr>
            <a:endParaRPr lang="en-US" sz="1200" dirty="0" smtClean="0"/>
          </a:p>
          <a:p>
            <a:pPr>
              <a:buFont typeface="Arial" panose="020B0604020202020204" pitchFamily="34" charset="0"/>
              <a:buChar char="•"/>
            </a:pPr>
            <a:r>
              <a:rPr lang="en-US" dirty="0" smtClean="0"/>
              <a:t>Assess </a:t>
            </a:r>
            <a:r>
              <a:rPr lang="en-US" dirty="0"/>
              <a:t>the performance </a:t>
            </a:r>
            <a:r>
              <a:rPr lang="en-US" dirty="0" smtClean="0"/>
              <a:t>of </a:t>
            </a:r>
            <a:r>
              <a:rPr lang="en-US" dirty="0" smtClean="0"/>
              <a:t>DSRC (ITS-G5) </a:t>
            </a:r>
            <a:r>
              <a:rPr lang="en-US" dirty="0" smtClean="0"/>
              <a:t>and </a:t>
            </a:r>
            <a:r>
              <a:rPr lang="en-US" dirty="0" smtClean="0"/>
              <a:t>NGV </a:t>
            </a:r>
            <a:r>
              <a:rPr lang="en-US" dirty="0" smtClean="0"/>
              <a:t>against </a:t>
            </a:r>
            <a:r>
              <a:rPr lang="en-US" dirty="0" smtClean="0"/>
              <a:t>competing access layer technologies</a:t>
            </a:r>
          </a:p>
          <a:p>
            <a:pPr>
              <a:buFont typeface="Arial" panose="020B0604020202020204" pitchFamily="34" charset="0"/>
              <a:buChar char="•"/>
            </a:pPr>
            <a:endParaRPr lang="en-US" sz="1200" dirty="0"/>
          </a:p>
          <a:p>
            <a:pPr>
              <a:buFont typeface="Arial" panose="020B0604020202020204" pitchFamily="34" charset="0"/>
              <a:buChar char="•"/>
            </a:pPr>
            <a:r>
              <a:rPr lang="en-US" dirty="0"/>
              <a:t>Support coexistence </a:t>
            </a:r>
            <a:r>
              <a:rPr lang="en-US" dirty="0" smtClean="0"/>
              <a:t>studies </a:t>
            </a:r>
            <a:r>
              <a:rPr lang="en-US" dirty="0"/>
              <a:t>between DSRC (ITS-G5) / NGV </a:t>
            </a:r>
            <a:r>
              <a:rPr lang="en-US" dirty="0" smtClean="0"/>
              <a:t>and </a:t>
            </a:r>
            <a:r>
              <a:rPr lang="en-US" dirty="0" smtClean="0"/>
              <a:t>alternative </a:t>
            </a:r>
            <a:r>
              <a:rPr lang="en-US" dirty="0" smtClean="0"/>
              <a:t>technologies</a:t>
            </a:r>
            <a:endParaRPr lang="en-US" dirty="0"/>
          </a:p>
          <a:p>
            <a:pPr>
              <a:buFont typeface="Arial" panose="020B0604020202020204" pitchFamily="34" charset="0"/>
              <a:buChar char="•"/>
            </a:pPr>
            <a:endParaRPr lang="en-US" sz="1200" dirty="0" smtClean="0"/>
          </a:p>
          <a:p>
            <a:pPr>
              <a:buFont typeface="Arial" panose="020B0604020202020204" pitchFamily="34" charset="0"/>
              <a:buChar char="•"/>
            </a:pPr>
            <a:r>
              <a:rPr lang="en-US" dirty="0" smtClean="0"/>
              <a:t>Encourage </a:t>
            </a:r>
            <a:r>
              <a:rPr lang="en-US" dirty="0" smtClean="0"/>
              <a:t>the publishing of (reference) simulation code instead of just results, whenever possible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8434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914401" y="1830390"/>
            <a:ext cx="10361084" cy="4264024"/>
          </a:xfrm>
        </p:spPr>
        <p:txBody>
          <a:bodyPr/>
          <a:lstStyle/>
          <a:p>
            <a:pPr>
              <a:buFont typeface="Arial" panose="020B0604020202020204" pitchFamily="34" charset="0"/>
              <a:buChar char="•"/>
            </a:pPr>
            <a:r>
              <a:rPr lang="en-US" dirty="0"/>
              <a:t>ubx-v2x is </a:t>
            </a:r>
            <a:r>
              <a:rPr lang="en-US" dirty="0" smtClean="0"/>
              <a:t>a simulation </a:t>
            </a:r>
            <a:r>
              <a:rPr lang="en-US" dirty="0"/>
              <a:t>model of a baseband 802.11p </a:t>
            </a:r>
            <a:r>
              <a:rPr lang="en-US" dirty="0" smtClean="0"/>
              <a:t>transceiver</a:t>
            </a:r>
          </a:p>
          <a:p>
            <a:pPr>
              <a:buFont typeface="Arial" panose="020B0604020202020204" pitchFamily="34" charset="0"/>
              <a:buChar char="•"/>
            </a:pPr>
            <a:r>
              <a:rPr lang="en-US" dirty="0"/>
              <a:t>C</a:t>
            </a:r>
            <a:r>
              <a:rPr lang="en-US" dirty="0" smtClean="0"/>
              <a:t>an </a:t>
            </a:r>
            <a:r>
              <a:rPr lang="en-US" dirty="0"/>
              <a:t>be used for research </a:t>
            </a:r>
            <a:r>
              <a:rPr lang="en-US" dirty="0" smtClean="0"/>
              <a:t>of current or next-generation V2X systems</a:t>
            </a:r>
          </a:p>
          <a:p>
            <a:pPr>
              <a:buFont typeface="Arial" panose="020B0604020202020204" pitchFamily="34" charset="0"/>
              <a:buChar char="•"/>
            </a:pPr>
            <a:r>
              <a:rPr lang="en-US" dirty="0" smtClean="0"/>
              <a:t>Provides </a:t>
            </a:r>
            <a:r>
              <a:rPr lang="en-US" dirty="0"/>
              <a:t>a reference implementation of all the </a:t>
            </a:r>
            <a:r>
              <a:rPr lang="en-US" dirty="0" smtClean="0"/>
              <a:t>basic transmitter and receiver processing blocks</a:t>
            </a:r>
          </a:p>
          <a:p>
            <a:pPr>
              <a:buFont typeface="Arial" panose="020B0604020202020204" pitchFamily="34" charset="0"/>
              <a:buChar char="•"/>
            </a:pPr>
            <a:r>
              <a:rPr lang="en-US" dirty="0" smtClean="0"/>
              <a:t>Also </a:t>
            </a:r>
            <a:r>
              <a:rPr lang="en-US" dirty="0" smtClean="0"/>
              <a:t>contains models for some “advanced” </a:t>
            </a:r>
            <a:r>
              <a:rPr lang="en-US" dirty="0"/>
              <a:t>processing </a:t>
            </a:r>
            <a:r>
              <a:rPr lang="en-US" dirty="0" smtClean="0"/>
              <a:t>blocks such as</a:t>
            </a:r>
          </a:p>
          <a:p>
            <a:pPr lvl="1">
              <a:buFont typeface="Arial" panose="020B0604020202020204" pitchFamily="34" charset="0"/>
              <a:buChar char="•"/>
            </a:pPr>
            <a:r>
              <a:rPr lang="en-US" dirty="0" smtClean="0"/>
              <a:t>Frequency offset estimation / correction (coarse, fine &amp; residual)</a:t>
            </a:r>
          </a:p>
          <a:p>
            <a:pPr lvl="1">
              <a:buFont typeface="Arial" panose="020B0604020202020204" pitchFamily="34" charset="0"/>
              <a:buChar char="•"/>
            </a:pPr>
            <a:r>
              <a:rPr lang="en-US" dirty="0" smtClean="0"/>
              <a:t>Frequency-domain channel estimation smoothing</a:t>
            </a:r>
          </a:p>
          <a:p>
            <a:pPr lvl="1">
              <a:buFont typeface="Arial" panose="020B0604020202020204" pitchFamily="34" charset="0"/>
              <a:buChar char="•"/>
            </a:pPr>
            <a:r>
              <a:rPr lang="en-US" dirty="0" smtClean="0"/>
              <a:t>Time-domain </a:t>
            </a:r>
            <a:r>
              <a:rPr lang="en-US" dirty="0"/>
              <a:t>channel estimation </a:t>
            </a:r>
            <a:r>
              <a:rPr lang="en-US" dirty="0" smtClean="0"/>
              <a:t>averaging</a:t>
            </a:r>
            <a:endParaRPr lang="en-US" dirty="0"/>
          </a:p>
          <a:p>
            <a:pPr lvl="1">
              <a:buFont typeface="Arial" panose="020B0604020202020204" pitchFamily="34" charset="0"/>
              <a:buChar char="•"/>
            </a:pPr>
            <a:r>
              <a:rPr lang="en-US" dirty="0" smtClean="0"/>
              <a:t>(Abstract) channel estimation tracking mechanism</a:t>
            </a:r>
          </a:p>
          <a:p>
            <a:pPr>
              <a:buFont typeface="Arial" panose="020B0604020202020204" pitchFamily="34" charset="0"/>
              <a:buChar char="•"/>
            </a:pPr>
            <a:r>
              <a:rPr lang="en-US" dirty="0" smtClean="0"/>
              <a:t>Includes </a:t>
            </a:r>
            <a:r>
              <a:rPr lang="en-US" dirty="0"/>
              <a:t>implementations of the </a:t>
            </a:r>
            <a:r>
              <a:rPr lang="en-US" dirty="0" smtClean="0"/>
              <a:t>Car-2-Car </a:t>
            </a:r>
            <a:r>
              <a:rPr lang="en-US" dirty="0"/>
              <a:t>channel models </a:t>
            </a:r>
            <a:r>
              <a:rPr lang="en-US" dirty="0" smtClean="0"/>
              <a:t>[1-4]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85243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Top-level </a:t>
            </a:r>
            <a:r>
              <a:rPr lang="en-GB" dirty="0" smtClean="0"/>
              <a:t>function dependency </a:t>
            </a:r>
            <a:r>
              <a:rPr lang="en-GB" dirty="0"/>
              <a:t>graph</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2420888"/>
            <a:ext cx="10361613" cy="2821262"/>
          </a:xfrm>
        </p:spPr>
      </p:pic>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 AWGN Performance</a:t>
            </a:r>
            <a:endParaRPr lang="en-US" dirty="0"/>
          </a:p>
        </p:txBody>
      </p:sp>
      <p:sp>
        <p:nvSpPr>
          <p:cNvPr id="8" name="Content Placeholder 7"/>
          <p:cNvSpPr>
            <a:spLocks noGrp="1"/>
          </p:cNvSpPr>
          <p:nvPr>
            <p:ph sz="half" idx="1"/>
          </p:nvPr>
        </p:nvSpPr>
        <p:spPr>
          <a:xfrm>
            <a:off x="914401" y="1830391"/>
            <a:ext cx="5077884" cy="4264024"/>
          </a:xfrm>
        </p:spPr>
        <p:txBody>
          <a:bodyPr/>
          <a:lstStyle/>
          <a:p>
            <a:pPr marL="457200" indent="-457200">
              <a:buFont typeface="Arial" panose="020B0604020202020204" pitchFamily="34" charset="0"/>
              <a:buChar char="•"/>
            </a:pPr>
            <a:r>
              <a:rPr lang="en-US" sz="2400" dirty="0" smtClean="0"/>
              <a:t>The </a:t>
            </a:r>
            <a:r>
              <a:rPr lang="en-US" sz="2400" dirty="0" err="1" smtClean="0">
                <a:latin typeface="Courier New" panose="02070309020205020404" pitchFamily="49" charset="0"/>
                <a:cs typeface="Courier New" panose="02070309020205020404" pitchFamily="49" charset="0"/>
              </a:rPr>
              <a:t>batch_sim</a:t>
            </a:r>
            <a:r>
              <a:rPr lang="en-US" sz="2400" dirty="0" smtClean="0"/>
              <a:t> script performs a Monte-Carlo simulation for:</a:t>
            </a:r>
          </a:p>
          <a:p>
            <a:pPr marL="857250" lvl="1" indent="-457200">
              <a:buFont typeface="Arial" panose="020B0604020202020204" pitchFamily="34" charset="0"/>
              <a:buChar char="•"/>
            </a:pPr>
            <a:r>
              <a:rPr lang="en-US" sz="2000" dirty="0" smtClean="0"/>
              <a:t>MCS 0 to 7</a:t>
            </a:r>
          </a:p>
          <a:p>
            <a:pPr marL="857250" lvl="1" indent="-457200">
              <a:buFont typeface="Arial" panose="020B0604020202020204" pitchFamily="34" charset="0"/>
              <a:buChar char="•"/>
            </a:pPr>
            <a:r>
              <a:rPr lang="en-US" sz="2000" dirty="0" smtClean="0"/>
              <a:t>Payload 300 bytes</a:t>
            </a:r>
          </a:p>
          <a:p>
            <a:pPr marL="857250" lvl="1" indent="-457200">
              <a:buFont typeface="Arial" panose="020B0604020202020204" pitchFamily="34" charset="0"/>
              <a:buChar char="•"/>
            </a:pPr>
            <a:r>
              <a:rPr lang="en-US" sz="2000" dirty="0" smtClean="0"/>
              <a:t>AWGN noise</a:t>
            </a:r>
            <a:endParaRPr lang="en-US" sz="2000" dirty="0"/>
          </a:p>
        </p:txBody>
      </p:sp>
      <p:sp>
        <p:nvSpPr>
          <p:cNvPr id="6" name="Date Placeholder 5"/>
          <p:cNvSpPr>
            <a:spLocks noGrp="1"/>
          </p:cNvSpPr>
          <p:nvPr>
            <p:ph type="dt" idx="10"/>
          </p:nvPr>
        </p:nvSpPr>
        <p:spPr/>
        <p:txBody>
          <a:bodyPr/>
          <a:lstStyle/>
          <a:p>
            <a:r>
              <a:rPr lang="en-US" smtClean="0"/>
              <a:t>September 2018</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https://github.com/u-blox/ubx-v2x/raw/master/figures/PER_300B_AWGN.p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96013" y="1916832"/>
            <a:ext cx="508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849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MEX Acceleration</a:t>
            </a:r>
            <a:endParaRPr lang="en-US" dirty="0"/>
          </a:p>
        </p:txBody>
      </p:sp>
      <p:sp>
        <p:nvSpPr>
          <p:cNvPr id="3" name="Content Placeholder 2"/>
          <p:cNvSpPr>
            <a:spLocks noGrp="1"/>
          </p:cNvSpPr>
          <p:nvPr>
            <p:ph idx="1"/>
          </p:nvPr>
        </p:nvSpPr>
        <p:spPr>
          <a:xfrm>
            <a:off x="914401" y="1830389"/>
            <a:ext cx="10361084" cy="4264025"/>
          </a:xfrm>
        </p:spPr>
        <p:txBody>
          <a:bodyPr/>
          <a:lstStyle/>
          <a:p>
            <a:pPr marL="457200" indent="-457200">
              <a:buFont typeface="Arial" panose="020B0604020202020204" pitchFamily="34" charset="0"/>
              <a:buChar char="•"/>
            </a:pPr>
            <a:r>
              <a:rPr lang="en-US" sz="2400" dirty="0" smtClean="0"/>
              <a:t>The </a:t>
            </a:r>
            <a:r>
              <a:rPr lang="en-US" sz="2400" dirty="0"/>
              <a:t>high-level transmitter </a:t>
            </a:r>
            <a:r>
              <a:rPr lang="en-US" sz="2400" dirty="0" smtClean="0"/>
              <a:t>(</a:t>
            </a:r>
            <a:r>
              <a:rPr lang="en-US" sz="2400" dirty="0" err="1" smtClean="0">
                <a:latin typeface="Courier New" panose="02070309020205020404" pitchFamily="49" charset="0"/>
                <a:cs typeface="Courier New" panose="02070309020205020404" pitchFamily="49" charset="0"/>
              </a:rPr>
              <a:t>sim_tx</a:t>
            </a:r>
            <a:r>
              <a:rPr lang="en-US" sz="2400" dirty="0" smtClean="0"/>
              <a:t>) and receiver (</a:t>
            </a:r>
            <a:r>
              <a:rPr lang="en-US" sz="2400" dirty="0" err="1" smtClean="0">
                <a:latin typeface="Courier New" panose="02070309020205020404" pitchFamily="49" charset="0"/>
                <a:cs typeface="Courier New" panose="02070309020205020404" pitchFamily="49" charset="0"/>
              </a:rPr>
              <a:t>sim_rx</a:t>
            </a:r>
            <a:r>
              <a:rPr lang="en-US" dirty="0" smtClean="0"/>
              <a:t>) </a:t>
            </a:r>
            <a:r>
              <a:rPr lang="en-US" sz="2400" dirty="0" smtClean="0"/>
              <a:t>functions are compatible with the MATLAB Code Generation </a:t>
            </a:r>
            <a:r>
              <a:rPr lang="en-US" sz="2400" dirty="0" smtClean="0"/>
              <a:t>rules</a:t>
            </a:r>
          </a:p>
          <a:p>
            <a:pPr marL="457200" indent="-457200">
              <a:buFont typeface="Arial" panose="020B0604020202020204" pitchFamily="34" charset="0"/>
              <a:buChar char="•"/>
            </a:pPr>
            <a:endParaRPr lang="en-US" sz="2400" dirty="0" smtClean="0"/>
          </a:p>
          <a:p>
            <a:pPr marL="457200" indent="-457200">
              <a:buFont typeface="Arial" panose="020B0604020202020204" pitchFamily="34" charset="0"/>
              <a:buChar char="•"/>
            </a:pPr>
            <a:r>
              <a:rPr lang="en-US" dirty="0" smtClean="0"/>
              <a:t>This enables the automatic generation of C-code for use with a C-based simulator or an embedded </a:t>
            </a:r>
            <a:r>
              <a:rPr lang="en-US" dirty="0" smtClean="0"/>
              <a:t>system</a:t>
            </a:r>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dirty="0" smtClean="0"/>
              <a:t>Significant </a:t>
            </a:r>
            <a:r>
              <a:rPr lang="en-US" dirty="0"/>
              <a:t>simulation performance gain can also be </a:t>
            </a:r>
            <a:r>
              <a:rPr lang="en-US" dirty="0" smtClean="0"/>
              <a:t>achieved by compiling the auto-generated C-code into binary MEX files</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7</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33634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lowchart: Document 11"/>
          <p:cNvSpPr/>
          <p:nvPr/>
        </p:nvSpPr>
        <p:spPr bwMode="auto">
          <a:xfrm>
            <a:off x="839416" y="2564904"/>
            <a:ext cx="10436069" cy="3456384"/>
          </a:xfrm>
          <a:prstGeom prst="flowChartDocumen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itle 7"/>
          <p:cNvSpPr>
            <a:spLocks noGrp="1"/>
          </p:cNvSpPr>
          <p:nvPr>
            <p:ph type="title"/>
          </p:nvPr>
        </p:nvSpPr>
        <p:spPr/>
        <p:txBody>
          <a:bodyPr/>
          <a:lstStyle/>
          <a:p>
            <a:r>
              <a:rPr lang="en-US" dirty="0" smtClean="0"/>
              <a:t>License</a:t>
            </a:r>
            <a:endParaRPr lang="en-US" dirty="0"/>
          </a:p>
        </p:txBody>
      </p:sp>
      <p:sp>
        <p:nvSpPr>
          <p:cNvPr id="9" name="Content Placeholder 8"/>
          <p:cNvSpPr>
            <a:spLocks noGrp="1"/>
          </p:cNvSpPr>
          <p:nvPr>
            <p:ph idx="1"/>
          </p:nvPr>
        </p:nvSpPr>
        <p:spPr>
          <a:xfrm>
            <a:off x="914401" y="1830389"/>
            <a:ext cx="10361084" cy="4264025"/>
          </a:xfrm>
        </p:spPr>
        <p:txBody>
          <a:bodyPr/>
          <a:lstStyle/>
          <a:p>
            <a:pPr>
              <a:buFont typeface="Arial" panose="020B0604020202020204" pitchFamily="34" charset="0"/>
              <a:buChar char="•"/>
            </a:pPr>
            <a:r>
              <a:rPr lang="en-US" dirty="0" smtClean="0"/>
              <a:t>The code is distributed with an MIT-like, open source license</a:t>
            </a:r>
          </a:p>
          <a:p>
            <a:pPr>
              <a:buFont typeface="Arial" panose="020B0604020202020204" pitchFamily="34" charset="0"/>
              <a:buChar char="•"/>
            </a:pPr>
            <a:endParaRPr lang="en-US" dirty="0"/>
          </a:p>
          <a:p>
            <a:r>
              <a:rPr lang="en-US" sz="1600" dirty="0" smtClean="0"/>
              <a:t>Copyright </a:t>
            </a:r>
            <a:r>
              <a:rPr lang="en-US" sz="1600" dirty="0"/>
              <a:t>(C</a:t>
            </a:r>
            <a:r>
              <a:rPr lang="en-US" sz="1600"/>
              <a:t>) </a:t>
            </a:r>
            <a:r>
              <a:rPr lang="en-US" sz="1600" smtClean="0"/>
              <a:t>u-</a:t>
            </a:r>
            <a:r>
              <a:rPr lang="en-US" sz="1600" dirty="0" err="1" smtClean="0"/>
              <a:t>blox</a:t>
            </a:r>
            <a:r>
              <a:rPr lang="en-US" sz="1600" dirty="0" smtClean="0"/>
              <a:t>. All </a:t>
            </a:r>
            <a:r>
              <a:rPr lang="en-US" sz="1600" dirty="0"/>
              <a:t>rights reserved.</a:t>
            </a:r>
          </a:p>
          <a:p>
            <a:endParaRPr lang="en-US" sz="1600" dirty="0"/>
          </a:p>
          <a:p>
            <a:r>
              <a:rPr lang="en-US" sz="1600" dirty="0"/>
              <a:t>Permission to use, copy, modify, and distribute this software for any purpose without fee is hereby granted, provided that this entire notice is included in all copies of any software which is or includes a copy or modification of this software and in all copies of the supporting documentation for such software.</a:t>
            </a:r>
          </a:p>
          <a:p>
            <a:endParaRPr lang="en-US" sz="1600" dirty="0"/>
          </a:p>
          <a:p>
            <a:r>
              <a:rPr lang="en-US" sz="1600" dirty="0"/>
              <a:t>THIS SOFTWARE IS BEING PROVIDED "AS IS", WITHOUT ANY EXPRESS OR IMPLIED WARRANTY. IN PARTICULAR, NEITHER THE AUTHOR NOR U-BLOX MAKES ANY REPRESENTATION OR WARRANTY OF ANY KIND CONCERNING THE MERCHANTABILITY OF THIS SOFTWARE OR ITS FITNESS FOR ANY PARTICULAR PURPOSE.</a:t>
            </a:r>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8</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01799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7" name="Content Placeholder 6"/>
          <p:cNvSpPr>
            <a:spLocks noGrp="1"/>
          </p:cNvSpPr>
          <p:nvPr>
            <p:ph sz="half" idx="1"/>
          </p:nvPr>
        </p:nvSpPr>
        <p:spPr>
          <a:xfrm>
            <a:off x="914400" y="1830390"/>
            <a:ext cx="7629872" cy="4264025"/>
          </a:xfrm>
        </p:spPr>
        <p:txBody>
          <a:bodyPr/>
          <a:lstStyle/>
          <a:p>
            <a:pPr marL="457200" indent="-457200">
              <a:buFont typeface="Arial" panose="020B0604020202020204" pitchFamily="34" charset="0"/>
              <a:buChar char="•"/>
            </a:pPr>
            <a:r>
              <a:rPr lang="en-US" sz="2400" dirty="0" smtClean="0"/>
              <a:t>Investigate collaboration </a:t>
            </a:r>
            <a:r>
              <a:rPr lang="en-US" sz="2400" dirty="0" smtClean="0"/>
              <a:t>opportunities for extending the simulator with:</a:t>
            </a:r>
          </a:p>
          <a:p>
            <a:pPr marL="857250" lvl="1" indent="-457200">
              <a:buFont typeface="Arial" panose="020B0604020202020204" pitchFamily="34" charset="0"/>
              <a:buChar char="•"/>
            </a:pPr>
            <a:r>
              <a:rPr lang="en-US" sz="2000" dirty="0" smtClean="0"/>
              <a:t>Vehicular traffic simulation</a:t>
            </a:r>
          </a:p>
          <a:p>
            <a:pPr marL="857250" lvl="1" indent="-457200">
              <a:buFont typeface="Arial" panose="020B0604020202020204" pitchFamily="34" charset="0"/>
              <a:buChar char="•"/>
            </a:pPr>
            <a:r>
              <a:rPr lang="en-US" sz="2000" dirty="0" smtClean="0"/>
              <a:t>Network simulation</a:t>
            </a:r>
          </a:p>
          <a:p>
            <a:pPr marL="857250" lvl="1" indent="-457200">
              <a:buFont typeface="Arial" panose="020B0604020202020204" pitchFamily="34" charset="0"/>
              <a:buChar char="•"/>
            </a:pPr>
            <a:r>
              <a:rPr lang="en-US" sz="2000" dirty="0" smtClean="0"/>
              <a:t>Hardware-In-the-Loop </a:t>
            </a:r>
            <a:r>
              <a:rPr lang="en-US" sz="2000" dirty="0" smtClean="0"/>
              <a:t>simulation</a:t>
            </a:r>
          </a:p>
          <a:p>
            <a:pPr marL="457200" indent="-457200">
              <a:buFont typeface="Arial" panose="020B0604020202020204" pitchFamily="34" charset="0"/>
              <a:buChar char="•"/>
            </a:pPr>
            <a:r>
              <a:rPr lang="en-US" sz="2400" dirty="0" smtClean="0"/>
              <a:t>A Work </a:t>
            </a:r>
            <a:r>
              <a:rPr lang="en-US" sz="2400" dirty="0"/>
              <a:t>Item “V2X Simulation </a:t>
            </a:r>
            <a:r>
              <a:rPr lang="en-US" sz="2400" dirty="0" smtClean="0"/>
              <a:t>Platform” was </a:t>
            </a:r>
            <a:r>
              <a:rPr lang="en-US" sz="2400" dirty="0"/>
              <a:t>initiated within </a:t>
            </a:r>
            <a:r>
              <a:rPr lang="en-US" sz="2400" dirty="0" smtClean="0"/>
              <a:t>Car-2-Car</a:t>
            </a:r>
          </a:p>
          <a:p>
            <a:pPr marL="857250" lvl="1" indent="-457200">
              <a:buFont typeface="Arial" panose="020B0604020202020204" pitchFamily="34" charset="0"/>
              <a:buChar char="•"/>
            </a:pPr>
            <a:r>
              <a:rPr lang="en-US" sz="2000" dirty="0" smtClean="0"/>
              <a:t>11 partners have expressed interest </a:t>
            </a:r>
            <a:r>
              <a:rPr lang="en-US" sz="2000" dirty="0" smtClean="0"/>
              <a:t>in this </a:t>
            </a:r>
            <a:r>
              <a:rPr lang="en-US" sz="2000" dirty="0" smtClean="0"/>
              <a:t>activity so far</a:t>
            </a:r>
          </a:p>
        </p:txBody>
      </p:sp>
      <p:sp>
        <p:nvSpPr>
          <p:cNvPr id="6" name="Date Placeholder 5"/>
          <p:cNvSpPr>
            <a:spLocks noGrp="1"/>
          </p:cNvSpPr>
          <p:nvPr>
            <p:ph type="dt" idx="10"/>
          </p:nvPr>
        </p:nvSpPr>
        <p:spPr/>
        <p:txBody>
          <a:bodyPr/>
          <a:lstStyle/>
          <a:p>
            <a:r>
              <a:rPr lang="en-US" smtClean="0"/>
              <a:t>September 2018</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14" name="Content Placeholder 13"/>
          <p:cNvPicPr>
            <a:picLocks noGrp="1" noChangeAspect="1"/>
          </p:cNvPicPr>
          <p:nvPr>
            <p:ph sz="half" idx="2"/>
          </p:nvPr>
        </p:nvPicPr>
        <p:blipFill>
          <a:blip r:embed="rId2"/>
          <a:stretch>
            <a:fillRect/>
          </a:stretch>
        </p:blipFill>
        <p:spPr>
          <a:xfrm>
            <a:off x="8635387" y="1916832"/>
            <a:ext cx="2778358" cy="4113213"/>
          </a:xfrm>
          <a:prstGeom prst="rect">
            <a:avLst/>
          </a:prstGeom>
        </p:spPr>
      </p:pic>
      <p:grpSp>
        <p:nvGrpSpPr>
          <p:cNvPr id="20" name="Group 19"/>
          <p:cNvGrpSpPr/>
          <p:nvPr/>
        </p:nvGrpSpPr>
        <p:grpSpPr>
          <a:xfrm>
            <a:off x="1444565" y="5086861"/>
            <a:ext cx="6739667" cy="1150451"/>
            <a:chOff x="1265763" y="5134463"/>
            <a:chExt cx="6739667" cy="1150451"/>
          </a:xfrm>
        </p:grpSpPr>
        <p:pic>
          <p:nvPicPr>
            <p:cNvPr id="8" name="Picture 2" descr="Image result for renaul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8280" y="5527764"/>
              <a:ext cx="757150" cy="7571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8319" y="5820982"/>
              <a:ext cx="1499102" cy="25734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imst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81887" y="5136572"/>
              <a:ext cx="552923" cy="55292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nxp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41650" y="5188718"/>
              <a:ext cx="1058975" cy="4214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Image result for dlr d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91979" y="5652285"/>
              <a:ext cx="630859" cy="5225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4" descr="Image result for Eurecom"/>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55855" y="5632683"/>
              <a:ext cx="1056560" cy="49869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6" descr="Image result for TU Braunschwei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218757" y="5713758"/>
              <a:ext cx="1183417" cy="43885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8" descr="Image result for Fraunhofe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496818" y="5260275"/>
              <a:ext cx="1502924" cy="24746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0" descr="Image result for FBConsulti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630901" y="5134463"/>
              <a:ext cx="965191" cy="53407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Image result for commsignia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946582" y="5307719"/>
              <a:ext cx="1291693" cy="20001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 xmlns:a16="http://schemas.microsoft.com/office/drawing/2014/main" id="{EA3C71BC-D92F-4E4D-9286-EAC296D6C67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65763" y="5730957"/>
              <a:ext cx="1152000" cy="437390"/>
            </a:xfrm>
            <a:prstGeom prst="rect">
              <a:avLst/>
            </a:prstGeom>
            <a:noFill/>
          </p:spPr>
        </p:pic>
      </p:grpSp>
    </p:spTree>
    <p:extLst>
      <p:ext uri="{BB962C8B-B14F-4D97-AF65-F5344CB8AC3E}">
        <p14:creationId xmlns:p14="http://schemas.microsoft.com/office/powerpoint/2010/main" val="41733821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3524</TotalTime>
  <Words>771</Words>
  <Application>Microsoft Office PowerPoint</Application>
  <PresentationFormat>Widescreen</PresentationFormat>
  <Paragraphs>114</Paragraphs>
  <Slides>11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Courier New</vt:lpstr>
      <vt:lpstr>Times New Roman</vt:lpstr>
      <vt:lpstr>Office Theme</vt:lpstr>
      <vt:lpstr>Document</vt:lpstr>
      <vt:lpstr>V2X Simulation Model</vt:lpstr>
      <vt:lpstr>Abstract</vt:lpstr>
      <vt:lpstr>Motivation</vt:lpstr>
      <vt:lpstr>Introduction</vt:lpstr>
      <vt:lpstr>Top-level function dependency graph</vt:lpstr>
      <vt:lpstr>Example: AWGN Performance</vt:lpstr>
      <vt:lpstr>MEX Acceleration</vt:lpstr>
      <vt:lpstr>License</vt:lpstr>
      <vt:lpstr>Next Steps</vt:lpstr>
      <vt:lpstr>Straw Poll</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V2X Simulation Model</dc:title>
  <dc:creator>Ioannis Sarris</dc:creator>
  <cp:lastModifiedBy>Ioannis Sarris</cp:lastModifiedBy>
  <cp:revision>68</cp:revision>
  <cp:lastPrinted>1601-01-01T00:00:00Z</cp:lastPrinted>
  <dcterms:created xsi:type="dcterms:W3CDTF">2018-09-03T12:09:18Z</dcterms:created>
  <dcterms:modified xsi:type="dcterms:W3CDTF">2018-09-06T06:24:10Z</dcterms:modified>
</cp:coreProperties>
</file>