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606" r:id="rId2"/>
    <p:sldId id="607" r:id="rId3"/>
    <p:sldId id="611" r:id="rId4"/>
    <p:sldId id="612" r:id="rId5"/>
    <p:sldId id="613" r:id="rId6"/>
    <p:sldId id="614" r:id="rId7"/>
    <p:sldId id="615" r:id="rId8"/>
    <p:sldId id="616" r:id="rId9"/>
    <p:sldId id="617" r:id="rId10"/>
    <p:sldId id="608" r:id="rId11"/>
    <p:sldId id="620" r:id="rId12"/>
    <p:sldId id="618" r:id="rId13"/>
    <p:sldId id="619" r:id="rId14"/>
    <p:sldId id="621" r:id="rId15"/>
    <p:sldId id="622" r:id="rId16"/>
    <p:sldId id="623" r:id="rId17"/>
    <p:sldId id="624" r:id="rId18"/>
    <p:sldId id="625" r:id="rId19"/>
    <p:sldId id="62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92" autoAdjust="0"/>
    <p:restoredTop sz="94660"/>
  </p:normalViewPr>
  <p:slideViewPr>
    <p:cSldViewPr>
      <p:cViewPr varScale="1">
        <p:scale>
          <a:sx n="72" d="100"/>
          <a:sy n="72" d="100"/>
        </p:scale>
        <p:origin x="1296"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802.11-18/1478r2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Sep 2018 Ad-hoc Meeting PHY Agenda</a:t>
            </a:r>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2018-09-03</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54"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r>
              <a:rPr lang="en-US" altLang="en-US" dirty="0" smtClean="0"/>
              <a:t> on Sep 7th</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Start from 9:00am</a:t>
            </a:r>
          </a:p>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Comment resolution presentations approved by 802.11ax for presentation in this week, and related straw polls</a:t>
            </a:r>
          </a:p>
          <a:p>
            <a:pPr lvl="0">
              <a:defRPr/>
            </a:pPr>
            <a:r>
              <a:rPr lang="en-CA" altLang="en-US" dirty="0" smtClean="0"/>
              <a:t>Adjourn at 4:00pm</a:t>
            </a:r>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Comments Status</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45384485"/>
              </p:ext>
            </p:extLst>
          </p:nvPr>
        </p:nvGraphicFramePr>
        <p:xfrm>
          <a:off x="782638" y="2514600"/>
          <a:ext cx="7761287" cy="3657600"/>
        </p:xfrm>
        <a:graphic>
          <a:graphicData uri="http://schemas.openxmlformats.org/drawingml/2006/table">
            <a:tbl>
              <a:tblPr firstRow="1" bandRow="1">
                <a:tableStyleId>{5C22544A-7EE6-4342-B048-85BDC9FD1C3A}</a:tableStyleId>
              </a:tblPr>
              <a:tblGrid>
                <a:gridCol w="1055687"/>
                <a:gridCol w="685800"/>
                <a:gridCol w="2590800"/>
                <a:gridCol w="2209800"/>
                <a:gridCol w="1219200"/>
              </a:tblGrid>
              <a:tr h="152400">
                <a:tc>
                  <a:txBody>
                    <a:bodyPr/>
                    <a:lstStyle/>
                    <a:p>
                      <a:r>
                        <a:rPr lang="en-US" altLang="zh-CN" sz="1200" dirty="0" err="1" smtClean="0"/>
                        <a:t>Asssignee</a:t>
                      </a:r>
                      <a:endParaRPr lang="zh-CN" altLang="en-US" sz="1200" dirty="0"/>
                    </a:p>
                  </a:txBody>
                  <a:tcPr/>
                </a:tc>
                <a:tc>
                  <a:txBody>
                    <a:bodyPr/>
                    <a:lstStyle/>
                    <a:p>
                      <a:r>
                        <a:rPr lang="en-US" altLang="zh-CN" sz="1200" dirty="0" smtClean="0"/>
                        <a:t>CID #</a:t>
                      </a:r>
                      <a:endParaRPr lang="zh-CN" altLang="en-US" sz="1200" dirty="0"/>
                    </a:p>
                  </a:txBody>
                  <a:tcPr/>
                </a:tc>
                <a:tc>
                  <a:txBody>
                    <a:bodyPr/>
                    <a:lstStyle/>
                    <a:p>
                      <a:r>
                        <a:rPr lang="en-US" altLang="zh-CN" sz="1200" dirty="0" err="1" smtClean="0"/>
                        <a:t>Cmt</a:t>
                      </a:r>
                      <a:r>
                        <a:rPr lang="en-US" altLang="zh-CN" sz="1200" baseline="0" dirty="0" smtClean="0"/>
                        <a:t> Group</a:t>
                      </a:r>
                      <a:endParaRPr lang="zh-CN" altLang="en-US" sz="1200" dirty="0"/>
                    </a:p>
                  </a:txBody>
                  <a:tcPr/>
                </a:tc>
                <a:tc>
                  <a:txBody>
                    <a:bodyPr/>
                    <a:lstStyle/>
                    <a:p>
                      <a:r>
                        <a:rPr lang="en-US" altLang="zh-CN" sz="1200" dirty="0" smtClean="0"/>
                        <a:t>Section</a:t>
                      </a:r>
                      <a:endParaRPr lang="zh-CN" altLang="en-US" sz="1200" dirty="0"/>
                    </a:p>
                  </a:txBody>
                  <a:tcPr/>
                </a:tc>
                <a:tc>
                  <a:txBody>
                    <a:bodyPr/>
                    <a:lstStyle/>
                    <a:p>
                      <a:r>
                        <a:rPr lang="en-US" altLang="zh-CN" sz="1200" dirty="0" smtClean="0"/>
                        <a:t>Notes</a:t>
                      </a:r>
                      <a:endParaRPr lang="zh-CN" altLang="en-US" sz="1200" dirty="0"/>
                    </a:p>
                  </a:txBody>
                  <a:tcPr/>
                </a:tc>
              </a:tr>
              <a:tr h="135467">
                <a:tc>
                  <a:txBody>
                    <a:bodyPr/>
                    <a:lstStyle/>
                    <a:p>
                      <a:r>
                        <a:rPr lang="en-US" altLang="zh-CN" sz="1200" dirty="0" smtClean="0"/>
                        <a:t>Bo</a:t>
                      </a:r>
                      <a:endParaRPr lang="zh-CN" altLang="en-US" sz="1200" dirty="0"/>
                    </a:p>
                  </a:txBody>
                  <a:tcPr/>
                </a:tc>
                <a:tc>
                  <a:txBody>
                    <a:bodyPr/>
                    <a:lstStyle/>
                    <a:p>
                      <a:r>
                        <a:rPr lang="en-US" altLang="zh-CN" sz="1200" dirty="0" smtClean="0"/>
                        <a:t>21</a:t>
                      </a:r>
                      <a:endParaRPr lang="zh-CN" altLang="en-US" sz="1200" dirty="0"/>
                    </a:p>
                  </a:txBody>
                  <a:tcPr/>
                </a:tc>
                <a:tc>
                  <a:txBody>
                    <a:bodyPr/>
                    <a:lstStyle/>
                    <a:p>
                      <a:r>
                        <a:rPr lang="en-US" altLang="zh-CN" sz="1200" dirty="0" smtClean="0"/>
                        <a:t>PHY TX/RXVECTOR</a:t>
                      </a:r>
                      <a:endParaRPr lang="zh-CN" altLang="en-US" sz="1200" dirty="0"/>
                    </a:p>
                  </a:txBody>
                  <a:tcPr/>
                </a:tc>
                <a:tc>
                  <a:txBody>
                    <a:bodyPr/>
                    <a:lstStyle/>
                    <a:p>
                      <a:r>
                        <a:rPr lang="en-US" altLang="zh-CN" sz="1200" dirty="0" smtClean="0"/>
                        <a:t>28.2.1, 28.2.2, 28.2.3</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Editor</a:t>
                      </a:r>
                      <a:endParaRPr lang="zh-CN" altLang="en-US" sz="1200" dirty="0"/>
                    </a:p>
                  </a:txBody>
                  <a:tcPr/>
                </a:tc>
                <a:tc>
                  <a:txBody>
                    <a:bodyPr/>
                    <a:lstStyle/>
                    <a:p>
                      <a:r>
                        <a:rPr lang="en-US" altLang="zh-CN" sz="1200" dirty="0" smtClean="0"/>
                        <a:t>10</a:t>
                      </a:r>
                      <a:endParaRPr lang="zh-CN" altLang="en-US" sz="1200" dirty="0"/>
                    </a:p>
                  </a:txBody>
                  <a:tcPr/>
                </a:tc>
                <a:tc>
                  <a:txBody>
                    <a:bodyPr/>
                    <a:lstStyle/>
                    <a:p>
                      <a:r>
                        <a:rPr lang="en-US" altLang="zh-CN" sz="1200" dirty="0" smtClean="0"/>
                        <a:t>Editorials</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dirty="0"/>
                    </a:p>
                  </a:txBody>
                  <a:tcPr/>
                </a:tc>
              </a:tr>
              <a:tr h="135467">
                <a:tc>
                  <a:txBody>
                    <a:bodyPr/>
                    <a:lstStyle/>
                    <a:p>
                      <a:r>
                        <a:rPr lang="en-US" altLang="zh-CN" sz="1200" dirty="0" smtClean="0"/>
                        <a:t>Edward</a:t>
                      </a:r>
                      <a:endParaRPr lang="zh-CN" altLang="en-US" sz="1200" dirty="0"/>
                    </a:p>
                  </a:txBody>
                  <a:tcPr/>
                </a:tc>
                <a:tc>
                  <a:txBody>
                    <a:bodyPr/>
                    <a:lstStyle/>
                    <a:p>
                      <a:r>
                        <a:rPr lang="en-US" altLang="zh-CN" sz="1200" dirty="0" smtClean="0"/>
                        <a:t>2</a:t>
                      </a:r>
                      <a:endParaRPr lang="zh-CN" altLang="en-US" sz="1200" dirty="0"/>
                    </a:p>
                  </a:txBody>
                  <a:tcPr/>
                </a:tc>
                <a:tc>
                  <a:txBody>
                    <a:bodyPr/>
                    <a:lstStyle/>
                    <a:p>
                      <a:r>
                        <a:rPr lang="en-US" altLang="zh-CN" sz="1200" dirty="0" smtClean="0"/>
                        <a:t>MIB</a:t>
                      </a:r>
                      <a:endParaRPr lang="zh-CN" altLang="en-US" sz="1200" dirty="0"/>
                    </a:p>
                  </a:txBody>
                  <a:tcPr/>
                </a:tc>
                <a:tc>
                  <a:txBody>
                    <a:bodyPr/>
                    <a:lstStyle/>
                    <a:p>
                      <a:r>
                        <a:rPr lang="en-US" altLang="zh-CN" sz="1200" dirty="0" smtClean="0"/>
                        <a:t>28.4.2</a:t>
                      </a:r>
                      <a:endParaRPr lang="zh-CN" altLang="en-US" sz="1200" dirty="0"/>
                    </a:p>
                  </a:txBody>
                  <a:tcPr/>
                </a:tc>
                <a:tc>
                  <a:txBody>
                    <a:bodyPr/>
                    <a:lstStyle/>
                    <a:p>
                      <a:endParaRPr lang="zh-CN" altLang="en-US" sz="1200" dirty="0"/>
                    </a:p>
                  </a:txBody>
                  <a:tcPr/>
                </a:tc>
              </a:tr>
              <a:tr h="160867">
                <a:tc>
                  <a:txBody>
                    <a:bodyPr/>
                    <a:lstStyle/>
                    <a:p>
                      <a:r>
                        <a:rPr lang="en-US" altLang="zh-CN" sz="1200" dirty="0" err="1" smtClean="0"/>
                        <a:t>Hongyuan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PHY</a:t>
                      </a:r>
                      <a:r>
                        <a:rPr lang="en-US" altLang="zh-CN" sz="1200" baseline="0" dirty="0" smtClean="0"/>
                        <a:t> Math Description</a:t>
                      </a:r>
                      <a:endParaRPr lang="zh-CN" altLang="en-US" sz="1200" dirty="0"/>
                    </a:p>
                  </a:txBody>
                  <a:tcPr/>
                </a:tc>
                <a:tc>
                  <a:txBody>
                    <a:bodyPr/>
                    <a:lstStyle/>
                    <a:p>
                      <a:r>
                        <a:rPr lang="en-US" altLang="zh-CN" sz="1200" dirty="0" smtClean="0"/>
                        <a:t>28.3.8/28.3.9/28.3.10/28.3.11</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Jianhan</a:t>
                      </a:r>
                      <a:endParaRPr lang="zh-CN" altLang="en-US" sz="1200" dirty="0"/>
                    </a:p>
                  </a:txBody>
                  <a:tcPr/>
                </a:tc>
                <a:tc>
                  <a:txBody>
                    <a:bodyPr/>
                    <a:lstStyle/>
                    <a:p>
                      <a:r>
                        <a:rPr lang="en-US" altLang="zh-CN" sz="1200" dirty="0" smtClean="0"/>
                        <a:t>4</a:t>
                      </a:r>
                      <a:endParaRPr lang="zh-CN" altLang="en-US" sz="1200" dirty="0"/>
                    </a:p>
                  </a:txBody>
                  <a:tcPr/>
                </a:tc>
                <a:tc>
                  <a:txBody>
                    <a:bodyPr/>
                    <a:lstStyle/>
                    <a:p>
                      <a:endParaRPr lang="zh-CN" altLang="en-US" sz="1200" dirty="0"/>
                    </a:p>
                  </a:txBody>
                  <a:tcPr/>
                </a:tc>
                <a:tc>
                  <a:txBody>
                    <a:bodyPr/>
                    <a:lstStyle/>
                    <a:p>
                      <a:r>
                        <a:rPr lang="en-US" altLang="zh-CN" sz="1200" dirty="0" smtClean="0"/>
                        <a:t>28.4.2/28.4.3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Lochan</a:t>
                      </a:r>
                      <a:endParaRPr lang="zh-CN" altLang="en-US" sz="1200" dirty="0"/>
                    </a:p>
                  </a:txBody>
                  <a:tcPr/>
                </a:tc>
                <a:tc>
                  <a:txBody>
                    <a:bodyPr/>
                    <a:lstStyle/>
                    <a:p>
                      <a:r>
                        <a:rPr lang="en-US" altLang="zh-CN" sz="1200" dirty="0" smtClean="0"/>
                        <a:t>87</a:t>
                      </a:r>
                      <a:endParaRPr lang="zh-CN" altLang="en-US" sz="1200" dirty="0"/>
                    </a:p>
                  </a:txBody>
                  <a:tcPr/>
                </a:tc>
                <a:tc>
                  <a:txBody>
                    <a:bodyPr/>
                    <a:lstStyle/>
                    <a:p>
                      <a:r>
                        <a:rPr lang="en-US" altLang="zh-CN" sz="1200" dirty="0" smtClean="0"/>
                        <a:t>PHY</a:t>
                      </a:r>
                      <a:r>
                        <a:rPr lang="en-US" altLang="zh-CN" sz="1200" baseline="0" dirty="0" smtClean="0"/>
                        <a:t> intro/PHY Capability/PHY Subcarriers and RU/Packet Extension</a:t>
                      </a:r>
                      <a:endParaRPr lang="zh-CN" altLang="en-US" sz="1200" dirty="0"/>
                    </a:p>
                  </a:txBody>
                  <a:tcPr/>
                </a:tc>
                <a:tc>
                  <a:txBody>
                    <a:bodyPr/>
                    <a:lstStyle/>
                    <a:p>
                      <a:r>
                        <a:rPr lang="en-US" altLang="zh-CN" sz="1200" dirty="0" smtClean="0"/>
                        <a:t>multiple</a:t>
                      </a:r>
                      <a:endParaRPr lang="zh-CN" altLang="en-US" sz="1200" dirty="0"/>
                    </a:p>
                  </a:txBody>
                  <a:tcPr/>
                </a:tc>
                <a:tc>
                  <a:txBody>
                    <a:bodyPr/>
                    <a:lstStyle/>
                    <a:p>
                      <a:endParaRPr lang="zh-CN" altLang="en-US" sz="1200"/>
                    </a:p>
                  </a:txBody>
                  <a:tcPr/>
                </a:tc>
              </a:tr>
              <a:tr h="135467">
                <a:tc>
                  <a:txBody>
                    <a:bodyPr/>
                    <a:lstStyle/>
                    <a:p>
                      <a:r>
                        <a:rPr lang="en-US" altLang="zh-CN" sz="1200" dirty="0" smtClean="0"/>
                        <a:t>Ron</a:t>
                      </a:r>
                      <a:endParaRPr lang="zh-CN" altLang="en-US" sz="1200" dirty="0"/>
                    </a:p>
                  </a:txBody>
                  <a:tcPr/>
                </a:tc>
                <a:tc>
                  <a:txBody>
                    <a:bodyPr/>
                    <a:lstStyle/>
                    <a:p>
                      <a:r>
                        <a:rPr lang="en-US" altLang="zh-CN" sz="1200" dirty="0" smtClean="0"/>
                        <a:t>15</a:t>
                      </a:r>
                      <a:endParaRPr lang="zh-CN" altLang="en-US" sz="1200" dirty="0"/>
                    </a:p>
                  </a:txBody>
                  <a:tcPr/>
                </a:tc>
                <a:tc>
                  <a:txBody>
                    <a:bodyPr/>
                    <a:lstStyle/>
                    <a:p>
                      <a:r>
                        <a:rPr lang="en-US" altLang="zh-CN" sz="1200" dirty="0" smtClean="0"/>
                        <a:t>HE-SIG-A</a:t>
                      </a:r>
                      <a:endParaRPr lang="zh-CN" altLang="en-US" sz="1200" dirty="0"/>
                    </a:p>
                  </a:txBody>
                  <a:tcPr/>
                </a:tc>
                <a:tc>
                  <a:txBody>
                    <a:bodyPr/>
                    <a:lstStyle/>
                    <a:p>
                      <a:r>
                        <a:rPr lang="en-US" altLang="zh-CN" sz="1200" dirty="0" smtClean="0"/>
                        <a:t>28/28.3.10</a:t>
                      </a:r>
                      <a:endParaRPr lang="zh-CN" altLang="en-US" sz="1200" dirty="0"/>
                    </a:p>
                  </a:txBody>
                  <a:tcPr/>
                </a:tc>
                <a:tc>
                  <a:txBody>
                    <a:bodyPr/>
                    <a:lstStyle/>
                    <a:p>
                      <a:endParaRPr lang="zh-CN" altLang="en-US" sz="1200" dirty="0"/>
                    </a:p>
                  </a:txBody>
                  <a:tcPr/>
                </a:tc>
              </a:tr>
              <a:tr h="135467">
                <a:tc>
                  <a:txBody>
                    <a:bodyPr/>
                    <a:lstStyle/>
                    <a:p>
                      <a:r>
                        <a:rPr lang="en-US" altLang="zh-CN" sz="1200" dirty="0" smtClean="0"/>
                        <a:t>Ross Yu Jian</a:t>
                      </a:r>
                      <a:endParaRPr lang="zh-CN" altLang="en-US" sz="1200" dirty="0"/>
                    </a:p>
                  </a:txBody>
                  <a:tcPr/>
                </a:tc>
                <a:tc>
                  <a:txBody>
                    <a:bodyPr/>
                    <a:lstStyle/>
                    <a:p>
                      <a:r>
                        <a:rPr lang="en-US" altLang="zh-CN" sz="1200" dirty="0" smtClean="0"/>
                        <a:t>48</a:t>
                      </a:r>
                      <a:endParaRPr lang="zh-CN" altLang="en-US" sz="1200" dirty="0"/>
                    </a:p>
                  </a:txBody>
                  <a:tcPr/>
                </a:tc>
                <a:tc>
                  <a:txBody>
                    <a:bodyPr/>
                    <a:lstStyle/>
                    <a:p>
                      <a:r>
                        <a:rPr lang="en-US" altLang="zh-CN" sz="1200" dirty="0" smtClean="0"/>
                        <a:t>HE-SIG-B</a:t>
                      </a:r>
                      <a:endParaRPr lang="zh-CN" altLang="en-US" sz="1200" dirty="0"/>
                    </a:p>
                  </a:txBody>
                  <a:tcPr/>
                </a:tc>
                <a:tc>
                  <a:txBody>
                    <a:bodyPr/>
                    <a:lstStyle/>
                    <a:p>
                      <a:r>
                        <a:rPr lang="en-US" altLang="zh-CN" sz="1200" dirty="0" smtClean="0"/>
                        <a:t>28.3.10.7/28.3.10.8</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Tianyu</a:t>
                      </a:r>
                      <a:endParaRPr lang="zh-CN" altLang="en-US" sz="1200" dirty="0"/>
                    </a:p>
                  </a:txBody>
                  <a:tcPr/>
                </a:tc>
                <a:tc>
                  <a:txBody>
                    <a:bodyPr/>
                    <a:lstStyle/>
                    <a:p>
                      <a:r>
                        <a:rPr lang="en-US" altLang="zh-CN" sz="1200" dirty="0" smtClean="0"/>
                        <a:t>7</a:t>
                      </a:r>
                      <a:endParaRPr lang="zh-CN" altLang="en-US" sz="1200" dirty="0"/>
                    </a:p>
                  </a:txBody>
                  <a:tcPr/>
                </a:tc>
                <a:tc>
                  <a:txBody>
                    <a:bodyPr/>
                    <a:lstStyle/>
                    <a:p>
                      <a:r>
                        <a:rPr lang="en-US" altLang="zh-CN" sz="1200" dirty="0" smtClean="0"/>
                        <a:t>PHY PPDU Format</a:t>
                      </a:r>
                      <a:endParaRPr lang="zh-CN" altLang="en-US" sz="1200" dirty="0"/>
                    </a:p>
                  </a:txBody>
                  <a:tcPr/>
                </a:tc>
                <a:tc>
                  <a:txBody>
                    <a:bodyPr/>
                    <a:lstStyle/>
                    <a:p>
                      <a:r>
                        <a:rPr lang="en-US" altLang="zh-CN" sz="1200" dirty="0" smtClean="0"/>
                        <a:t>28.3.4/28.3.16/28.3.17</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Xiaogang</a:t>
                      </a:r>
                      <a:endParaRPr lang="zh-CN" altLang="en-US" sz="1200" dirty="0"/>
                    </a:p>
                  </a:txBody>
                  <a:tcPr/>
                </a:tc>
                <a:tc>
                  <a:txBody>
                    <a:bodyPr/>
                    <a:lstStyle/>
                    <a:p>
                      <a:r>
                        <a:rPr lang="en-US" altLang="zh-CN" sz="1200" dirty="0" smtClean="0"/>
                        <a:t>35</a:t>
                      </a:r>
                      <a:endParaRPr lang="zh-CN" altLang="en-US" sz="1200" dirty="0"/>
                    </a:p>
                  </a:txBody>
                  <a:tcPr/>
                </a:tc>
                <a:tc>
                  <a:txBody>
                    <a:bodyPr/>
                    <a:lstStyle/>
                    <a:p>
                      <a:r>
                        <a:rPr lang="en-US" altLang="zh-CN" sz="1200" dirty="0" smtClean="0"/>
                        <a:t>PHY Arch/PHY Support for Non-HT/PHY </a:t>
                      </a:r>
                      <a:r>
                        <a:rPr lang="en-US" altLang="zh-CN" sz="1200" dirty="0" err="1" smtClean="0"/>
                        <a:t>tx</a:t>
                      </a:r>
                      <a:r>
                        <a:rPr lang="en-US" altLang="zh-CN" sz="1200" dirty="0" smtClean="0"/>
                        <a:t>/</a:t>
                      </a:r>
                      <a:r>
                        <a:rPr lang="en-US" altLang="zh-CN" sz="1200" dirty="0" err="1" smtClean="0"/>
                        <a:t>rx</a:t>
                      </a:r>
                      <a:r>
                        <a:rPr lang="en-US" altLang="zh-CN" sz="1200" dirty="0" smtClean="0"/>
                        <a:t> procedure</a:t>
                      </a:r>
                      <a:endParaRPr lang="zh-CN" altLang="en-US" sz="1200" dirty="0"/>
                    </a:p>
                  </a:txBody>
                  <a:tcPr/>
                </a:tc>
                <a:tc>
                  <a:txBody>
                    <a:bodyPr/>
                    <a:lstStyle/>
                    <a:p>
                      <a:r>
                        <a:rPr lang="en-US" altLang="zh-CN" sz="1200" dirty="0" smtClean="0"/>
                        <a:t>28.2/28.3</a:t>
                      </a:r>
                      <a:endParaRPr lang="zh-CN" altLang="en-US" sz="1200" dirty="0"/>
                    </a:p>
                  </a:txBody>
                  <a:tcPr/>
                </a:tc>
                <a:tc>
                  <a:txBody>
                    <a:bodyPr/>
                    <a:lstStyle/>
                    <a:p>
                      <a:endParaRPr lang="zh-CN" altLang="en-US" sz="1200" dirty="0"/>
                    </a:p>
                  </a:txBody>
                  <a:tcPr/>
                </a:tc>
              </a:tr>
              <a:tr h="135467">
                <a:tc>
                  <a:txBody>
                    <a:bodyPr/>
                    <a:lstStyle/>
                    <a:p>
                      <a:r>
                        <a:rPr lang="en-US" altLang="zh-CN" sz="1200" dirty="0" err="1" smtClean="0"/>
                        <a:t>Youhan</a:t>
                      </a:r>
                      <a:endParaRPr lang="zh-CN" altLang="en-US" sz="1200" dirty="0"/>
                    </a:p>
                  </a:txBody>
                  <a:tcPr/>
                </a:tc>
                <a:tc>
                  <a:txBody>
                    <a:bodyPr/>
                    <a:lstStyle/>
                    <a:p>
                      <a:r>
                        <a:rPr lang="en-US" altLang="zh-CN" sz="1200" dirty="0" smtClean="0"/>
                        <a:t>44</a:t>
                      </a:r>
                      <a:endParaRPr lang="zh-CN" altLang="en-US" sz="1200" dirty="0"/>
                    </a:p>
                  </a:txBody>
                  <a:tcPr/>
                </a:tc>
                <a:tc>
                  <a:txBody>
                    <a:bodyPr/>
                    <a:lstStyle/>
                    <a:p>
                      <a:r>
                        <a:rPr lang="en-US" altLang="zh-CN" sz="1200" dirty="0" smtClean="0"/>
                        <a:t>PHY </a:t>
                      </a:r>
                      <a:r>
                        <a:rPr lang="en-US" altLang="zh-CN" sz="1200" dirty="0" err="1" smtClean="0"/>
                        <a:t>Tx</a:t>
                      </a:r>
                      <a:r>
                        <a:rPr lang="en-US" altLang="zh-CN" sz="1200" dirty="0" smtClean="0"/>
                        <a:t>/Rx Spec</a:t>
                      </a:r>
                      <a:endParaRPr lang="zh-CN" altLang="en-US" sz="1200" dirty="0"/>
                    </a:p>
                  </a:txBody>
                  <a:tcPr/>
                </a:tc>
                <a:tc>
                  <a:txBody>
                    <a:bodyPr/>
                    <a:lstStyle/>
                    <a:p>
                      <a:r>
                        <a:rPr lang="en-US" altLang="zh-CN" sz="1200" dirty="0" smtClean="0"/>
                        <a:t>28.3.11/28.3.18/28.3.19</a:t>
                      </a:r>
                      <a:endParaRPr lang="zh-CN" altLang="en-US" sz="1200" dirty="0"/>
                    </a:p>
                  </a:txBody>
                  <a:tcPr/>
                </a:tc>
                <a:tc>
                  <a:txBody>
                    <a:bodyPr/>
                    <a:lstStyle/>
                    <a:p>
                      <a:endParaRPr lang="zh-CN" altLang="en-US" sz="1200" dirty="0"/>
                    </a:p>
                  </a:txBody>
                  <a:tcPr/>
                </a:tc>
              </a:tr>
            </a:tbl>
          </a:graphicData>
        </a:graphic>
      </p:graphicFrame>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8"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
        <p:nvSpPr>
          <p:cNvPr id="3" name="文本框 2"/>
          <p:cNvSpPr txBox="1"/>
          <p:nvPr/>
        </p:nvSpPr>
        <p:spPr>
          <a:xfrm>
            <a:off x="782638" y="2057400"/>
            <a:ext cx="2951162" cy="338554"/>
          </a:xfrm>
          <a:prstGeom prst="rect">
            <a:avLst/>
          </a:prstGeom>
          <a:noFill/>
        </p:spPr>
        <p:txBody>
          <a:bodyPr wrap="square" rtlCol="0">
            <a:spAutoFit/>
          </a:bodyPr>
          <a:lstStyle/>
          <a:p>
            <a:r>
              <a:rPr lang="en-US" altLang="zh-CN" sz="1600" b="1" u="sng" dirty="0" smtClean="0"/>
              <a:t>Totally 288 PHY CIDs left</a:t>
            </a:r>
            <a:endParaRPr lang="zh-CN" altLang="en-US" sz="1600" b="1" u="sng" dirty="0"/>
          </a:p>
        </p:txBody>
      </p:sp>
    </p:spTree>
    <p:extLst>
      <p:ext uri="{BB962C8B-B14F-4D97-AF65-F5344CB8AC3E}">
        <p14:creationId xmlns:p14="http://schemas.microsoft.com/office/powerpoint/2010/main" val="540466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a:t>
            </a:r>
            <a:endParaRPr lang="zh-CN" alt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2638071994"/>
              </p:ext>
            </p:extLst>
          </p:nvPr>
        </p:nvGraphicFramePr>
        <p:xfrm>
          <a:off x="914399" y="2640342"/>
          <a:ext cx="7629525" cy="3529956"/>
        </p:xfrm>
        <a:graphic>
          <a:graphicData uri="http://schemas.openxmlformats.org/drawingml/2006/table">
            <a:tbl>
              <a:tblPr>
                <a:tableStyleId>{0E3FDE45-AF77-4B5C-9715-49D594BDF05E}</a:tableStyleId>
              </a:tblPr>
              <a:tblGrid>
                <a:gridCol w="1200150"/>
                <a:gridCol w="3771900"/>
                <a:gridCol w="2657475"/>
              </a:tblGrid>
              <a:tr h="158352">
                <a:tc>
                  <a:txBody>
                    <a:bodyPr/>
                    <a:lstStyle/>
                    <a:p>
                      <a:pPr algn="ctr" fontAlgn="b"/>
                      <a:r>
                        <a:rPr lang="en-US" sz="1200"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r>
              <a:tr h="185274">
                <a:tc>
                  <a:txBody>
                    <a:bodyPr/>
                    <a:lstStyle/>
                    <a:p>
                      <a:pPr marL="0" algn="l" defTabSz="914400" rtl="0" eaLnBrk="1" fontAlgn="t" latinLnBrk="0" hangingPunct="1"/>
                      <a:r>
                        <a:rPr lang="en-US" sz="1400" u="none" strike="noStrike" kern="1200" dirty="0" smtClean="0">
                          <a:solidFill>
                            <a:srgbClr val="00B050"/>
                          </a:solidFill>
                          <a:effectLst/>
                        </a:rPr>
                        <a:t>11-18/1434</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rPr>
                        <a:t>HE-SIG-CR-Part1 (13)</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smtClean="0">
                          <a:solidFill>
                            <a:srgbClr val="00B050"/>
                          </a:solidFill>
                        </a:rPr>
                        <a:t>Ross Jian Yu (Huawei)</a:t>
                      </a:r>
                      <a:endParaRPr lang="zh-CN" altLang="en-US" sz="1400" dirty="0">
                        <a:solidFill>
                          <a:srgbClr val="00B050"/>
                        </a:solidFill>
                      </a:endParaRPr>
                    </a:p>
                  </a:txBody>
                  <a:tcPr marL="9525" marR="9525" marT="9525" marB="0" anchor="ctr"/>
                </a:tc>
              </a:tr>
              <a:tr h="185274">
                <a:tc>
                  <a:txBody>
                    <a:bodyPr/>
                    <a:lstStyle/>
                    <a:p>
                      <a:pPr marL="0" algn="l" defTabSz="914400" rtl="0" eaLnBrk="1" fontAlgn="t" latinLnBrk="0" hangingPunct="1"/>
                      <a:r>
                        <a:rPr lang="en-US" sz="1400" u="none" strike="noStrike" kern="1200" dirty="0" smtClean="0">
                          <a:solidFill>
                            <a:srgbClr val="00B050"/>
                          </a:solidFill>
                          <a:effectLst/>
                        </a:rPr>
                        <a:t>11-18/1435</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rgbClr val="00B050"/>
                          </a:solidFill>
                          <a:effectLst/>
                        </a:rPr>
                        <a:t>HE-SIG-CR-Part2 (8)</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smtClean="0">
                          <a:solidFill>
                            <a:srgbClr val="00B050"/>
                          </a:solidFill>
                        </a:rPr>
                        <a:t>Ross Jian Yu (Huawei)</a:t>
                      </a:r>
                      <a:endParaRPr lang="zh-CN" altLang="en-US" sz="1400" dirty="0">
                        <a:solidFill>
                          <a:srgbClr val="00B050"/>
                        </a:solidFill>
                      </a:endParaRPr>
                    </a:p>
                  </a:txBody>
                  <a:tcPr marL="9525" marR="9525" marT="9525" marB="0" anchor="ctr"/>
                </a:tc>
              </a:tr>
              <a:tr h="183688">
                <a:tc>
                  <a:txBody>
                    <a:bodyPr/>
                    <a:lstStyle/>
                    <a:p>
                      <a:pPr marL="0" algn="l" defTabSz="914400" rtl="0" eaLnBrk="1" fontAlgn="b" latinLnBrk="0" hangingPunct="1"/>
                      <a:r>
                        <a:rPr lang="en-US" sz="1400" u="none" strike="noStrike" kern="1200" dirty="0" smtClean="0">
                          <a:solidFill>
                            <a:srgbClr val="00B050"/>
                          </a:solidFill>
                          <a:effectLst/>
                        </a:rPr>
                        <a:t>11-18/1436</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CN" sz="1400" u="none" strike="noStrike" kern="1200" dirty="0" smtClean="0">
                          <a:solidFill>
                            <a:srgbClr val="00B050"/>
                          </a:solidFill>
                          <a:effectLst/>
                        </a:rPr>
                        <a:t>HE-SIG-CR-Part3 (10)</a:t>
                      </a:r>
                      <a:endParaRPr lang="en-US" sz="1400" b="0" i="0" u="none" strike="noStrike" kern="1200" dirty="0">
                        <a:solidFill>
                          <a:srgbClr val="00B050"/>
                        </a:solidFill>
                        <a:effectLst/>
                        <a:latin typeface="+mn-lt"/>
                        <a:ea typeface="+mn-ea"/>
                        <a:cs typeface="+mn-cs"/>
                      </a:endParaRPr>
                    </a:p>
                  </a:txBody>
                  <a:tcPr marL="7617" marR="7617" marT="7617" marB="0" anchor="ctr"/>
                </a:tc>
                <a:tc>
                  <a:txBody>
                    <a:bodyPr/>
                    <a:lstStyle/>
                    <a:p>
                      <a:pPr algn="l"/>
                      <a:r>
                        <a:rPr lang="en-US" altLang="zh-CN" sz="1400" smtClean="0">
                          <a:solidFill>
                            <a:srgbClr val="00B050"/>
                          </a:solidFill>
                        </a:rPr>
                        <a:t>Ross Jian Yu (Huawei)</a:t>
                      </a:r>
                      <a:endParaRPr lang="zh-CN" altLang="en-US" sz="1400" dirty="0">
                        <a:solidFill>
                          <a:srgbClr val="00B050"/>
                        </a:solidFill>
                      </a:endParaRPr>
                    </a:p>
                  </a:txBody>
                  <a:tcPr marL="7617" marR="7617" marT="7617" marB="0" anchor="ctr"/>
                </a:tc>
              </a:tr>
              <a:tr h="185274">
                <a:tc>
                  <a:txBody>
                    <a:bodyPr/>
                    <a:lstStyle/>
                    <a:p>
                      <a:pPr algn="l" fontAlgn="b"/>
                      <a:r>
                        <a:rPr lang="en-US" sz="1400" u="none" strike="noStrike" kern="1200" dirty="0" smtClean="0">
                          <a:solidFill>
                            <a:srgbClr val="00B050"/>
                          </a:solidFill>
                          <a:effectLst/>
                        </a:rPr>
                        <a:t>11-18/1442</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a:r>
                        <a:rPr lang="en-US" altLang="zh-CN" sz="1400" dirty="0" smtClean="0">
                          <a:solidFill>
                            <a:srgbClr val="00B050"/>
                          </a:solidFill>
                        </a:rPr>
                        <a:t>Spec-text-changes-regarding-single-stream-pilot</a:t>
                      </a:r>
                      <a:endParaRPr lang="zh-CN" altLang="en-US" sz="1400" dirty="0">
                        <a:solidFill>
                          <a:srgbClr val="00B050"/>
                        </a:solidFill>
                      </a:endParaRPr>
                    </a:p>
                  </a:txBody>
                  <a:tcPr marL="9525" marR="9525" marT="9525" marB="0" anchor="ctr"/>
                </a:tc>
                <a:tc>
                  <a:txBody>
                    <a:bodyPr/>
                    <a:lstStyle/>
                    <a:p>
                      <a:pPr algn="l"/>
                      <a:r>
                        <a:rPr lang="en-US" altLang="zh-CN" sz="1400" dirty="0" smtClean="0">
                          <a:solidFill>
                            <a:srgbClr val="00B050"/>
                          </a:solidFill>
                        </a:rPr>
                        <a:t>Ross Jian Yu (Huawei)</a:t>
                      </a:r>
                      <a:endParaRPr lang="zh-CN" altLang="en-US" sz="1400" dirty="0">
                        <a:solidFill>
                          <a:srgbClr val="00B050"/>
                        </a:solidFill>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11-18/1459</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CR-Phy-Capabilities-Part-1 (21)</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rgbClr val="00B050"/>
                          </a:solidFill>
                          <a:effectLst/>
                          <a:latin typeface="+mn-lt"/>
                          <a:ea typeface="+mn-ea"/>
                          <a:cs typeface="+mn-cs"/>
                        </a:rPr>
                        <a:t>Lochan</a:t>
                      </a:r>
                      <a:r>
                        <a:rPr lang="en-US" sz="1400" u="none" strike="noStrike" kern="1200" dirty="0" smtClean="0">
                          <a:solidFill>
                            <a:srgbClr val="00B050"/>
                          </a:solidFill>
                          <a:effectLst/>
                          <a:latin typeface="+mn-lt"/>
                          <a:ea typeface="+mn-ea"/>
                          <a:cs typeface="+mn-cs"/>
                        </a:rPr>
                        <a:t> </a:t>
                      </a:r>
                      <a:r>
                        <a:rPr lang="en-US" sz="1400" u="none" strike="noStrike" kern="1200" dirty="0" err="1" smtClean="0">
                          <a:solidFill>
                            <a:srgbClr val="00B050"/>
                          </a:solidFill>
                          <a:effectLst/>
                          <a:latin typeface="+mn-lt"/>
                          <a:ea typeface="+mn-ea"/>
                          <a:cs typeface="+mn-cs"/>
                        </a:rPr>
                        <a:t>Verma</a:t>
                      </a:r>
                      <a:r>
                        <a:rPr lang="en-US" sz="1400" u="none" strike="noStrike" kern="1200" dirty="0" smtClean="0">
                          <a:solidFill>
                            <a:srgbClr val="00B050"/>
                          </a:solidFill>
                          <a:effectLst/>
                          <a:latin typeface="+mn-lt"/>
                          <a:ea typeface="+mn-ea"/>
                          <a:cs typeface="+mn-cs"/>
                        </a:rPr>
                        <a:t> (Qualcomm)</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11-18/1460</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CR-Phy-Capabilities-Part-2 (9)</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rgbClr val="00B050"/>
                          </a:solidFill>
                          <a:effectLst/>
                          <a:latin typeface="+mn-lt"/>
                          <a:ea typeface="+mn-ea"/>
                          <a:cs typeface="+mn-cs"/>
                        </a:rPr>
                        <a:t>Lochan</a:t>
                      </a:r>
                      <a:r>
                        <a:rPr lang="en-US" sz="1400" u="none" strike="noStrike" kern="1200" dirty="0" smtClean="0">
                          <a:solidFill>
                            <a:srgbClr val="00B050"/>
                          </a:solidFill>
                          <a:effectLst/>
                          <a:latin typeface="+mn-lt"/>
                          <a:ea typeface="+mn-ea"/>
                          <a:cs typeface="+mn-cs"/>
                        </a:rPr>
                        <a:t> </a:t>
                      </a:r>
                      <a:r>
                        <a:rPr lang="en-US" sz="1400" u="none" strike="noStrike" kern="1200" dirty="0" err="1" smtClean="0">
                          <a:solidFill>
                            <a:srgbClr val="00B050"/>
                          </a:solidFill>
                          <a:effectLst/>
                          <a:latin typeface="+mn-lt"/>
                          <a:ea typeface="+mn-ea"/>
                          <a:cs typeface="+mn-cs"/>
                        </a:rPr>
                        <a:t>Verma</a:t>
                      </a:r>
                      <a:r>
                        <a:rPr lang="en-US" sz="1400" u="none" strike="noStrike" kern="1200" dirty="0" smtClean="0">
                          <a:solidFill>
                            <a:srgbClr val="00B050"/>
                          </a:solidFill>
                          <a:effectLst/>
                          <a:latin typeface="+mn-lt"/>
                          <a:ea typeface="+mn-ea"/>
                          <a:cs typeface="+mn-cs"/>
                        </a:rPr>
                        <a:t> (Qualcomm)</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rgbClr val="00B050"/>
                          </a:solidFill>
                          <a:effectLst/>
                          <a:latin typeface="+mn-lt"/>
                          <a:ea typeface="+mn-ea"/>
                          <a:cs typeface="+mn-cs"/>
                        </a:rPr>
                        <a:t>11-18/1492</a:t>
                      </a:r>
                      <a:endParaRPr lang="en-US" altLang="zh-CN"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PHY Math comment </a:t>
                      </a:r>
                      <a:r>
                        <a:rPr lang="en-US" sz="1400" u="none" strike="noStrike" kern="1200" dirty="0" smtClean="0">
                          <a:solidFill>
                            <a:srgbClr val="00B050"/>
                          </a:solidFill>
                          <a:effectLst/>
                          <a:latin typeface="+mn-lt"/>
                          <a:ea typeface="+mn-ea"/>
                          <a:cs typeface="+mn-cs"/>
                        </a:rPr>
                        <a:t>resolutions (15)</a:t>
                      </a:r>
                      <a:endParaRPr lang="en-US" sz="1400" u="none" strike="noStrike" kern="1200" dirty="0">
                        <a:solidFill>
                          <a:srgbClr val="00B050"/>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rgbClr val="00B050"/>
                          </a:solidFill>
                          <a:effectLst/>
                          <a:latin typeface="+mn-lt"/>
                          <a:ea typeface="+mn-ea"/>
                          <a:cs typeface="+mn-cs"/>
                        </a:rPr>
                        <a:t>Yan Zhang (Marvell)</a:t>
                      </a:r>
                      <a:endParaRPr lang="en-US" sz="1400" u="none" strike="noStrike" kern="1200" dirty="0">
                        <a:solidFill>
                          <a:srgbClr val="00B050"/>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chemeClr val="tx1"/>
                          </a:solidFill>
                          <a:effectLst/>
                          <a:latin typeface="+mn-lt"/>
                          <a:ea typeface="+mn-ea"/>
                          <a:cs typeface="+mn-cs"/>
                        </a:rPr>
                        <a:t>11-18/1452</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u="none" strike="noStrike" kern="1200" dirty="0" smtClean="0">
                          <a:solidFill>
                            <a:schemeClr val="tx1"/>
                          </a:solidFill>
                          <a:effectLst/>
                          <a:latin typeface="+mn-lt"/>
                          <a:ea typeface="+mn-ea"/>
                          <a:cs typeface="+mn-cs"/>
                        </a:rPr>
                        <a:t>CR on Packet </a:t>
                      </a:r>
                      <a:r>
                        <a:rPr lang="en-US" altLang="zh-CN" sz="1400" u="none" strike="noStrike" kern="1200" dirty="0" smtClean="0">
                          <a:solidFill>
                            <a:schemeClr val="tx1"/>
                          </a:solidFill>
                          <a:effectLst/>
                          <a:latin typeface="+mn-lt"/>
                          <a:ea typeface="+mn-ea"/>
                          <a:cs typeface="+mn-cs"/>
                        </a:rPr>
                        <a:t>Extension (7)</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chemeClr val="tx1"/>
                          </a:solidFill>
                          <a:effectLst/>
                          <a:latin typeface="+mn-lt"/>
                          <a:ea typeface="+mn-ea"/>
                          <a:cs typeface="+mn-cs"/>
                        </a:rPr>
                        <a:t>Yujin</a:t>
                      </a:r>
                      <a:r>
                        <a:rPr lang="en-US" sz="1400" u="none" strike="noStrike" kern="1200" dirty="0" smtClean="0">
                          <a:solidFill>
                            <a:schemeClr val="tx1"/>
                          </a:solidFill>
                          <a:effectLst/>
                          <a:latin typeface="+mn-lt"/>
                          <a:ea typeface="+mn-ea"/>
                          <a:cs typeface="+mn-cs"/>
                        </a:rPr>
                        <a:t> (</a:t>
                      </a:r>
                      <a:r>
                        <a:rPr lang="en-US" sz="1400" u="none" strike="noStrike" kern="1200" dirty="0" err="1" smtClean="0">
                          <a:solidFill>
                            <a:schemeClr val="tx1"/>
                          </a:solidFill>
                          <a:effectLst/>
                          <a:latin typeface="+mn-lt"/>
                          <a:ea typeface="+mn-ea"/>
                          <a:cs typeface="+mn-cs"/>
                        </a:rPr>
                        <a:t>Newracom</a:t>
                      </a:r>
                      <a:r>
                        <a:rPr lang="en-US" sz="1400" u="none" strike="noStrike" kern="1200" dirty="0" smtClean="0">
                          <a:solidFill>
                            <a:schemeClr val="tx1"/>
                          </a:solidFill>
                          <a:effectLst/>
                          <a:latin typeface="+mn-lt"/>
                          <a:ea typeface="+mn-ea"/>
                          <a:cs typeface="+mn-cs"/>
                        </a:rPr>
                        <a:t>)</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algn="l" fontAlgn="b"/>
                      <a:r>
                        <a:rPr lang="en-US" altLang="zh-CN" sz="1400" u="none" strike="noStrike" kern="1200" dirty="0" smtClean="0">
                          <a:solidFill>
                            <a:schemeClr val="tx1"/>
                          </a:solidFill>
                          <a:effectLst/>
                          <a:latin typeface="+mn-lt"/>
                          <a:ea typeface="+mn-ea"/>
                          <a:cs typeface="+mn-cs"/>
                        </a:rPr>
                        <a:t>11-18/1453</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smtClean="0">
                          <a:solidFill>
                            <a:schemeClr val="tx1"/>
                          </a:solidFill>
                          <a:effectLst/>
                          <a:latin typeface="+mn-lt"/>
                          <a:ea typeface="+mn-ea"/>
                          <a:cs typeface="+mn-cs"/>
                        </a:rPr>
                        <a:t>CR on </a:t>
                      </a:r>
                      <a:r>
                        <a:rPr lang="en-US" altLang="zh-CN" sz="1400" u="none" strike="noStrike" kern="1200" dirty="0" smtClean="0">
                          <a:solidFill>
                            <a:schemeClr val="tx1"/>
                          </a:solidFill>
                          <a:effectLst/>
                          <a:latin typeface="+mn-lt"/>
                          <a:ea typeface="+mn-ea"/>
                          <a:cs typeface="+mn-cs"/>
                        </a:rPr>
                        <a:t>PHY subcarriers and RU </a:t>
                      </a:r>
                      <a:r>
                        <a:rPr lang="en-US" altLang="zh-CN" sz="1400" u="none" strike="noStrike" kern="1200" dirty="0" smtClean="0">
                          <a:solidFill>
                            <a:schemeClr val="tx1"/>
                          </a:solidFill>
                          <a:effectLst/>
                          <a:latin typeface="+mn-lt"/>
                          <a:ea typeface="+mn-ea"/>
                          <a:cs typeface="+mn-cs"/>
                        </a:rPr>
                        <a:t>part1 (13)</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algn="l" fontAlgn="b"/>
                      <a:r>
                        <a:rPr lang="en-US" sz="1400" u="none" strike="noStrike" kern="1200" dirty="0" err="1" smtClean="0">
                          <a:solidFill>
                            <a:schemeClr val="tx1"/>
                          </a:solidFill>
                          <a:effectLst/>
                          <a:latin typeface="+mn-lt"/>
                          <a:ea typeface="+mn-ea"/>
                          <a:cs typeface="+mn-cs"/>
                        </a:rPr>
                        <a:t>Yujin</a:t>
                      </a:r>
                      <a:r>
                        <a:rPr lang="en-US" sz="1400" u="none" strike="noStrike" kern="1200" dirty="0" smtClean="0">
                          <a:solidFill>
                            <a:schemeClr val="tx1"/>
                          </a:solidFill>
                          <a:effectLst/>
                          <a:latin typeface="+mn-lt"/>
                          <a:ea typeface="+mn-ea"/>
                          <a:cs typeface="+mn-cs"/>
                        </a:rPr>
                        <a:t> (</a:t>
                      </a:r>
                      <a:r>
                        <a:rPr lang="en-US" sz="1400" u="none" strike="noStrike" kern="1200" dirty="0" err="1" smtClean="0">
                          <a:solidFill>
                            <a:schemeClr val="tx1"/>
                          </a:solidFill>
                          <a:effectLst/>
                          <a:latin typeface="+mn-lt"/>
                          <a:ea typeface="+mn-ea"/>
                          <a:cs typeface="+mn-cs"/>
                        </a:rPr>
                        <a:t>Newracom</a:t>
                      </a:r>
                      <a:r>
                        <a:rPr lang="en-US" sz="1400" u="none" strike="noStrike" kern="1200" dirty="0" smtClean="0">
                          <a:solidFill>
                            <a:schemeClr val="tx1"/>
                          </a:solidFill>
                          <a:effectLst/>
                          <a:latin typeface="+mn-lt"/>
                          <a:ea typeface="+mn-ea"/>
                          <a:cs typeface="+mn-cs"/>
                        </a:rPr>
                        <a:t>)</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11-18/1522</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CR on Nominal Packet Padding</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chemeClr val="tx1"/>
                          </a:solidFill>
                          <a:effectLst/>
                          <a:latin typeface="+mn-lt"/>
                          <a:ea typeface="+mn-ea"/>
                          <a:cs typeface="+mn-cs"/>
                        </a:rPr>
                        <a:t>Hongyuan</a:t>
                      </a:r>
                      <a:r>
                        <a:rPr lang="en-US" sz="1400" u="none" strike="noStrike" kern="1200" baseline="0" dirty="0" smtClean="0">
                          <a:solidFill>
                            <a:schemeClr val="tx1"/>
                          </a:solidFill>
                          <a:effectLst/>
                          <a:latin typeface="+mn-lt"/>
                          <a:ea typeface="+mn-ea"/>
                          <a:cs typeface="+mn-cs"/>
                        </a:rPr>
                        <a:t> (Marvell)</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11-18/1514</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CR for preamble</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Ron</a:t>
                      </a:r>
                      <a:r>
                        <a:rPr lang="en-US" sz="1400" u="none" strike="noStrike" kern="1200" baseline="0" dirty="0" smtClean="0">
                          <a:solidFill>
                            <a:schemeClr val="tx1"/>
                          </a:solidFill>
                          <a:effectLst/>
                          <a:latin typeface="+mn-lt"/>
                          <a:ea typeface="+mn-ea"/>
                          <a:cs typeface="+mn-cs"/>
                        </a:rPr>
                        <a:t> (</a:t>
                      </a:r>
                      <a:r>
                        <a:rPr lang="en-US" sz="1400" u="none" strike="noStrike" kern="1200" baseline="0" dirty="0" err="1" smtClean="0">
                          <a:solidFill>
                            <a:schemeClr val="tx1"/>
                          </a:solidFill>
                          <a:effectLst/>
                          <a:latin typeface="+mn-lt"/>
                          <a:ea typeface="+mn-ea"/>
                          <a:cs typeface="+mn-cs"/>
                        </a:rPr>
                        <a:t>BroadCom</a:t>
                      </a:r>
                      <a:r>
                        <a:rPr lang="en-US" sz="1400" u="none" strike="noStrike" kern="1200" baseline="0" dirty="0" smtClean="0">
                          <a:solidFill>
                            <a:schemeClr val="tx1"/>
                          </a:solidFill>
                          <a:effectLst/>
                          <a:latin typeface="+mn-lt"/>
                          <a:ea typeface="+mn-ea"/>
                          <a:cs typeface="+mn-cs"/>
                        </a:rPr>
                        <a:t>)</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11-18/1534</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smtClean="0">
                          <a:solidFill>
                            <a:schemeClr val="tx1"/>
                          </a:solidFill>
                          <a:effectLst/>
                          <a:latin typeface="+mn-lt"/>
                          <a:ea typeface="+mn-ea"/>
                          <a:cs typeface="+mn-cs"/>
                        </a:rPr>
                        <a:t>PPDU Format</a:t>
                      </a:r>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chemeClr val="tx1"/>
                          </a:solidFill>
                          <a:effectLst/>
                          <a:latin typeface="+mn-lt"/>
                          <a:ea typeface="+mn-ea"/>
                          <a:cs typeface="+mn-cs"/>
                        </a:rPr>
                        <a:t>Tianyu</a:t>
                      </a:r>
                      <a:r>
                        <a:rPr lang="en-US" sz="1400" u="none" strike="noStrike" kern="1200" dirty="0" smtClean="0">
                          <a:solidFill>
                            <a:schemeClr val="tx1"/>
                          </a:solidFill>
                          <a:effectLst/>
                          <a:latin typeface="+mn-lt"/>
                          <a:ea typeface="+mn-ea"/>
                          <a:cs typeface="+mn-cs"/>
                        </a:rPr>
                        <a:t> (Samsung)</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r>
                        <a:rPr lang="en-US" altLang="zh-CN" sz="1400" u="none" strike="noStrike" kern="1200" dirty="0" smtClean="0">
                          <a:solidFill>
                            <a:schemeClr val="tx1"/>
                          </a:solidFill>
                          <a:effectLst/>
                          <a:latin typeface="+mn-lt"/>
                          <a:ea typeface="+mn-ea"/>
                          <a:cs typeface="+mn-cs"/>
                        </a:rPr>
                        <a:t>11-18/1493</a:t>
                      </a:r>
                      <a:endParaRPr lang="en-US" altLang="zh-CN"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r>
                        <a:rPr lang="en-US" sz="1400" u="none" strike="noStrike" kern="1200" dirty="0" err="1" smtClean="0">
                          <a:solidFill>
                            <a:schemeClr val="tx1"/>
                          </a:solidFill>
                          <a:effectLst/>
                          <a:latin typeface="+mn-lt"/>
                          <a:ea typeface="+mn-ea"/>
                          <a:cs typeface="+mn-cs"/>
                        </a:rPr>
                        <a:t>Xiaogang</a:t>
                      </a:r>
                      <a:r>
                        <a:rPr lang="en-US" sz="1400" u="none" strike="noStrike" kern="1200" baseline="0" dirty="0" smtClean="0">
                          <a:solidFill>
                            <a:schemeClr val="tx1"/>
                          </a:solidFill>
                          <a:effectLst/>
                          <a:latin typeface="+mn-lt"/>
                          <a:ea typeface="+mn-ea"/>
                          <a:cs typeface="+mn-cs"/>
                        </a:rPr>
                        <a:t> (Intel)</a:t>
                      </a:r>
                      <a:endParaRPr lang="en-US" sz="1400" u="none" strike="noStrike" kern="1200" dirty="0">
                        <a:solidFill>
                          <a:schemeClr val="tx1"/>
                        </a:solidFill>
                        <a:effectLst/>
                        <a:latin typeface="+mn-lt"/>
                        <a:ea typeface="+mn-ea"/>
                        <a:cs typeface="+mn-cs"/>
                      </a:endParaRPr>
                    </a:p>
                  </a:txBody>
                  <a:tcPr marL="9525" marR="9525" marT="9525" marB="0" anchor="ctr"/>
                </a:tc>
              </a:tr>
              <a:tr h="185274">
                <a:tc>
                  <a:txBody>
                    <a:bodyPr/>
                    <a:lstStyle/>
                    <a:p>
                      <a:pPr marL="0" algn="l" defTabSz="914400" rtl="0" eaLnBrk="1" fontAlgn="b" latinLnBrk="0" hangingPunct="1"/>
                      <a:endParaRPr lang="en-US" altLang="zh-CN" sz="1400" u="none" strike="noStrike" kern="120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c>
                  <a:txBody>
                    <a:bodyPr/>
                    <a:lstStyle/>
                    <a:p>
                      <a:pPr marL="0" algn="l" defTabSz="914400" rtl="0" eaLnBrk="1" fontAlgn="b" latinLnBrk="0" hangingPunct="1"/>
                      <a:endParaRPr lang="en-US" sz="1400" u="none" strike="noStrike" kern="1200" dirty="0">
                        <a:solidFill>
                          <a:schemeClr val="tx1"/>
                        </a:solidFill>
                        <a:effectLst/>
                        <a:latin typeface="+mn-lt"/>
                        <a:ea typeface="+mn-ea"/>
                        <a:cs typeface="+mn-cs"/>
                      </a:endParaRPr>
                    </a:p>
                  </a:txBody>
                  <a:tcPr marL="9525" marR="9525" marT="9525" marB="0" anchor="ctr"/>
                </a:tc>
              </a:tr>
              <a:tr h="183688">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c>
                  <a:txBody>
                    <a:bodyPr/>
                    <a:lstStyle/>
                    <a:p>
                      <a:pPr marL="0" algn="l" defTabSz="914400" rtl="0" eaLnBrk="1" fontAlgn="b" latinLnBrk="0" hangingPunct="1"/>
                      <a:endParaRPr lang="en-US" sz="1400" b="0" i="0" u="none" strike="noStrike" kern="1200" dirty="0">
                        <a:solidFill>
                          <a:srgbClr val="000000"/>
                        </a:solidFill>
                        <a:effectLst/>
                        <a:latin typeface="+mn-lt"/>
                        <a:ea typeface="+mn-ea"/>
                        <a:cs typeface="+mn-cs"/>
                      </a:endParaRPr>
                    </a:p>
                  </a:txBody>
                  <a:tcPr marL="7617" marR="7617" marT="7617" marB="0" anchor="ctr"/>
                </a:tc>
              </a:tr>
            </a:tbl>
          </a:graphicData>
        </a:graphic>
      </p:graphicFrame>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a:t>
            </a:r>
            <a:r>
              <a:rPr lang="en-US" altLang="zh-CN" dirty="0" smtClean="0"/>
              <a:t>11-18/1434r1)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13 CIDs (except those marked in red) and the corresponding modification proposal to IEEE P802.11ax D3.0 as </a:t>
            </a:r>
            <a:r>
              <a:rPr lang="en-US" altLang="zh-CN" dirty="0" smtClean="0"/>
              <a:t>in </a:t>
            </a:r>
            <a:r>
              <a:rPr lang="en-US" altLang="zh-CN" dirty="0" smtClean="0"/>
              <a:t>11-18/1434r1?</a:t>
            </a:r>
            <a:endParaRPr lang="en-US" altLang="zh-CN" dirty="0" smtClean="0"/>
          </a:p>
          <a:p>
            <a:pPr lvl="1"/>
            <a:r>
              <a:rPr lang="en-US" altLang="zh-CN" dirty="0" smtClean="0"/>
              <a:t>CID </a:t>
            </a:r>
            <a:r>
              <a:rPr lang="en-GB" altLang="zh-CN" dirty="0"/>
              <a:t>15490, 15664</a:t>
            </a:r>
            <a:r>
              <a:rPr lang="en-GB" altLang="zh-CN" dirty="0" smtClean="0"/>
              <a:t>, </a:t>
            </a:r>
            <a:r>
              <a:rPr lang="en-GB" altLang="zh-CN" dirty="0"/>
              <a:t>16063, 16085, </a:t>
            </a:r>
            <a:r>
              <a:rPr lang="en-GB" altLang="zh-CN" dirty="0" smtClean="0"/>
              <a:t>16626</a:t>
            </a:r>
            <a:r>
              <a:rPr lang="en-GB" altLang="zh-CN" dirty="0"/>
              <a:t>, 16627, 16628, 16629, </a:t>
            </a:r>
            <a:r>
              <a:rPr lang="en-GB" altLang="zh-CN" dirty="0" smtClean="0"/>
              <a:t>16805</a:t>
            </a:r>
            <a:r>
              <a:rPr lang="en-GB" altLang="zh-CN" dirty="0"/>
              <a:t>, 16811, 16813, 16965, 17130</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107644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2 </a:t>
            </a:r>
            <a:r>
              <a:rPr lang="en-US" altLang="zh-CN" dirty="0" smtClean="0"/>
              <a:t>(</a:t>
            </a:r>
            <a:r>
              <a:rPr lang="en-US" altLang="zh-CN" dirty="0" err="1" smtClean="0"/>
              <a:t>cr</a:t>
            </a:r>
            <a:r>
              <a:rPr lang="en-US" altLang="zh-CN" dirty="0" smtClean="0"/>
              <a:t>, </a:t>
            </a:r>
            <a:r>
              <a:rPr lang="en-US" altLang="zh-CN" dirty="0" smtClean="0"/>
              <a:t>11-18/1435r1)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a:t>8</a:t>
            </a:r>
            <a:r>
              <a:rPr lang="en-US" altLang="zh-CN" dirty="0" smtClean="0"/>
              <a:t> CIDs and the corresponding modification proposal to IEEE P802.11ax D3.0 as </a:t>
            </a:r>
            <a:r>
              <a:rPr lang="en-US" altLang="zh-CN" dirty="0" smtClean="0"/>
              <a:t>in </a:t>
            </a:r>
            <a:r>
              <a:rPr lang="en-US" altLang="zh-CN" dirty="0" smtClean="0"/>
              <a:t>11-18/1435r1?</a:t>
            </a:r>
            <a:endParaRPr lang="en-US" altLang="zh-CN" dirty="0" smtClean="0"/>
          </a:p>
          <a:p>
            <a:pPr lvl="1"/>
            <a:r>
              <a:rPr lang="en-US" altLang="zh-CN" dirty="0" smtClean="0"/>
              <a:t>CID </a:t>
            </a:r>
            <a:r>
              <a:rPr lang="en-GB" altLang="zh-CN" dirty="0"/>
              <a:t>15661, 15918, 15919, 16056, 16277, 16381, 16804, 16806</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4736145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3 </a:t>
            </a:r>
            <a:r>
              <a:rPr lang="en-US" altLang="zh-CN" dirty="0" smtClean="0"/>
              <a:t>(</a:t>
            </a:r>
            <a:r>
              <a:rPr lang="en-US" altLang="zh-CN" dirty="0" err="1" smtClean="0"/>
              <a:t>cr</a:t>
            </a:r>
            <a:r>
              <a:rPr lang="en-US" altLang="zh-CN" dirty="0" smtClean="0"/>
              <a:t>, </a:t>
            </a:r>
            <a:r>
              <a:rPr lang="en-US" altLang="zh-CN" dirty="0" smtClean="0"/>
              <a:t>11-18/1436r1)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10 CIDs and the corresponding modification proposal to IEEE P802.11ax D3.0 as </a:t>
            </a:r>
            <a:r>
              <a:rPr lang="en-US" altLang="zh-CN" dirty="0" smtClean="0"/>
              <a:t>in </a:t>
            </a:r>
            <a:r>
              <a:rPr lang="en-US" altLang="zh-CN" dirty="0" smtClean="0"/>
              <a:t>11-18/1436r1?</a:t>
            </a:r>
            <a:endParaRPr lang="en-US" altLang="zh-CN" dirty="0" smtClean="0"/>
          </a:p>
          <a:p>
            <a:pPr lvl="1"/>
            <a:r>
              <a:rPr lang="en-US" altLang="zh-CN" dirty="0" smtClean="0"/>
              <a:t>CID </a:t>
            </a:r>
            <a:r>
              <a:rPr lang="en-GB" altLang="zh-CN" dirty="0"/>
              <a:t>15975, 16116, 16307, 16308, 16309, 16625, 16634, 16842, 16844, </a:t>
            </a:r>
            <a:r>
              <a:rPr lang="en-GB" altLang="zh-CN" dirty="0" smtClean="0"/>
              <a:t>16845</a:t>
            </a:r>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2848930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4 (non-</a:t>
            </a:r>
            <a:r>
              <a:rPr lang="en-US" altLang="zh-CN" dirty="0" err="1" smtClean="0"/>
              <a:t>cr</a:t>
            </a:r>
            <a:r>
              <a:rPr lang="en-US" altLang="zh-CN" dirty="0" smtClean="0"/>
              <a:t>, </a:t>
            </a:r>
            <a:r>
              <a:rPr lang="en-US" altLang="zh-CN" dirty="0" smtClean="0"/>
              <a:t>11-18/1442r1)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a:t>
            </a:r>
            <a:r>
              <a:rPr lang="en-US" altLang="zh-CN" dirty="0" smtClean="0"/>
              <a:t>spec text change to IEEE P802.11ax D3.0 </a:t>
            </a:r>
            <a:r>
              <a:rPr lang="en-US" altLang="zh-CN" dirty="0" smtClean="0"/>
              <a:t>as proposed in</a:t>
            </a:r>
            <a:r>
              <a:rPr lang="en-US" altLang="zh-CN" dirty="0" smtClean="0"/>
              <a:t> 11-18/1442r1?</a:t>
            </a:r>
            <a:endParaRPr lang="en-US" altLang="zh-CN" dirty="0" smtClean="0"/>
          </a:p>
          <a:p>
            <a:pPr lvl="1"/>
            <a:endParaRPr lang="en-GB" altLang="zh-CN" dirty="0" smtClean="0"/>
          </a:p>
          <a:p>
            <a:pPr lvl="1"/>
            <a:endParaRPr lang="en-GB" altLang="zh-CN" dirty="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a:t>
            </a:r>
            <a:r>
              <a:rPr lang="en-US" altLang="zh-CN" dirty="0" smtClean="0">
                <a:solidFill>
                  <a:srgbClr val="00B050"/>
                </a:solidFill>
              </a:rPr>
              <a:t>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6408481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5 </a:t>
            </a:r>
            <a:r>
              <a:rPr lang="en-US" altLang="zh-CN" dirty="0" smtClean="0"/>
              <a:t>(</a:t>
            </a:r>
            <a:r>
              <a:rPr lang="en-US" altLang="zh-CN" dirty="0" err="1" smtClean="0"/>
              <a:t>cr</a:t>
            </a:r>
            <a:r>
              <a:rPr lang="en-US" altLang="zh-CN" dirty="0" smtClean="0"/>
              <a:t>, </a:t>
            </a:r>
            <a:r>
              <a:rPr lang="en-US" altLang="zh-CN" dirty="0" smtClean="0"/>
              <a:t>11-18/1459r1)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21 CIDs (not include those marked in red) and the corresponding modification proposal to IEEE P802.11ax D3.0 as </a:t>
            </a:r>
            <a:r>
              <a:rPr lang="en-US" altLang="zh-CN" dirty="0" smtClean="0"/>
              <a:t>in </a:t>
            </a:r>
            <a:r>
              <a:rPr lang="en-US" altLang="zh-CN" dirty="0" smtClean="0"/>
              <a:t>11-18/1459r1?</a:t>
            </a:r>
            <a:endParaRPr lang="en-US" altLang="zh-CN" dirty="0" smtClean="0"/>
          </a:p>
          <a:p>
            <a:pPr lvl="1"/>
            <a:r>
              <a:rPr lang="en-US" altLang="zh-CN" dirty="0" smtClean="0"/>
              <a:t>CID </a:t>
            </a:r>
            <a:r>
              <a:rPr lang="en-GB" altLang="zh-CN" strike="sngStrike" dirty="0">
                <a:solidFill>
                  <a:srgbClr val="FF0000"/>
                </a:solidFill>
              </a:rPr>
              <a:t>16142</a:t>
            </a:r>
            <a:r>
              <a:rPr lang="en-GB" altLang="zh-CN" dirty="0"/>
              <a:t>, 15888, 15889, </a:t>
            </a:r>
            <a:r>
              <a:rPr lang="en-GB" altLang="zh-CN" dirty="0" smtClean="0"/>
              <a:t>15890,15958</a:t>
            </a:r>
            <a:r>
              <a:rPr lang="en-GB" altLang="zh-CN" dirty="0"/>
              <a:t>, 15891, 15892, 16744, </a:t>
            </a:r>
            <a:r>
              <a:rPr lang="en-GB" altLang="zh-CN" dirty="0" smtClean="0"/>
              <a:t>16745,16746</a:t>
            </a:r>
            <a:r>
              <a:rPr lang="en-GB" altLang="zh-CN" dirty="0"/>
              <a:t>, 16748, 16749, 17108, </a:t>
            </a:r>
            <a:r>
              <a:rPr lang="en-GB" altLang="zh-CN" dirty="0" smtClean="0"/>
              <a:t>17109,15893</a:t>
            </a:r>
            <a:r>
              <a:rPr lang="en-GB" altLang="zh-CN" dirty="0"/>
              <a:t>, 15894, </a:t>
            </a:r>
            <a:r>
              <a:rPr lang="en-GB" altLang="zh-CN" strike="sngStrike" dirty="0">
                <a:solidFill>
                  <a:srgbClr val="FF0000"/>
                </a:solidFill>
              </a:rPr>
              <a:t>15897</a:t>
            </a:r>
            <a:r>
              <a:rPr lang="en-GB" altLang="zh-CN" dirty="0"/>
              <a:t>, </a:t>
            </a:r>
            <a:r>
              <a:rPr lang="en-GB" altLang="zh-CN" strike="sngStrike" dirty="0">
                <a:solidFill>
                  <a:srgbClr val="FF0000"/>
                </a:solidFill>
              </a:rPr>
              <a:t>16139</a:t>
            </a:r>
            <a:r>
              <a:rPr lang="en-GB" altLang="zh-CN" dirty="0"/>
              <a:t>, </a:t>
            </a:r>
            <a:r>
              <a:rPr lang="en-GB" altLang="zh-CN" dirty="0" smtClean="0"/>
              <a:t>15971,15983</a:t>
            </a:r>
            <a:r>
              <a:rPr lang="en-GB" altLang="zh-CN" dirty="0"/>
              <a:t>, 15986, 16019, 16020, </a:t>
            </a:r>
            <a:r>
              <a:rPr lang="en-GB" altLang="zh-CN" strike="sngStrike" dirty="0" smtClean="0">
                <a:solidFill>
                  <a:srgbClr val="FF0000"/>
                </a:solidFill>
              </a:rPr>
              <a:t>16072</a:t>
            </a:r>
            <a:r>
              <a:rPr lang="en-GB" altLang="zh-CN" dirty="0" smtClean="0"/>
              <a:t>,16145</a:t>
            </a:r>
            <a:r>
              <a:rPr lang="en-GB" altLang="zh-CN" dirty="0"/>
              <a:t>, </a:t>
            </a:r>
            <a:r>
              <a:rPr lang="en-GB" altLang="zh-CN" strike="sngStrike" dirty="0">
                <a:solidFill>
                  <a:srgbClr val="FF0000"/>
                </a:solidFill>
              </a:rPr>
              <a:t>16138</a:t>
            </a:r>
            <a:endParaRPr lang="zh-CN" altLang="zh-CN" strike="sngStrike" dirty="0">
              <a:solidFill>
                <a:srgbClr val="FF0000"/>
              </a:solidFill>
            </a:endParaRPr>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5991690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6 </a:t>
            </a:r>
            <a:r>
              <a:rPr lang="en-US" altLang="zh-CN" dirty="0" smtClean="0"/>
              <a:t>(</a:t>
            </a:r>
            <a:r>
              <a:rPr lang="en-US" altLang="zh-CN" dirty="0" err="1" smtClean="0"/>
              <a:t>cr</a:t>
            </a:r>
            <a:r>
              <a:rPr lang="en-US" altLang="zh-CN" dirty="0" smtClean="0"/>
              <a:t>, </a:t>
            </a:r>
            <a:r>
              <a:rPr lang="en-US" altLang="zh-CN" dirty="0" smtClean="0"/>
              <a:t>11-18/1460r1)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a:t>
            </a:r>
            <a:r>
              <a:rPr lang="en-US" altLang="zh-CN" dirty="0" smtClean="0"/>
              <a:t>9 CIDs and the corresponding modification proposal to IEEE P802.11ax D3.0 as </a:t>
            </a:r>
            <a:r>
              <a:rPr lang="en-US" altLang="zh-CN" dirty="0" smtClean="0"/>
              <a:t>in </a:t>
            </a:r>
            <a:r>
              <a:rPr lang="en-US" altLang="zh-CN" dirty="0" smtClean="0"/>
              <a:t>11-18/1460r1?</a:t>
            </a:r>
            <a:endParaRPr lang="en-US" altLang="zh-CN" dirty="0" smtClean="0"/>
          </a:p>
          <a:p>
            <a:pPr lvl="1"/>
            <a:r>
              <a:rPr lang="en-US" altLang="zh-CN" dirty="0" smtClean="0"/>
              <a:t>CID </a:t>
            </a:r>
            <a:r>
              <a:rPr lang="en-GB" altLang="zh-CN" dirty="0" smtClean="0"/>
              <a:t>16178</a:t>
            </a:r>
            <a:r>
              <a:rPr lang="en-GB" altLang="zh-CN" dirty="0"/>
              <a:t>, 16185, 16238, 16239, </a:t>
            </a:r>
            <a:r>
              <a:rPr lang="en-GB" altLang="zh-CN" dirty="0" smtClean="0"/>
              <a:t>16240, 16316</a:t>
            </a:r>
            <a:r>
              <a:rPr lang="en-GB" altLang="zh-CN" dirty="0"/>
              <a:t>, 16593, 16922, 17144</a:t>
            </a:r>
            <a:endParaRPr lang="zh-CN" altLang="zh-CN" dirty="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42627899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smtClean="0"/>
              <a:t>7</a:t>
            </a:r>
            <a:r>
              <a:rPr lang="en-US" altLang="zh-CN" dirty="0" smtClean="0"/>
              <a:t> </a:t>
            </a:r>
            <a:r>
              <a:rPr lang="en-US" altLang="zh-CN" dirty="0" smtClean="0"/>
              <a:t>(</a:t>
            </a:r>
            <a:r>
              <a:rPr lang="en-US" altLang="zh-CN" dirty="0" err="1" smtClean="0"/>
              <a:t>cr</a:t>
            </a:r>
            <a:r>
              <a:rPr lang="en-US" altLang="zh-CN" dirty="0" smtClean="0"/>
              <a:t>, </a:t>
            </a:r>
            <a:r>
              <a:rPr lang="en-US" altLang="zh-CN" dirty="0" smtClean="0"/>
              <a:t>11-18/1492r1)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a:t>
            </a:r>
            <a:r>
              <a:rPr lang="en-US" altLang="zh-CN" dirty="0" smtClean="0"/>
              <a:t>following 14 CIDs except those marked in red and the corresponding modification proposal to IEEE P802.11ax D3.0 as </a:t>
            </a:r>
            <a:r>
              <a:rPr lang="en-US" altLang="zh-CN" dirty="0" smtClean="0"/>
              <a:t>in </a:t>
            </a:r>
            <a:r>
              <a:rPr lang="en-US" altLang="zh-CN" dirty="0" smtClean="0"/>
              <a:t>11-18/1492r1?</a:t>
            </a:r>
            <a:endParaRPr lang="en-US" altLang="zh-CN" dirty="0" smtClean="0"/>
          </a:p>
          <a:p>
            <a:pPr lvl="1"/>
            <a:r>
              <a:rPr lang="en-US" altLang="zh-CN" dirty="0" smtClean="0"/>
              <a:t>CID </a:t>
            </a:r>
            <a:r>
              <a:rPr lang="en-GB" altLang="zh-CN" dirty="0" smtClean="0"/>
              <a:t>16245, 16794, 16795, 16796, 16837, 15568, 16797, 16798, 16799, 16800, 16991, 16801, </a:t>
            </a:r>
            <a:r>
              <a:rPr lang="en-GB" altLang="zh-CN" strike="sngStrike" dirty="0" smtClean="0">
                <a:solidFill>
                  <a:srgbClr val="FF0000"/>
                </a:solidFill>
              </a:rPr>
              <a:t>16810</a:t>
            </a:r>
            <a:r>
              <a:rPr lang="en-GB" altLang="zh-CN" dirty="0" smtClean="0"/>
              <a:t>, 16814, 16319</a:t>
            </a:r>
          </a:p>
          <a:p>
            <a:pPr lvl="1"/>
            <a:endParaRPr lang="en-GB" altLang="zh-CN" dirty="0"/>
          </a:p>
          <a:p>
            <a:pPr lvl="1"/>
            <a:endParaRPr lang="en-GB"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zh-CN" altLang="en-US" dirty="0"/>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397716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Meeting</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smtClean="0">
                <a:solidFill>
                  <a:schemeClr val="accent2"/>
                </a:solidFill>
              </a:rPr>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Patent Related Links</a:t>
            </a:r>
            <a:endParaRPr lang="zh-CN" altLang="en-US" sz="2800" dirty="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dirty="0" smtClean="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dirty="0" smtClean="0">
                <a:solidFill>
                  <a:srgbClr val="262699"/>
                </a:solidFill>
                <a:cs typeface="Times New Roman" pitchFamily="18" charset="0"/>
              </a:rPr>
              <a:t>Patent Policy is stated in these sources:</a:t>
            </a:r>
          </a:p>
          <a:p>
            <a:pPr lvl="1">
              <a:lnSpc>
                <a:spcPct val="90000"/>
              </a:lnSpc>
              <a:buNone/>
            </a:pPr>
            <a:r>
              <a:rPr lang="en-GB" altLang="en-US" sz="2400" dirty="0" smtClean="0">
                <a:solidFill>
                  <a:srgbClr val="262699"/>
                </a:solidFill>
              </a:rPr>
              <a:t>		IEEE-SA Standards Boards Bylaws</a:t>
            </a:r>
          </a:p>
          <a:p>
            <a:pPr lvl="1">
              <a:lnSpc>
                <a:spcPct val="90000"/>
              </a:lnSpc>
              <a:buNone/>
            </a:pPr>
            <a:r>
              <a:rPr lang="en-US" altLang="en-US" sz="2100" dirty="0" smtClean="0">
                <a:solidFill>
                  <a:srgbClr val="262699"/>
                </a:solidFill>
              </a:rPr>
              <a:t>		</a:t>
            </a:r>
            <a:r>
              <a:rPr lang="en-US" altLang="en-US" sz="2100" i="1" dirty="0" smtClean="0">
                <a:solidFill>
                  <a:srgbClr val="262699"/>
                </a:solidFill>
              </a:rPr>
              <a:t>http://standards.ieee.org/develop/policies/bylaws/sect6-7.html#6</a:t>
            </a:r>
          </a:p>
          <a:p>
            <a:pPr lvl="1">
              <a:lnSpc>
                <a:spcPct val="90000"/>
              </a:lnSpc>
              <a:buNone/>
            </a:pPr>
            <a:r>
              <a:rPr lang="en-GB" altLang="en-US" sz="2400" dirty="0" smtClean="0">
                <a:solidFill>
                  <a:srgbClr val="262699"/>
                </a:solidFill>
              </a:rPr>
              <a:t>		IEEE-SA Standards Board Operations Manual</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http://standards.ieee.org/develop/policies/opman/sect6.html#6.3</a:t>
            </a:r>
            <a:endParaRPr lang="en-US" altLang="en-US" sz="2400" dirty="0" smtClean="0">
              <a:solidFill>
                <a:srgbClr val="262699"/>
              </a:solidFill>
            </a:endParaRPr>
          </a:p>
          <a:p>
            <a:pPr lvl="1">
              <a:lnSpc>
                <a:spcPct val="90000"/>
              </a:lnSpc>
              <a:buNone/>
            </a:pPr>
            <a:r>
              <a:rPr lang="en-US" altLang="en-US" sz="2400" dirty="0" smtClean="0">
                <a:solidFill>
                  <a:srgbClr val="262699"/>
                </a:solidFill>
                <a:cs typeface="Times New Roman" pitchFamily="18" charset="0"/>
              </a:rPr>
              <a:t>Material about the patent policy is available at</a:t>
            </a:r>
            <a:r>
              <a:rPr lang="en-US" altLang="en-US" sz="2400" dirty="0" smtClean="0">
                <a:solidFill>
                  <a:srgbClr val="262699"/>
                </a:solidFill>
              </a:rPr>
              <a:t> </a:t>
            </a:r>
          </a:p>
          <a:p>
            <a:pPr lvl="1">
              <a:lnSpc>
                <a:spcPct val="90000"/>
              </a:lnSpc>
              <a:buNone/>
            </a:pPr>
            <a:r>
              <a:rPr lang="en-US" altLang="en-US" sz="2400" dirty="0" smtClean="0">
                <a:solidFill>
                  <a:srgbClr val="262699"/>
                </a:solidFill>
              </a:rPr>
              <a:t>		</a:t>
            </a:r>
            <a:r>
              <a:rPr lang="en-US" altLang="en-US" sz="2100" i="1" dirty="0" smtClean="0">
                <a:solidFill>
                  <a:srgbClr val="262699"/>
                </a:solidFill>
              </a:rPr>
              <a:t>http://standards.ieee.org/about/sasb/patcom/materials.html</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itchFamily="34" charset="0"/>
            </a:endParaRPr>
          </a:p>
          <a:p>
            <a:pPr algn="ctr">
              <a:lnSpc>
                <a:spcPct val="80000"/>
              </a:lnSpc>
              <a:spcBef>
                <a:spcPct val="20000"/>
              </a:spcBef>
              <a:buClr>
                <a:srgbClr val="CC3300"/>
              </a:buClr>
              <a:buSzPct val="50000"/>
            </a:pPr>
            <a:r>
              <a:rPr lang="en-US" altLang="en-US" b="1" dirty="0">
                <a:solidFill>
                  <a:srgbClr val="000099"/>
                </a:solidFill>
                <a:latin typeface="Arial" pitchFamily="34" charset="0"/>
              </a:rPr>
              <a:t>This slide set is available at https://development.standards.ieee.org/myproject/Public/mytools/mob/slideset.ppt</a:t>
            </a:r>
          </a:p>
        </p:txBody>
      </p:sp>
      <p:sp>
        <p:nvSpPr>
          <p:cNvPr id="12"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Call for Potentially Essential Patents</a:t>
            </a:r>
            <a:endParaRPr lang="zh-CN" altLang="en-US" dirty="0"/>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dirty="0" smtClean="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dirty="0" smtClean="0">
                <a:solidFill>
                  <a:schemeClr val="accent2">
                    <a:lumMod val="75000"/>
                  </a:schemeClr>
                </a:solidFill>
              </a:rPr>
              <a:t>Either speak up now or</a:t>
            </a:r>
          </a:p>
          <a:p>
            <a:pPr lvl="1">
              <a:buFont typeface="Arial" pitchFamily="34" charset="0"/>
              <a:buChar char="•"/>
              <a:defRPr/>
            </a:pPr>
            <a:r>
              <a:rPr lang="en-US" altLang="en-US" dirty="0" smtClean="0">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dirty="0" smtClean="0">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
        <p:nvSpPr>
          <p:cNvPr id="11"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
        <p:nvSpPr>
          <p:cNvPr id="10" name="日期占位符 3"/>
          <p:cNvSpPr>
            <a:spLocks noGrp="1"/>
          </p:cNvSpPr>
          <p:nvPr>
            <p:ph type="dt" sz="half" idx="10"/>
          </p:nvPr>
        </p:nvSpPr>
        <p:spPr>
          <a:xfrm>
            <a:off x="696913" y="332601"/>
            <a:ext cx="878446" cy="276999"/>
          </a:xfrm>
        </p:spPr>
        <p:txBody>
          <a:bodyPr/>
          <a:lstStyle/>
          <a:p>
            <a:pPr>
              <a:defRPr/>
            </a:pPr>
            <a:r>
              <a:rPr lang="en-US" dirty="0" smtClean="0"/>
              <a:t>Sep 2018</a:t>
            </a:r>
            <a:endParaRPr lang="en-US"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54777</TotalTime>
  <Words>1579</Words>
  <Application>Microsoft Office PowerPoint</Application>
  <PresentationFormat>全屏显示(4:3)</PresentationFormat>
  <Paragraphs>266</Paragraphs>
  <Slides>19</Slides>
  <Notes>0</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8" baseType="lpstr">
      <vt:lpstr>Monotype Sorts</vt:lpstr>
      <vt:lpstr>ＭＳ Ｐゴシック</vt:lpstr>
      <vt:lpstr>ＭＳ Ｐゴシック</vt:lpstr>
      <vt:lpstr>Arial</vt:lpstr>
      <vt:lpstr>Arial Black</vt:lpstr>
      <vt:lpstr>Calibri</vt:lpstr>
      <vt:lpstr>Times New Roman</vt:lpstr>
      <vt:lpstr>802-11-Submission</vt:lpstr>
      <vt:lpstr>Document</vt:lpstr>
      <vt:lpstr>PowerPoint 演示文稿</vt:lpstr>
      <vt:lpstr>IEEE 802.11 Tgax Meeting High Efficiency WLAN PHY Ad 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演示文稿</vt:lpstr>
      <vt:lpstr>Agenda items for PHY adhoc on Sep 7th</vt:lpstr>
      <vt:lpstr>PHY Adhoc Comments Status</vt:lpstr>
      <vt:lpstr>PHY Submissions</vt:lpstr>
      <vt:lpstr>Straw-poll 1 (cr, 11-18/1434r1)</vt:lpstr>
      <vt:lpstr>Straw-poll 2 (cr, 11-18/1435r1)</vt:lpstr>
      <vt:lpstr>Straw-poll 3 (cr, 11-18/1436r1)</vt:lpstr>
      <vt:lpstr>Straw-poll 4 (non-cr, 11-18/1442r1)</vt:lpstr>
      <vt:lpstr>Straw-poll 5 (cr, 11-18/1459r1)</vt:lpstr>
      <vt:lpstr>Straw-poll 6 (cr, 11-18/1460r1)</vt:lpstr>
      <vt:lpstr>Straw-poll 7 (cr, 11-18/1492r1)</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2655</cp:revision>
  <cp:lastPrinted>1998-02-10T13:28:06Z</cp:lastPrinted>
  <dcterms:created xsi:type="dcterms:W3CDTF">2007-04-17T18:10:23Z</dcterms:created>
  <dcterms:modified xsi:type="dcterms:W3CDTF">2018-09-08T04:16:45Z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