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606" r:id="rId2"/>
    <p:sldId id="607" r:id="rId3"/>
    <p:sldId id="611" r:id="rId4"/>
    <p:sldId id="612" r:id="rId5"/>
    <p:sldId id="613" r:id="rId6"/>
    <p:sldId id="614" r:id="rId7"/>
    <p:sldId id="615" r:id="rId8"/>
    <p:sldId id="616" r:id="rId9"/>
    <p:sldId id="617" r:id="rId10"/>
    <p:sldId id="608" r:id="rId11"/>
    <p:sldId id="620" r:id="rId12"/>
    <p:sldId id="618" r:id="rId13"/>
    <p:sldId id="61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86" d="100"/>
          <a:sy n="86" d="100"/>
        </p:scale>
        <p:origin x="948"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802.11-18/1478r1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Sep 2018 Ad-hoc Meeting PHY Agenda</a:t>
            </a:r>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2018-09-03</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16"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r>
              <a:rPr lang="en-US" altLang="en-US" dirty="0" smtClean="0"/>
              <a:t> on Sep 7th</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Start from 9:00am</a:t>
            </a:r>
          </a:p>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in this week, and related straw polls</a:t>
            </a:r>
          </a:p>
          <a:p>
            <a:pPr lvl="0">
              <a:defRPr/>
            </a:pPr>
            <a:r>
              <a:rPr lang="en-CA" altLang="en-US" dirty="0" smtClean="0"/>
              <a:t>Adjourn at 4:00pm</a:t>
            </a:r>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107176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Comments Status</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45384485"/>
              </p:ext>
            </p:extLst>
          </p:nvPr>
        </p:nvGraphicFramePr>
        <p:xfrm>
          <a:off x="782638" y="2514600"/>
          <a:ext cx="7761287" cy="3657600"/>
        </p:xfrm>
        <a:graphic>
          <a:graphicData uri="http://schemas.openxmlformats.org/drawingml/2006/table">
            <a:tbl>
              <a:tblPr firstRow="1" bandRow="1">
                <a:tableStyleId>{5C22544A-7EE6-4342-B048-85BDC9FD1C3A}</a:tableStyleId>
              </a:tblPr>
              <a:tblGrid>
                <a:gridCol w="1055687"/>
                <a:gridCol w="685800"/>
                <a:gridCol w="2590800"/>
                <a:gridCol w="2209800"/>
                <a:gridCol w="1219200"/>
              </a:tblGrid>
              <a:tr h="152400">
                <a:tc>
                  <a:txBody>
                    <a:bodyPr/>
                    <a:lstStyle/>
                    <a:p>
                      <a:r>
                        <a:rPr lang="en-US" altLang="zh-CN" sz="1200" dirty="0" err="1" smtClean="0"/>
                        <a:t>Asssignee</a:t>
                      </a:r>
                      <a:endParaRPr lang="zh-CN" altLang="en-US" sz="1200" dirty="0"/>
                    </a:p>
                  </a:txBody>
                  <a:tcPr/>
                </a:tc>
                <a:tc>
                  <a:txBody>
                    <a:bodyPr/>
                    <a:lstStyle/>
                    <a:p>
                      <a:r>
                        <a:rPr lang="en-US" altLang="zh-CN" sz="1200" dirty="0" smtClean="0"/>
                        <a:t>CID #</a:t>
                      </a:r>
                      <a:endParaRPr lang="zh-CN" altLang="en-US" sz="1200" dirty="0"/>
                    </a:p>
                  </a:txBody>
                  <a:tcPr/>
                </a:tc>
                <a:tc>
                  <a:txBody>
                    <a:bodyPr/>
                    <a:lstStyle/>
                    <a:p>
                      <a:r>
                        <a:rPr lang="en-US" altLang="zh-CN" sz="1200" dirty="0" err="1" smtClean="0"/>
                        <a:t>Cmt</a:t>
                      </a:r>
                      <a:r>
                        <a:rPr lang="en-US" altLang="zh-CN" sz="1200" baseline="0" dirty="0" smtClean="0"/>
                        <a:t> Group</a:t>
                      </a:r>
                      <a:endParaRPr lang="zh-CN" altLang="en-US" sz="1200" dirty="0"/>
                    </a:p>
                  </a:txBody>
                  <a:tcPr/>
                </a:tc>
                <a:tc>
                  <a:txBody>
                    <a:bodyPr/>
                    <a:lstStyle/>
                    <a:p>
                      <a:r>
                        <a:rPr lang="en-US" altLang="zh-CN" sz="1200" dirty="0" smtClean="0"/>
                        <a:t>Section</a:t>
                      </a:r>
                      <a:endParaRPr lang="zh-CN" altLang="en-US" sz="1200" dirty="0"/>
                    </a:p>
                  </a:txBody>
                  <a:tcPr/>
                </a:tc>
                <a:tc>
                  <a:txBody>
                    <a:bodyPr/>
                    <a:lstStyle/>
                    <a:p>
                      <a:r>
                        <a:rPr lang="en-US" altLang="zh-CN" sz="1200" dirty="0" smtClean="0"/>
                        <a:t>Notes</a:t>
                      </a:r>
                      <a:endParaRPr lang="zh-CN" altLang="en-US" sz="1200" dirty="0"/>
                    </a:p>
                  </a:txBody>
                  <a:tcPr/>
                </a:tc>
              </a:tr>
              <a:tr h="135467">
                <a:tc>
                  <a:txBody>
                    <a:bodyPr/>
                    <a:lstStyle/>
                    <a:p>
                      <a:r>
                        <a:rPr lang="en-US" altLang="zh-CN" sz="1200" dirty="0" smtClean="0"/>
                        <a:t>Bo</a:t>
                      </a:r>
                      <a:endParaRPr lang="zh-CN" altLang="en-US" sz="1200" dirty="0"/>
                    </a:p>
                  </a:txBody>
                  <a:tcPr/>
                </a:tc>
                <a:tc>
                  <a:txBody>
                    <a:bodyPr/>
                    <a:lstStyle/>
                    <a:p>
                      <a:r>
                        <a:rPr lang="en-US" altLang="zh-CN" sz="1200" dirty="0" smtClean="0"/>
                        <a:t>21</a:t>
                      </a:r>
                      <a:endParaRPr lang="zh-CN" altLang="en-US" sz="1200" dirty="0"/>
                    </a:p>
                  </a:txBody>
                  <a:tcPr/>
                </a:tc>
                <a:tc>
                  <a:txBody>
                    <a:bodyPr/>
                    <a:lstStyle/>
                    <a:p>
                      <a:r>
                        <a:rPr lang="en-US" altLang="zh-CN" sz="1200" dirty="0" smtClean="0"/>
                        <a:t>PHY TX/RXVECTOR</a:t>
                      </a:r>
                      <a:endParaRPr lang="zh-CN" altLang="en-US" sz="1200" dirty="0"/>
                    </a:p>
                  </a:txBody>
                  <a:tcPr/>
                </a:tc>
                <a:tc>
                  <a:txBody>
                    <a:bodyPr/>
                    <a:lstStyle/>
                    <a:p>
                      <a:r>
                        <a:rPr lang="en-US" altLang="zh-CN" sz="1200" dirty="0" smtClean="0"/>
                        <a:t>28.2.1, 28.2.2, 28.2.3</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Editor</a:t>
                      </a:r>
                      <a:endParaRPr lang="zh-CN" altLang="en-US" sz="1200" dirty="0"/>
                    </a:p>
                  </a:txBody>
                  <a:tcPr/>
                </a:tc>
                <a:tc>
                  <a:txBody>
                    <a:bodyPr/>
                    <a:lstStyle/>
                    <a:p>
                      <a:r>
                        <a:rPr lang="en-US" altLang="zh-CN" sz="1200" dirty="0" smtClean="0"/>
                        <a:t>10</a:t>
                      </a:r>
                      <a:endParaRPr lang="zh-CN" altLang="en-US" sz="1200" dirty="0"/>
                    </a:p>
                  </a:txBody>
                  <a:tcPr/>
                </a:tc>
                <a:tc>
                  <a:txBody>
                    <a:bodyPr/>
                    <a:lstStyle/>
                    <a:p>
                      <a:r>
                        <a:rPr lang="en-US" altLang="zh-CN" sz="1200" dirty="0" smtClean="0"/>
                        <a:t>Editorials</a:t>
                      </a:r>
                      <a:endParaRPr lang="zh-CN" altLang="en-US" sz="1200" dirty="0"/>
                    </a:p>
                  </a:txBody>
                  <a:tcPr/>
                </a:tc>
                <a:tc>
                  <a:txBody>
                    <a:bodyPr/>
                    <a:lstStyle/>
                    <a:p>
                      <a:r>
                        <a:rPr lang="en-US" altLang="zh-CN" sz="1200" dirty="0" smtClean="0"/>
                        <a:t>Multiple</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Edward</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MIB</a:t>
                      </a:r>
                      <a:endParaRPr lang="zh-CN" altLang="en-US" sz="1200" dirty="0"/>
                    </a:p>
                  </a:txBody>
                  <a:tcPr/>
                </a:tc>
                <a:tc>
                  <a:txBody>
                    <a:bodyPr/>
                    <a:lstStyle/>
                    <a:p>
                      <a:r>
                        <a:rPr lang="en-US" altLang="zh-CN" sz="1200" dirty="0" smtClean="0"/>
                        <a:t>28.4.2</a:t>
                      </a:r>
                      <a:endParaRPr lang="zh-CN" altLang="en-US" sz="1200" dirty="0"/>
                    </a:p>
                  </a:txBody>
                  <a:tcPr/>
                </a:tc>
                <a:tc>
                  <a:txBody>
                    <a:bodyPr/>
                    <a:lstStyle/>
                    <a:p>
                      <a:endParaRPr lang="zh-CN" altLang="en-US" sz="1200" dirty="0"/>
                    </a:p>
                  </a:txBody>
                  <a:tcPr/>
                </a:tc>
              </a:tr>
              <a:tr h="160867">
                <a:tc>
                  <a:txBody>
                    <a:bodyPr/>
                    <a:lstStyle/>
                    <a:p>
                      <a:r>
                        <a:rPr lang="en-US" altLang="zh-CN" sz="1200" dirty="0" err="1" smtClean="0"/>
                        <a:t>Hongyuan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PHY</a:t>
                      </a:r>
                      <a:r>
                        <a:rPr lang="en-US" altLang="zh-CN" sz="1200" baseline="0" dirty="0" smtClean="0"/>
                        <a:t> Math Description</a:t>
                      </a:r>
                      <a:endParaRPr lang="zh-CN" altLang="en-US" sz="1200" dirty="0"/>
                    </a:p>
                  </a:txBody>
                  <a:tcPr/>
                </a:tc>
                <a:tc>
                  <a:txBody>
                    <a:bodyPr/>
                    <a:lstStyle/>
                    <a:p>
                      <a:r>
                        <a:rPr lang="en-US" altLang="zh-CN" sz="1200" dirty="0" smtClean="0"/>
                        <a:t>28.3.8/28.3.9/28.3.10/28.3.11</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Jianhan</a:t>
                      </a:r>
                      <a:endParaRPr lang="zh-CN" altLang="en-US" sz="1200" dirty="0"/>
                    </a:p>
                  </a:txBody>
                  <a:tcPr/>
                </a:tc>
                <a:tc>
                  <a:txBody>
                    <a:bodyPr/>
                    <a:lstStyle/>
                    <a:p>
                      <a:r>
                        <a:rPr lang="en-US" altLang="zh-CN" sz="1200" dirty="0" smtClean="0"/>
                        <a:t>4</a:t>
                      </a:r>
                      <a:endParaRPr lang="zh-CN" altLang="en-US" sz="1200" dirty="0"/>
                    </a:p>
                  </a:txBody>
                  <a:tcPr/>
                </a:tc>
                <a:tc>
                  <a:txBody>
                    <a:bodyPr/>
                    <a:lstStyle/>
                    <a:p>
                      <a:endParaRPr lang="zh-CN" altLang="en-US" sz="1200" dirty="0"/>
                    </a:p>
                  </a:txBody>
                  <a:tcPr/>
                </a:tc>
                <a:tc>
                  <a:txBody>
                    <a:bodyPr/>
                    <a:lstStyle/>
                    <a:p>
                      <a:r>
                        <a:rPr lang="en-US" altLang="zh-CN" sz="1200" dirty="0" smtClean="0"/>
                        <a:t>28.4.2/28.4.3</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Lochan</a:t>
                      </a:r>
                      <a:endParaRPr lang="zh-CN" altLang="en-US" sz="1200" dirty="0"/>
                    </a:p>
                  </a:txBody>
                  <a:tcPr/>
                </a:tc>
                <a:tc>
                  <a:txBody>
                    <a:bodyPr/>
                    <a:lstStyle/>
                    <a:p>
                      <a:r>
                        <a:rPr lang="en-US" altLang="zh-CN" sz="1200" dirty="0" smtClean="0"/>
                        <a:t>87</a:t>
                      </a:r>
                      <a:endParaRPr lang="zh-CN" altLang="en-US" sz="1200" dirty="0"/>
                    </a:p>
                  </a:txBody>
                  <a:tcPr/>
                </a:tc>
                <a:tc>
                  <a:txBody>
                    <a:bodyPr/>
                    <a:lstStyle/>
                    <a:p>
                      <a:r>
                        <a:rPr lang="en-US" altLang="zh-CN" sz="1200" dirty="0" smtClean="0"/>
                        <a:t>PHY</a:t>
                      </a:r>
                      <a:r>
                        <a:rPr lang="en-US" altLang="zh-CN" sz="1200" baseline="0" dirty="0" smtClean="0"/>
                        <a:t> intro/PHY Capability/PHY Subcarriers and RU/Packet Extension</a:t>
                      </a:r>
                      <a:endParaRPr lang="zh-CN" altLang="en-US" sz="1200" dirty="0"/>
                    </a:p>
                  </a:txBody>
                  <a:tcPr/>
                </a:tc>
                <a:tc>
                  <a:txBody>
                    <a:bodyPr/>
                    <a:lstStyle/>
                    <a:p>
                      <a:r>
                        <a:rPr lang="en-US" altLang="zh-CN" sz="1200" dirty="0" smtClean="0"/>
                        <a:t>multiple</a:t>
                      </a:r>
                      <a:endParaRPr lang="zh-CN" altLang="en-US" sz="1200" dirty="0"/>
                    </a:p>
                  </a:txBody>
                  <a:tcPr/>
                </a:tc>
                <a:tc>
                  <a:txBody>
                    <a:bodyPr/>
                    <a:lstStyle/>
                    <a:p>
                      <a:endParaRPr lang="zh-CN" altLang="en-US" sz="1200"/>
                    </a:p>
                  </a:txBody>
                  <a:tcPr/>
                </a:tc>
              </a:tr>
              <a:tr h="135467">
                <a:tc>
                  <a:txBody>
                    <a:bodyPr/>
                    <a:lstStyle/>
                    <a:p>
                      <a:r>
                        <a:rPr lang="en-US" altLang="zh-CN" sz="1200" dirty="0" smtClean="0"/>
                        <a:t>Ron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HE-SIG-A</a:t>
                      </a:r>
                      <a:endParaRPr lang="zh-CN" altLang="en-US" sz="1200" dirty="0"/>
                    </a:p>
                  </a:txBody>
                  <a:tcPr/>
                </a:tc>
                <a:tc>
                  <a:txBody>
                    <a:bodyPr/>
                    <a:lstStyle/>
                    <a:p>
                      <a:r>
                        <a:rPr lang="en-US" altLang="zh-CN" sz="1200" dirty="0" smtClean="0"/>
                        <a:t>28/28.3.10</a:t>
                      </a:r>
                      <a:endParaRPr lang="zh-CN" altLang="en-US" sz="1200" dirty="0"/>
                    </a:p>
                  </a:txBody>
                  <a:tcPr/>
                </a:tc>
                <a:tc>
                  <a:txBody>
                    <a:bodyPr/>
                    <a:lstStyle/>
                    <a:p>
                      <a:endParaRPr lang="zh-CN" altLang="en-US" sz="1200" dirty="0"/>
                    </a:p>
                  </a:txBody>
                  <a:tcPr/>
                </a:tc>
              </a:tr>
              <a:tr h="135467">
                <a:tc>
                  <a:txBody>
                    <a:bodyPr/>
                    <a:lstStyle/>
                    <a:p>
                      <a:r>
                        <a:rPr lang="en-US" altLang="zh-CN" sz="1200" dirty="0" smtClean="0"/>
                        <a:t>Ross Yu Jian</a:t>
                      </a:r>
                      <a:endParaRPr lang="zh-CN" altLang="en-US" sz="1200" dirty="0"/>
                    </a:p>
                  </a:txBody>
                  <a:tcPr/>
                </a:tc>
                <a:tc>
                  <a:txBody>
                    <a:bodyPr/>
                    <a:lstStyle/>
                    <a:p>
                      <a:r>
                        <a:rPr lang="en-US" altLang="zh-CN" sz="1200" dirty="0" smtClean="0"/>
                        <a:t>48</a:t>
                      </a:r>
                      <a:endParaRPr lang="zh-CN" altLang="en-US" sz="1200" dirty="0"/>
                    </a:p>
                  </a:txBody>
                  <a:tcPr/>
                </a:tc>
                <a:tc>
                  <a:txBody>
                    <a:bodyPr/>
                    <a:lstStyle/>
                    <a:p>
                      <a:r>
                        <a:rPr lang="en-US" altLang="zh-CN" sz="1200" dirty="0" smtClean="0"/>
                        <a:t>HE-SIG-B</a:t>
                      </a:r>
                      <a:endParaRPr lang="zh-CN" altLang="en-US" sz="1200" dirty="0"/>
                    </a:p>
                  </a:txBody>
                  <a:tcPr/>
                </a:tc>
                <a:tc>
                  <a:txBody>
                    <a:bodyPr/>
                    <a:lstStyle/>
                    <a:p>
                      <a:r>
                        <a:rPr lang="en-US" altLang="zh-CN" sz="1200" dirty="0" smtClean="0"/>
                        <a:t>28.3.10.7/28.3.10.8</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Tianyu</a:t>
                      </a:r>
                      <a:endParaRPr lang="zh-CN" altLang="en-US" sz="1200" dirty="0"/>
                    </a:p>
                  </a:txBody>
                  <a:tcPr/>
                </a:tc>
                <a:tc>
                  <a:txBody>
                    <a:bodyPr/>
                    <a:lstStyle/>
                    <a:p>
                      <a:r>
                        <a:rPr lang="en-US" altLang="zh-CN" sz="1200" dirty="0" smtClean="0"/>
                        <a:t>7</a:t>
                      </a:r>
                      <a:endParaRPr lang="zh-CN" altLang="en-US" sz="1200" dirty="0"/>
                    </a:p>
                  </a:txBody>
                  <a:tcPr/>
                </a:tc>
                <a:tc>
                  <a:txBody>
                    <a:bodyPr/>
                    <a:lstStyle/>
                    <a:p>
                      <a:r>
                        <a:rPr lang="en-US" altLang="zh-CN" sz="1200" dirty="0" smtClean="0"/>
                        <a:t>PHY PPDU Format</a:t>
                      </a:r>
                      <a:endParaRPr lang="zh-CN" altLang="en-US" sz="1200" dirty="0"/>
                    </a:p>
                  </a:txBody>
                  <a:tcPr/>
                </a:tc>
                <a:tc>
                  <a:txBody>
                    <a:bodyPr/>
                    <a:lstStyle/>
                    <a:p>
                      <a:r>
                        <a:rPr lang="en-US" altLang="zh-CN" sz="1200" dirty="0" smtClean="0"/>
                        <a:t>28.3.4/28.3.16/28.3.17</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Xiaogang</a:t>
                      </a:r>
                      <a:endParaRPr lang="zh-CN" altLang="en-US" sz="1200" dirty="0"/>
                    </a:p>
                  </a:txBody>
                  <a:tcPr/>
                </a:tc>
                <a:tc>
                  <a:txBody>
                    <a:bodyPr/>
                    <a:lstStyle/>
                    <a:p>
                      <a:r>
                        <a:rPr lang="en-US" altLang="zh-CN" sz="1200" dirty="0" smtClean="0"/>
                        <a:t>35</a:t>
                      </a:r>
                      <a:endParaRPr lang="zh-CN" altLang="en-US" sz="1200" dirty="0"/>
                    </a:p>
                  </a:txBody>
                  <a:tcPr/>
                </a:tc>
                <a:tc>
                  <a:txBody>
                    <a:bodyPr/>
                    <a:lstStyle/>
                    <a:p>
                      <a:r>
                        <a:rPr lang="en-US" altLang="zh-CN" sz="1200" dirty="0" smtClean="0"/>
                        <a:t>PHY Arch/PHY Support for Non-HT/PHY </a:t>
                      </a:r>
                      <a:r>
                        <a:rPr lang="en-US" altLang="zh-CN" sz="1200" dirty="0" err="1" smtClean="0"/>
                        <a:t>tx</a:t>
                      </a:r>
                      <a:r>
                        <a:rPr lang="en-US" altLang="zh-CN" sz="1200" dirty="0" smtClean="0"/>
                        <a:t>/</a:t>
                      </a:r>
                      <a:r>
                        <a:rPr lang="en-US" altLang="zh-CN" sz="1200" dirty="0" err="1" smtClean="0"/>
                        <a:t>rx</a:t>
                      </a:r>
                      <a:r>
                        <a:rPr lang="en-US" altLang="zh-CN" sz="1200" dirty="0" smtClean="0"/>
                        <a:t> procedure</a:t>
                      </a:r>
                      <a:endParaRPr lang="zh-CN" altLang="en-US" sz="1200" dirty="0"/>
                    </a:p>
                  </a:txBody>
                  <a:tcPr/>
                </a:tc>
                <a:tc>
                  <a:txBody>
                    <a:bodyPr/>
                    <a:lstStyle/>
                    <a:p>
                      <a:r>
                        <a:rPr lang="en-US" altLang="zh-CN" sz="1200" dirty="0" smtClean="0"/>
                        <a:t>28.2/28.3</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Youhan</a:t>
                      </a:r>
                      <a:endParaRPr lang="zh-CN" altLang="en-US" sz="1200" dirty="0"/>
                    </a:p>
                  </a:txBody>
                  <a:tcPr/>
                </a:tc>
                <a:tc>
                  <a:txBody>
                    <a:bodyPr/>
                    <a:lstStyle/>
                    <a:p>
                      <a:r>
                        <a:rPr lang="en-US" altLang="zh-CN" sz="1200" dirty="0" smtClean="0"/>
                        <a:t>44</a:t>
                      </a:r>
                      <a:endParaRPr lang="zh-CN" altLang="en-US" sz="1200" dirty="0"/>
                    </a:p>
                  </a:txBody>
                  <a:tcPr/>
                </a:tc>
                <a:tc>
                  <a:txBody>
                    <a:bodyPr/>
                    <a:lstStyle/>
                    <a:p>
                      <a:r>
                        <a:rPr lang="en-US" altLang="zh-CN" sz="1200" dirty="0" smtClean="0"/>
                        <a:t>PHY </a:t>
                      </a:r>
                      <a:r>
                        <a:rPr lang="en-US" altLang="zh-CN" sz="1200" dirty="0" err="1" smtClean="0"/>
                        <a:t>Tx</a:t>
                      </a:r>
                      <a:r>
                        <a:rPr lang="en-US" altLang="zh-CN" sz="1200" dirty="0" smtClean="0"/>
                        <a:t>/Rx Spec</a:t>
                      </a:r>
                      <a:endParaRPr lang="zh-CN" altLang="en-US" sz="1200" dirty="0"/>
                    </a:p>
                  </a:txBody>
                  <a:tcPr/>
                </a:tc>
                <a:tc>
                  <a:txBody>
                    <a:bodyPr/>
                    <a:lstStyle/>
                    <a:p>
                      <a:r>
                        <a:rPr lang="en-US" altLang="zh-CN" sz="1200" dirty="0" smtClean="0"/>
                        <a:t>28.3.11/28.3.18/28.3.19</a:t>
                      </a:r>
                      <a:endParaRPr lang="zh-CN" altLang="en-US" sz="1200" dirty="0"/>
                    </a:p>
                  </a:txBody>
                  <a:tcPr/>
                </a:tc>
                <a:tc>
                  <a:txBody>
                    <a:bodyPr/>
                    <a:lstStyle/>
                    <a:p>
                      <a:endParaRPr lang="zh-CN" altLang="en-US" sz="1200" dirty="0"/>
                    </a:p>
                  </a:txBody>
                  <a:tcPr/>
                </a:tc>
              </a:tr>
            </a:tbl>
          </a:graphicData>
        </a:graphic>
      </p:graphicFrame>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3" name="文本框 2"/>
          <p:cNvSpPr txBox="1"/>
          <p:nvPr/>
        </p:nvSpPr>
        <p:spPr>
          <a:xfrm>
            <a:off x="782638" y="2057400"/>
            <a:ext cx="2951162" cy="338554"/>
          </a:xfrm>
          <a:prstGeom prst="rect">
            <a:avLst/>
          </a:prstGeom>
          <a:noFill/>
        </p:spPr>
        <p:txBody>
          <a:bodyPr wrap="square" rtlCol="0">
            <a:spAutoFit/>
          </a:bodyPr>
          <a:lstStyle/>
          <a:p>
            <a:r>
              <a:rPr lang="en-US" altLang="zh-CN" sz="1600" b="1" u="sng" dirty="0" smtClean="0"/>
              <a:t>Totally 288 PHY CIDs left</a:t>
            </a:r>
            <a:endParaRPr lang="zh-CN" altLang="en-US" sz="1600" b="1" u="sng" dirty="0"/>
          </a:p>
        </p:txBody>
      </p:sp>
    </p:spTree>
    <p:extLst>
      <p:ext uri="{BB962C8B-B14F-4D97-AF65-F5344CB8AC3E}">
        <p14:creationId xmlns:p14="http://schemas.microsoft.com/office/powerpoint/2010/main" val="540466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2027355834"/>
              </p:ext>
            </p:extLst>
          </p:nvPr>
        </p:nvGraphicFramePr>
        <p:xfrm>
          <a:off x="914399" y="2640342"/>
          <a:ext cx="7629525" cy="3973818"/>
        </p:xfrm>
        <a:graphic>
          <a:graphicData uri="http://schemas.openxmlformats.org/drawingml/2006/table">
            <a:tbl>
              <a:tblPr>
                <a:tableStyleId>{0E3FDE45-AF77-4B5C-9715-49D594BDF05E}</a:tableStyleId>
              </a:tblPr>
              <a:tblGrid>
                <a:gridCol w="1200150"/>
                <a:gridCol w="3771900"/>
                <a:gridCol w="2657475"/>
              </a:tblGrid>
              <a:tr h="158352">
                <a:tc>
                  <a:txBody>
                    <a:bodyPr/>
                    <a:lstStyle/>
                    <a:p>
                      <a:pPr algn="ctr" fontAlgn="b"/>
                      <a:r>
                        <a:rPr lang="en-US" sz="1200"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185274">
                <a:tc>
                  <a:txBody>
                    <a:bodyPr/>
                    <a:lstStyle/>
                    <a:p>
                      <a:pPr marL="0" algn="l" defTabSz="914400" rtl="0" eaLnBrk="1" fontAlgn="t" latinLnBrk="0" hangingPunct="1"/>
                      <a:r>
                        <a:rPr lang="en-US" sz="1400" u="none" strike="noStrike" kern="1200" dirty="0" smtClean="0">
                          <a:effectLst/>
                        </a:rPr>
                        <a:t>11-18/1434</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effectLst/>
                        </a:rPr>
                        <a:t>HE-SIG-CR-Part1</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l"/>
                      <a:r>
                        <a:rPr lang="en-US" altLang="zh-CN" sz="1400" dirty="0" smtClean="0"/>
                        <a:t>Ross Jian Yu (Huawei)</a:t>
                      </a:r>
                      <a:endParaRPr lang="zh-CN" altLang="en-US" sz="1400" dirty="0"/>
                    </a:p>
                  </a:txBody>
                  <a:tcPr marL="9525" marR="9525" marT="9525" marB="0" anchor="ctr"/>
                </a:tc>
              </a:tr>
              <a:tr h="185274">
                <a:tc>
                  <a:txBody>
                    <a:bodyPr/>
                    <a:lstStyle/>
                    <a:p>
                      <a:pPr marL="0" algn="l" defTabSz="914400" rtl="0" eaLnBrk="1" fontAlgn="t" latinLnBrk="0" hangingPunct="1"/>
                      <a:r>
                        <a:rPr lang="en-US" sz="1400" u="none" strike="noStrike" kern="1200" dirty="0" smtClean="0">
                          <a:effectLst/>
                        </a:rPr>
                        <a:t>11-18/1435</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effectLst/>
                        </a:rPr>
                        <a:t>HE-SIG-CR-Part2</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l"/>
                      <a:r>
                        <a:rPr lang="en-US" altLang="zh-CN" sz="1400" smtClean="0"/>
                        <a:t>Ross Jian Yu (Huawei)</a:t>
                      </a:r>
                      <a:endParaRPr lang="zh-CN" altLang="en-US" sz="1400" dirty="0"/>
                    </a:p>
                  </a:txBody>
                  <a:tcPr marL="9525" marR="9525" marT="9525" marB="0" anchor="ctr"/>
                </a:tc>
              </a:tr>
              <a:tr h="183688">
                <a:tc>
                  <a:txBody>
                    <a:bodyPr/>
                    <a:lstStyle/>
                    <a:p>
                      <a:pPr marL="0" algn="l" defTabSz="914400" rtl="0" eaLnBrk="1" fontAlgn="b" latinLnBrk="0" hangingPunct="1"/>
                      <a:r>
                        <a:rPr lang="en-US" sz="1400" u="none" strike="noStrike" kern="1200" dirty="0" smtClean="0">
                          <a:effectLst/>
                        </a:rPr>
                        <a:t>11-18/1436</a:t>
                      </a:r>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zh-CN" sz="1400" u="none" strike="noStrike" kern="1200" dirty="0" smtClean="0">
                          <a:effectLst/>
                        </a:rPr>
                        <a:t>HE-SIG-CR-Part3</a:t>
                      </a:r>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algn="l"/>
                      <a:r>
                        <a:rPr lang="en-US" altLang="zh-CN" sz="1400" smtClean="0"/>
                        <a:t>Ross Jian Yu (Huawei)</a:t>
                      </a:r>
                      <a:endParaRPr lang="zh-CN" altLang="en-US" sz="1400" dirty="0"/>
                    </a:p>
                  </a:txBody>
                  <a:tcPr marL="7617" marR="7617" marT="7617" marB="0" anchor="ctr"/>
                </a:tc>
              </a:tr>
              <a:tr h="185274">
                <a:tc>
                  <a:txBody>
                    <a:bodyPr/>
                    <a:lstStyle/>
                    <a:p>
                      <a:pPr algn="l" fontAlgn="b"/>
                      <a:r>
                        <a:rPr lang="en-US" sz="1400" u="none" strike="noStrike" kern="1200" dirty="0" smtClean="0">
                          <a:effectLst/>
                        </a:rPr>
                        <a:t>11-18/1442</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l"/>
                      <a:r>
                        <a:rPr lang="en-US" altLang="zh-CN" sz="1400" dirty="0" smtClean="0"/>
                        <a:t>Spec-text-changes-regarding-single-stream-pilot</a:t>
                      </a:r>
                      <a:endParaRPr lang="zh-CN" altLang="en-US" sz="1400" dirty="0"/>
                    </a:p>
                  </a:txBody>
                  <a:tcPr marL="9525" marR="9525" marT="9525" marB="0" anchor="ctr"/>
                </a:tc>
                <a:tc>
                  <a:txBody>
                    <a:bodyPr/>
                    <a:lstStyle/>
                    <a:p>
                      <a:pPr algn="l"/>
                      <a:r>
                        <a:rPr lang="en-US" altLang="zh-CN" sz="1400" dirty="0" smtClean="0"/>
                        <a:t>Ross Jian Yu (Huawei)</a:t>
                      </a:r>
                      <a:endParaRPr lang="zh-CN" altLang="en-US" sz="1400" dirty="0"/>
                    </a:p>
                  </a:txBody>
                  <a:tcPr marL="9525" marR="9525" marT="9525" marB="0" anchor="ctr"/>
                </a:tc>
              </a:tr>
              <a:tr h="185274">
                <a:tc>
                  <a:txBody>
                    <a:bodyPr/>
                    <a:lstStyle/>
                    <a:p>
                      <a:pPr algn="l" fontAlgn="b"/>
                      <a:r>
                        <a:rPr lang="en-US" altLang="zh-CN" sz="1400" u="none" strike="noStrike" kern="1200" dirty="0" smtClean="0">
                          <a:solidFill>
                            <a:schemeClr val="tx1"/>
                          </a:solidFill>
                          <a:effectLst/>
                          <a:latin typeface="+mn-lt"/>
                          <a:ea typeface="+mn-ea"/>
                          <a:cs typeface="+mn-cs"/>
                        </a:rPr>
                        <a:t>11-18/1459</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chemeClr val="tx1"/>
                          </a:solidFill>
                          <a:effectLst/>
                          <a:latin typeface="+mn-lt"/>
                          <a:ea typeface="+mn-ea"/>
                          <a:cs typeface="+mn-cs"/>
                        </a:rPr>
                        <a:t>CR-Phy-Capabilities-Part-1</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chemeClr val="tx1"/>
                          </a:solidFill>
                          <a:effectLst/>
                          <a:latin typeface="+mn-lt"/>
                          <a:ea typeface="+mn-ea"/>
                          <a:cs typeface="+mn-cs"/>
                        </a:rPr>
                        <a:t>Lochan</a:t>
                      </a:r>
                      <a:r>
                        <a:rPr lang="en-US" sz="1400" u="none" strike="noStrike" kern="1200" dirty="0" smtClean="0">
                          <a:solidFill>
                            <a:schemeClr val="tx1"/>
                          </a:solidFill>
                          <a:effectLst/>
                          <a:latin typeface="+mn-lt"/>
                          <a:ea typeface="+mn-ea"/>
                          <a:cs typeface="+mn-cs"/>
                        </a:rPr>
                        <a:t> </a:t>
                      </a:r>
                      <a:r>
                        <a:rPr lang="en-US" sz="1400" u="none" strike="noStrike" kern="1200" dirty="0" err="1" smtClean="0">
                          <a:solidFill>
                            <a:schemeClr val="tx1"/>
                          </a:solidFill>
                          <a:effectLst/>
                          <a:latin typeface="+mn-lt"/>
                          <a:ea typeface="+mn-ea"/>
                          <a:cs typeface="+mn-cs"/>
                        </a:rPr>
                        <a:t>Verma</a:t>
                      </a:r>
                      <a:r>
                        <a:rPr lang="en-US" sz="1400" u="none" strike="noStrike" kern="1200" dirty="0" smtClean="0">
                          <a:solidFill>
                            <a:schemeClr val="tx1"/>
                          </a:solidFill>
                          <a:effectLst/>
                          <a:latin typeface="+mn-lt"/>
                          <a:ea typeface="+mn-ea"/>
                          <a:cs typeface="+mn-cs"/>
                        </a:rPr>
                        <a:t> (Qualcomm)</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chemeClr val="tx1"/>
                          </a:solidFill>
                          <a:effectLst/>
                          <a:latin typeface="+mn-lt"/>
                          <a:ea typeface="+mn-ea"/>
                          <a:cs typeface="+mn-cs"/>
                        </a:rPr>
                        <a:t>11-18/1460</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chemeClr val="tx1"/>
                          </a:solidFill>
                          <a:effectLst/>
                          <a:latin typeface="+mn-lt"/>
                          <a:ea typeface="+mn-ea"/>
                          <a:cs typeface="+mn-cs"/>
                        </a:rPr>
                        <a:t>CR-Phy-Capabilities-Part-2</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chemeClr val="tx1"/>
                          </a:solidFill>
                          <a:effectLst/>
                          <a:latin typeface="+mn-lt"/>
                          <a:ea typeface="+mn-ea"/>
                          <a:cs typeface="+mn-cs"/>
                        </a:rPr>
                        <a:t>Lochan</a:t>
                      </a:r>
                      <a:r>
                        <a:rPr lang="en-US" sz="1400" u="none" strike="noStrike" kern="1200" dirty="0" smtClean="0">
                          <a:solidFill>
                            <a:schemeClr val="tx1"/>
                          </a:solidFill>
                          <a:effectLst/>
                          <a:latin typeface="+mn-lt"/>
                          <a:ea typeface="+mn-ea"/>
                          <a:cs typeface="+mn-cs"/>
                        </a:rPr>
                        <a:t> </a:t>
                      </a:r>
                      <a:r>
                        <a:rPr lang="en-US" sz="1400" u="none" strike="noStrike" kern="1200" dirty="0" err="1" smtClean="0">
                          <a:solidFill>
                            <a:schemeClr val="tx1"/>
                          </a:solidFill>
                          <a:effectLst/>
                          <a:latin typeface="+mn-lt"/>
                          <a:ea typeface="+mn-ea"/>
                          <a:cs typeface="+mn-cs"/>
                        </a:rPr>
                        <a:t>Verma</a:t>
                      </a:r>
                      <a:r>
                        <a:rPr lang="en-US" sz="1400" u="none" strike="noStrike" kern="1200" dirty="0" smtClean="0">
                          <a:solidFill>
                            <a:schemeClr val="tx1"/>
                          </a:solidFill>
                          <a:effectLst/>
                          <a:latin typeface="+mn-lt"/>
                          <a:ea typeface="+mn-ea"/>
                          <a:cs typeface="+mn-cs"/>
                        </a:rPr>
                        <a:t> (Qualcomm)</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chemeClr val="tx1"/>
                          </a:solidFill>
                          <a:effectLst/>
                          <a:latin typeface="+mn-lt"/>
                          <a:ea typeface="+mn-ea"/>
                          <a:cs typeface="+mn-cs"/>
                        </a:rPr>
                        <a:t>11-18/1492</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chemeClr val="tx1"/>
                          </a:solidFill>
                          <a:effectLst/>
                          <a:latin typeface="+mn-lt"/>
                          <a:ea typeface="+mn-ea"/>
                          <a:cs typeface="+mn-cs"/>
                        </a:rPr>
                        <a:t>PHY Math comment </a:t>
                      </a:r>
                      <a:r>
                        <a:rPr lang="en-US" sz="1400" u="none" strike="noStrike" kern="1200" dirty="0" err="1" smtClean="0">
                          <a:solidFill>
                            <a:schemeClr val="tx1"/>
                          </a:solidFill>
                          <a:effectLst/>
                          <a:latin typeface="+mn-lt"/>
                          <a:ea typeface="+mn-ea"/>
                          <a:cs typeface="+mn-cs"/>
                        </a:rPr>
                        <a:t>resolutoins</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chemeClr val="tx1"/>
                          </a:solidFill>
                          <a:effectLst/>
                          <a:latin typeface="+mn-lt"/>
                          <a:ea typeface="+mn-ea"/>
                          <a:cs typeface="+mn-cs"/>
                        </a:rPr>
                        <a:t>Yan Zhang (Marvell)</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chemeClr val="tx1"/>
                          </a:solidFill>
                          <a:effectLst/>
                          <a:latin typeface="+mn-lt"/>
                          <a:ea typeface="+mn-ea"/>
                          <a:cs typeface="+mn-cs"/>
                        </a:rPr>
                        <a:t>11-18/1452</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u="none" strike="noStrike" kern="1200" dirty="0" smtClean="0">
                          <a:solidFill>
                            <a:schemeClr val="tx1"/>
                          </a:solidFill>
                          <a:effectLst/>
                          <a:latin typeface="+mn-lt"/>
                          <a:ea typeface="+mn-ea"/>
                          <a:cs typeface="+mn-cs"/>
                        </a:rPr>
                        <a:t>CR on Packet </a:t>
                      </a:r>
                      <a:r>
                        <a:rPr lang="en-US" altLang="zh-CN" sz="1400" u="none" strike="noStrike" kern="1200" dirty="0" smtClean="0">
                          <a:solidFill>
                            <a:schemeClr val="tx1"/>
                          </a:solidFill>
                          <a:effectLst/>
                          <a:latin typeface="+mn-lt"/>
                          <a:ea typeface="+mn-ea"/>
                          <a:cs typeface="+mn-cs"/>
                        </a:rPr>
                        <a:t>Extension</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chemeClr val="tx1"/>
                          </a:solidFill>
                          <a:effectLst/>
                          <a:latin typeface="+mn-lt"/>
                          <a:ea typeface="+mn-ea"/>
                          <a:cs typeface="+mn-cs"/>
                        </a:rPr>
                        <a:t>Yujin</a:t>
                      </a:r>
                      <a:r>
                        <a:rPr lang="en-US" sz="1400" u="none" strike="noStrike" kern="1200" dirty="0" smtClean="0">
                          <a:solidFill>
                            <a:schemeClr val="tx1"/>
                          </a:solidFill>
                          <a:effectLst/>
                          <a:latin typeface="+mn-lt"/>
                          <a:ea typeface="+mn-ea"/>
                          <a:cs typeface="+mn-cs"/>
                        </a:rPr>
                        <a:t> (</a:t>
                      </a:r>
                      <a:r>
                        <a:rPr lang="en-US" sz="1400" u="none" strike="noStrike" kern="1200" dirty="0" err="1" smtClean="0">
                          <a:solidFill>
                            <a:schemeClr val="tx1"/>
                          </a:solidFill>
                          <a:effectLst/>
                          <a:latin typeface="+mn-lt"/>
                          <a:ea typeface="+mn-ea"/>
                          <a:cs typeface="+mn-cs"/>
                        </a:rPr>
                        <a:t>Newracom</a:t>
                      </a:r>
                      <a:r>
                        <a:rPr lang="en-US" sz="1400" u="none" strike="noStrike" kern="1200" dirty="0" smtClean="0">
                          <a:solidFill>
                            <a:schemeClr val="tx1"/>
                          </a:solidFill>
                          <a:effectLst/>
                          <a:latin typeface="+mn-lt"/>
                          <a:ea typeface="+mn-ea"/>
                          <a:cs typeface="+mn-cs"/>
                        </a:rPr>
                        <a:t>)</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chemeClr val="tx1"/>
                          </a:solidFill>
                          <a:effectLst/>
                          <a:latin typeface="+mn-lt"/>
                          <a:ea typeface="+mn-ea"/>
                          <a:cs typeface="+mn-cs"/>
                        </a:rPr>
                        <a:t>11-18/1453</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chemeClr val="tx1"/>
                          </a:solidFill>
                          <a:effectLst/>
                          <a:latin typeface="+mn-lt"/>
                          <a:ea typeface="+mn-ea"/>
                          <a:cs typeface="+mn-cs"/>
                        </a:rPr>
                        <a:t>CR on </a:t>
                      </a:r>
                      <a:r>
                        <a:rPr lang="en-US" altLang="zh-CN" sz="1400" u="none" strike="noStrike" kern="1200" dirty="0" smtClean="0">
                          <a:solidFill>
                            <a:schemeClr val="tx1"/>
                          </a:solidFill>
                          <a:effectLst/>
                          <a:latin typeface="+mn-lt"/>
                          <a:ea typeface="+mn-ea"/>
                          <a:cs typeface="+mn-cs"/>
                        </a:rPr>
                        <a:t>PHY subcarriers and RU part1</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chemeClr val="tx1"/>
                          </a:solidFill>
                          <a:effectLst/>
                          <a:latin typeface="+mn-lt"/>
                          <a:ea typeface="+mn-ea"/>
                          <a:cs typeface="+mn-cs"/>
                        </a:rPr>
                        <a:t>Yujin</a:t>
                      </a:r>
                      <a:r>
                        <a:rPr lang="en-US" sz="1400" u="none" strike="noStrike" kern="1200" dirty="0" smtClean="0">
                          <a:solidFill>
                            <a:schemeClr val="tx1"/>
                          </a:solidFill>
                          <a:effectLst/>
                          <a:latin typeface="+mn-lt"/>
                          <a:ea typeface="+mn-ea"/>
                          <a:cs typeface="+mn-cs"/>
                        </a:rPr>
                        <a:t> (</a:t>
                      </a:r>
                      <a:r>
                        <a:rPr lang="en-US" sz="1400" u="none" strike="noStrike" kern="1200" dirty="0" err="1" smtClean="0">
                          <a:solidFill>
                            <a:schemeClr val="tx1"/>
                          </a:solidFill>
                          <a:effectLst/>
                          <a:latin typeface="+mn-lt"/>
                          <a:ea typeface="+mn-ea"/>
                          <a:cs typeface="+mn-cs"/>
                        </a:rPr>
                        <a:t>Newracom</a:t>
                      </a:r>
                      <a:r>
                        <a:rPr lang="en-US" sz="1400" u="none" strike="noStrike" kern="1200" dirty="0" smtClean="0">
                          <a:solidFill>
                            <a:schemeClr val="tx1"/>
                          </a:solidFill>
                          <a:effectLst/>
                          <a:latin typeface="+mn-lt"/>
                          <a:ea typeface="+mn-ea"/>
                          <a:cs typeface="+mn-cs"/>
                        </a:rPr>
                        <a:t>)</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11-18/1522</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CR on Nominal Packet Padding</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chemeClr val="tx1"/>
                          </a:solidFill>
                          <a:effectLst/>
                          <a:latin typeface="+mn-lt"/>
                          <a:ea typeface="+mn-ea"/>
                          <a:cs typeface="+mn-cs"/>
                        </a:rPr>
                        <a:t>Hongyuan</a:t>
                      </a:r>
                      <a:r>
                        <a:rPr lang="en-US" sz="1400" u="none" strike="noStrike" kern="1200" baseline="0" dirty="0" smtClean="0">
                          <a:solidFill>
                            <a:schemeClr val="tx1"/>
                          </a:solidFill>
                          <a:effectLst/>
                          <a:latin typeface="+mn-lt"/>
                          <a:ea typeface="+mn-ea"/>
                          <a:cs typeface="+mn-cs"/>
                        </a:rPr>
                        <a:t> (Marvell)</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11-18/1514</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CR for preamble</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Ron</a:t>
                      </a:r>
                      <a:r>
                        <a:rPr lang="en-US" sz="1400" u="none" strike="noStrike" kern="1200" baseline="0" dirty="0" smtClean="0">
                          <a:solidFill>
                            <a:schemeClr val="tx1"/>
                          </a:solidFill>
                          <a:effectLst/>
                          <a:latin typeface="+mn-lt"/>
                          <a:ea typeface="+mn-ea"/>
                          <a:cs typeface="+mn-cs"/>
                        </a:rPr>
                        <a:t> (</a:t>
                      </a:r>
                      <a:r>
                        <a:rPr lang="en-US" sz="1400" u="none" strike="noStrike" kern="1200" baseline="0" dirty="0" err="1" smtClean="0">
                          <a:solidFill>
                            <a:schemeClr val="tx1"/>
                          </a:solidFill>
                          <a:effectLst/>
                          <a:latin typeface="+mn-lt"/>
                          <a:ea typeface="+mn-ea"/>
                          <a:cs typeface="+mn-cs"/>
                        </a:rPr>
                        <a:t>BroadCom</a:t>
                      </a:r>
                      <a:r>
                        <a:rPr lang="en-US" sz="1400" u="none" strike="noStrike" kern="1200" baseline="0" dirty="0" smtClean="0">
                          <a:solidFill>
                            <a:schemeClr val="tx1"/>
                          </a:solidFill>
                          <a:effectLst/>
                          <a:latin typeface="+mn-lt"/>
                          <a:ea typeface="+mn-ea"/>
                          <a:cs typeface="+mn-cs"/>
                        </a:rPr>
                        <a:t>)</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endParaRPr lang="en-US" altLang="zh-CN" sz="1400" u="none" strike="noStrike" kern="120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endParaRPr lang="en-US" altLang="zh-CN" sz="1400" u="none" strike="noStrike" kern="120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endParaRPr lang="en-US" altLang="zh-CN" sz="1400" u="none" strike="noStrike" kern="120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endParaRPr lang="en-US" altLang="zh-CN" sz="1400" u="none" strike="noStrike" kern="120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r>
              <a:tr h="183688">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r>
              <a:tr h="183688">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r>
            </a:tbl>
          </a:graphicData>
        </a:graphic>
      </p:graphicFrame>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11-18/0xxxr0)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11-18/0xxxr0?</a:t>
            </a:r>
          </a:p>
          <a:p>
            <a:pPr lvl="1"/>
            <a:r>
              <a:rPr lang="en-US" altLang="zh-CN" dirty="0" smtClean="0"/>
              <a:t>CID </a:t>
            </a:r>
            <a:r>
              <a:rPr lang="en-GB" altLang="zh-CN" dirty="0" err="1" smtClean="0">
                <a:latin typeface="Times New Roman" panose="02020603050405020304" pitchFamily="18" charset="0"/>
                <a:ea typeface="宋体" panose="02010600030101010101" pitchFamily="2" charset="-122"/>
                <a:cs typeface="Times New Roman" panose="02020603050405020304" pitchFamily="18" charset="0"/>
              </a:rPr>
              <a:t>xxxx</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2"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54052</TotalTime>
  <Words>1080</Words>
  <Application>Microsoft Office PowerPoint</Application>
  <PresentationFormat>全屏显示(4:3)</PresentationFormat>
  <Paragraphs>211</Paragraphs>
  <Slides>13</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23" baseType="lpstr">
      <vt:lpstr>Monotype Sorts</vt:lpstr>
      <vt:lpstr>ＭＳ Ｐゴシック</vt:lpstr>
      <vt:lpstr>ＭＳ Ｐゴシック</vt:lpstr>
      <vt:lpstr>宋体</vt:lpstr>
      <vt:lpstr>Arial</vt:lpstr>
      <vt:lpstr>Arial Black</vt:lpstr>
      <vt:lpstr>Calibri</vt:lpstr>
      <vt:lpstr>Times New Roman</vt:lpstr>
      <vt:lpstr>802-11-Submission</vt:lpstr>
      <vt:lpstr>Document</vt:lpstr>
      <vt:lpstr>PowerPoint 演示文稿</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 on Sep 7th</vt:lpstr>
      <vt:lpstr>PHY Adhoc Comments Status</vt:lpstr>
      <vt:lpstr>PHY Submissions</vt:lpstr>
      <vt:lpstr>Straw-poll 1 (cr, 11-18/0xxxr0)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2619</cp:revision>
  <cp:lastPrinted>1998-02-10T13:28:06Z</cp:lastPrinted>
  <dcterms:created xsi:type="dcterms:W3CDTF">2007-04-17T18:10:23Z</dcterms:created>
  <dcterms:modified xsi:type="dcterms:W3CDTF">2018-09-07T01:49:39Z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