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554" r:id="rId3"/>
    <p:sldId id="670" r:id="rId4"/>
    <p:sldId id="650" r:id="rId5"/>
    <p:sldId id="651" r:id="rId6"/>
    <p:sldId id="652" r:id="rId7"/>
    <p:sldId id="663" r:id="rId8"/>
    <p:sldId id="664" r:id="rId9"/>
    <p:sldId id="655" r:id="rId10"/>
    <p:sldId id="666" r:id="rId11"/>
    <p:sldId id="667" r:id="rId12"/>
    <p:sldId id="668" r:id="rId13"/>
    <p:sldId id="653" r:id="rId14"/>
    <p:sldId id="654" r:id="rId15"/>
    <p:sldId id="656" r:id="rId16"/>
    <p:sldId id="657" r:id="rId17"/>
    <p:sldId id="658" r:id="rId18"/>
    <p:sldId id="659" r:id="rId19"/>
    <p:sldId id="660" r:id="rId20"/>
    <p:sldId id="661" r:id="rId21"/>
    <p:sldId id="662" r:id="rId22"/>
    <p:sldId id="669" r:id="rId23"/>
    <p:sldId id="575" r:id="rId24"/>
    <p:sldId id="649" r:id="rId25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63D"/>
    <a:srgbClr val="006C31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5034" autoAdjust="0"/>
  </p:normalViewPr>
  <p:slideViewPr>
    <p:cSldViewPr>
      <p:cViewPr varScale="1">
        <p:scale>
          <a:sx n="110" d="100"/>
          <a:sy n="110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pos="3131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6" Type="http://schemas.openxmlformats.org/officeDocument/2006/relationships/image" Target="../media/image35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ko-KR" smtClean="0"/>
              <a:t>Page </a:t>
            </a:r>
            <a:fld id="{56A4E747-0965-469B-B28B-55B02AB0B5B0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613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ko-KR" smtClean="0"/>
              <a:t>Page </a:t>
            </a:r>
            <a:fld id="{56A4E747-0965-469B-B28B-55B02AB0B5B0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87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ko-KR" smtClean="0"/>
              <a:t>Page </a:t>
            </a:r>
            <a:fld id="{56A4E747-0965-469B-B28B-55B02AB0B5B0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699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Sep 2018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Sep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802.11-18/1462r0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28.wmf"/><Relationship Id="rId34" Type="http://schemas.openxmlformats.org/officeDocument/2006/relationships/oleObject" Target="../embeddings/oleObject22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3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7.wmf"/><Relationship Id="rId31" Type="http://schemas.openxmlformats.org/officeDocument/2006/relationships/image" Target="../media/image33.wmf"/><Relationship Id="rId4" Type="http://schemas.openxmlformats.org/officeDocument/2006/relationships/image" Target="../media/image20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6/11-16-0943-00-0wng-introduction-to-soma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wmf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dirty="0" smtClean="0"/>
              <a:t>SOMA for EHT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2018-09-10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88357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Jia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Jia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justin.jia@huawei.com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edward.ks.au@huawei.com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55650" y="533400"/>
            <a:ext cx="7632700" cy="871537"/>
          </a:xfrm>
        </p:spPr>
        <p:txBody>
          <a:bodyPr/>
          <a:lstStyle/>
          <a:p>
            <a:r>
              <a:rPr lang="en-US" altLang="zh-CN" sz="2800" dirty="0" smtClean="0"/>
              <a:t>Performance Comparison-w/ CFO and PN</a:t>
            </a:r>
            <a:endParaRPr lang="zh-CN" altLang="en-US" sz="28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78091"/>
            <a:ext cx="8352928" cy="46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Sep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4294967295"/>
          </p:nvPr>
        </p:nvSpPr>
        <p:spPr>
          <a:xfrm>
            <a:off x="6553200" y="6475413"/>
            <a:ext cx="1989138" cy="1825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Junghoon Suh, et. al, Huawei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3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System Goodput Evaluation-w/ CFO and PN</a:t>
            </a:r>
            <a:endParaRPr lang="zh-CN" altLang="en-US" sz="2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28184" y="1850132"/>
            <a:ext cx="2448272" cy="3888432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n"/>
            </a:pPr>
            <a:r>
              <a:rPr lang="en-US" altLang="zh-CN" sz="1800" dirty="0" smtClean="0"/>
              <a:t>Fixed SNR difference between STAs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US" altLang="zh-CN" sz="1800" dirty="0" smtClean="0"/>
              <a:t>Variable SNR at STA2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62100"/>
            <a:ext cx="56673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Sep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4294967295"/>
          </p:nvPr>
        </p:nvSpPr>
        <p:spPr>
          <a:xfrm>
            <a:off x="6553200" y="6475413"/>
            <a:ext cx="1989138" cy="1825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Junghoon Suh, et. al, Huawei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075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28184" y="2314947"/>
            <a:ext cx="2448272" cy="3456384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n"/>
            </a:pPr>
            <a:r>
              <a:rPr lang="en-US" altLang="zh-CN" sz="1800" dirty="0" smtClean="0"/>
              <a:t>Fixed SNR at STA2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US" altLang="zh-CN" sz="1800" dirty="0" smtClean="0"/>
              <a:t>Variable SNR difference between STAs</a:t>
            </a:r>
          </a:p>
          <a:p>
            <a:pPr eaLnBrk="1" hangingPunct="1">
              <a:buClrTx/>
              <a:buNone/>
            </a:pPr>
            <a:endParaRPr lang="zh-CN" altLang="en-US" sz="18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52463"/>
            <a:ext cx="7632700" cy="871537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System Goodput Evaluation-w/ CFO and PN</a:t>
            </a:r>
            <a:endParaRPr lang="zh-CN" altLang="en-US" sz="2800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66875"/>
            <a:ext cx="5581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Sep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4294967295"/>
          </p:nvPr>
        </p:nvSpPr>
        <p:spPr>
          <a:xfrm>
            <a:off x="6477000" y="6475413"/>
            <a:ext cx="2065338" cy="1825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Junghoon Suh, et. al, Huawei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739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7273"/>
            <a:ext cx="7772400" cy="609600"/>
          </a:xfrm>
        </p:spPr>
        <p:txBody>
          <a:bodyPr/>
          <a:lstStyle/>
          <a:p>
            <a:r>
              <a:rPr lang="en-US" altLang="zh-CN" dirty="0" smtClean="0"/>
              <a:t>MIMO based SOMA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" y="1054574"/>
            <a:ext cx="9093927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altLang="zh-CN" dirty="0" smtClean="0"/>
              <a:t>Simulation for MIMO based SOMA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600" dirty="0"/>
              <a:t>16-QAM SOMA on top of 4X4 Open-loop SU-MIMO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2 STA SOMA with each STA modulated in QPSK and MMSE MIMO </a:t>
            </a:r>
            <a:r>
              <a:rPr lang="en-US" altLang="zh-CN" dirty="0" smtClean="0"/>
              <a:t>detection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16-QAM SOMA on top of 2X2 Open-loop SU-MIMO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2 STA SOMA with each STA modulated in QPSK and MMSE MIMO detection</a:t>
            </a:r>
            <a:r>
              <a:rPr lang="en-US" altLang="zh-CN" sz="1600" dirty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Baseline performance to compare with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8TX </a:t>
            </a:r>
            <a:r>
              <a:rPr lang="en-US" altLang="zh-CN" sz="1600" dirty="0"/>
              <a:t>MU-MIMO scheduled with 2 STAs, each STA scheduled with 4 Streams and modulated in QPSK, </a:t>
            </a:r>
            <a:r>
              <a:rPr lang="en-US" altLang="zh-CN" sz="1600" dirty="0" smtClean="0"/>
              <a:t>respectively / 4TX MU-MIMO scheduled with 2 STAs (each 2 streams and in QPSK) </a:t>
            </a:r>
            <a:endParaRPr lang="en-US" altLang="zh-CN" sz="1600" dirty="0"/>
          </a:p>
          <a:p>
            <a:pPr lvl="2">
              <a:buFont typeface="Arial" pitchFamily="34" charset="0"/>
              <a:buChar char="•"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Limited sounding error (No </a:t>
            </a:r>
            <a:r>
              <a:rPr lang="en-US" altLang="zh-CN" sz="1600" dirty="0"/>
              <a:t>CSI Quantization error, No CSI feedback error, but real channel estimation using the LTFs)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600" dirty="0"/>
              <a:t> Zero-forcing BF in the TX, and MMSE detection in each STA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4X4 SU-MIMO in QPSK and MMSE MIMO detection</a:t>
            </a:r>
            <a:r>
              <a:rPr lang="en-US" altLang="zh-CN" sz="1600" dirty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/>
              <a:t>Common simulation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Convolutional Encoding and its Viterbi decoding are used as FEC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MCW (Multi </a:t>
            </a:r>
            <a:r>
              <a:rPr lang="en-US" altLang="zh-CN" dirty="0" err="1"/>
              <a:t>Codeword</a:t>
            </a:r>
            <a:r>
              <a:rPr lang="en-US" altLang="zh-CN" dirty="0"/>
              <a:t>), separate FEC is applied to each stream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 For the system Goodput, the SNR is Far STA’s SNR and the 1</a:t>
            </a:r>
            <a:r>
              <a:rPr lang="en-US" altLang="zh-CN" sz="1600" baseline="30000" dirty="0"/>
              <a:t>st</a:t>
            </a:r>
            <a:r>
              <a:rPr lang="en-US" altLang="zh-CN" sz="1600" dirty="0"/>
              <a:t> STA’s SNR for MU-MIMO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0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9782"/>
            <a:ext cx="7772400" cy="762000"/>
          </a:xfrm>
        </p:spPr>
        <p:txBody>
          <a:bodyPr/>
          <a:lstStyle/>
          <a:p>
            <a:r>
              <a:rPr lang="pt-BR" altLang="zh-CN" sz="2000" dirty="0">
                <a:solidFill>
                  <a:srgbClr val="0000FF"/>
                </a:solidFill>
              </a:rPr>
              <a:t>BER Performance comparison: </a:t>
            </a:r>
            <a:br>
              <a:rPr lang="pt-BR" altLang="zh-CN" sz="2000" dirty="0">
                <a:solidFill>
                  <a:srgbClr val="0000FF"/>
                </a:solidFill>
              </a:rPr>
            </a:br>
            <a:r>
              <a:rPr lang="pt-BR" altLang="zh-CN" sz="1600" dirty="0">
                <a:solidFill>
                  <a:srgbClr val="0000FF"/>
                </a:solidFill>
              </a:rPr>
              <a:t>4X4 (2X2) 16QAM MIMO-SOMA vs </a:t>
            </a:r>
            <a:r>
              <a:rPr lang="pt-BR" altLang="zh-CN" sz="1600" dirty="0" smtClean="0">
                <a:solidFill>
                  <a:srgbClr val="0000FF"/>
                </a:solidFill>
              </a:rPr>
              <a:t>4X4 SU-MIMO vs 8TX/4TX 2STA MU-MIMO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964"/>
            <a:ext cx="9144000" cy="50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9067800" cy="457200"/>
          </a:xfrm>
        </p:spPr>
        <p:txBody>
          <a:bodyPr/>
          <a:lstStyle/>
          <a:p>
            <a:pPr defTabSz="784225" fontAlgn="ctr">
              <a:lnSpc>
                <a:spcPct val="100000"/>
              </a:lnSpc>
              <a:defRPr/>
            </a:pPr>
            <a:r>
              <a:rPr lang="en-US" altLang="zh-CN" sz="2000" dirty="0">
                <a:solidFill>
                  <a:srgbClr val="0000FF"/>
                </a:solidFill>
              </a:rPr>
              <a:t>Goodput Performance comparison: </a:t>
            </a:r>
            <a:br>
              <a:rPr lang="en-US" altLang="zh-CN" sz="2000" dirty="0">
                <a:solidFill>
                  <a:srgbClr val="0000FF"/>
                </a:solidFill>
              </a:rPr>
            </a:br>
            <a:r>
              <a:rPr lang="en-US" altLang="zh-CN" sz="1800" dirty="0">
                <a:solidFill>
                  <a:srgbClr val="0000FF"/>
                </a:solidFill>
              </a:rPr>
              <a:t>4X4 (2X2) 16QAM MIMO-SOMA vs </a:t>
            </a:r>
            <a:r>
              <a:rPr lang="en-US" altLang="zh-CN" sz="1800" dirty="0" smtClean="0">
                <a:solidFill>
                  <a:srgbClr val="0000FF"/>
                </a:solidFill>
              </a:rPr>
              <a:t>4X4 SU-MIMO vs 8TX/4TX 2STA MU-MIMO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altLang="zh-CN" dirty="0"/>
              <a:t>Performance Summary: </a:t>
            </a:r>
            <a:r>
              <a:rPr lang="en-US" altLang="zh-CN" dirty="0" smtClean="0"/>
              <a:t>MIMO-SOMA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/>
              <a:t>Goodput in the high SNR region for both 8X8 MU-MIMO with 2 STA scheduling and 4X4 16-QAM SOMA are both 6.4 </a:t>
            </a:r>
            <a:r>
              <a:rPr lang="en-US" altLang="zh-CN" sz="2000" dirty="0" smtClean="0"/>
              <a:t>bps/Hz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MU-MIMO is achieved under the </a:t>
            </a:r>
            <a:r>
              <a:rPr lang="en-US" altLang="zh-CN" sz="1600" dirty="0" smtClean="0"/>
              <a:t>limited </a:t>
            </a:r>
            <a:r>
              <a:rPr lang="en-US" altLang="zh-CN" sz="1600" dirty="0"/>
              <a:t>sounding </a:t>
            </a:r>
            <a:r>
              <a:rPr lang="en-US" altLang="zh-CN" sz="1600" dirty="0" smtClean="0"/>
              <a:t>errors (No </a:t>
            </a:r>
            <a:r>
              <a:rPr lang="en-US" altLang="zh-CN" sz="1600" dirty="0"/>
              <a:t>CSI Quantization error, No CSI feedback error, but real channel estimation using the LTFs)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 We can </a:t>
            </a:r>
            <a:r>
              <a:rPr lang="en-US" altLang="zh-CN" sz="1600" dirty="0" smtClean="0"/>
              <a:t>see </a:t>
            </a:r>
            <a:r>
              <a:rPr lang="en-US" altLang="zh-CN" sz="1600" dirty="0"/>
              <a:t>that 16-QAM SOMA is not worse than 8X8 MU-MIMO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/>
              <a:t> The number of Spatial streams are 4 streams smaller for 16QAM SOMA than 8X8 MUMIMO and the CSI feedback is not required for SOMA in achieving the similar performance</a:t>
            </a:r>
          </a:p>
          <a:p>
            <a:pPr lvl="1">
              <a:buFont typeface="Arial" pitchFamily="34" charset="0"/>
              <a:buChar char="•"/>
            </a:pPr>
            <a:endParaRPr lang="en-US" altLang="zh-CN" sz="1600" dirty="0"/>
          </a:p>
          <a:p>
            <a:pPr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rgbClr val="0000FF"/>
                </a:solidFill>
              </a:rPr>
              <a:t>SOMA </a:t>
            </a:r>
            <a:r>
              <a:rPr lang="en-US" altLang="zh-CN" sz="2200" dirty="0">
                <a:solidFill>
                  <a:srgbClr val="0000FF"/>
                </a:solidFill>
              </a:rPr>
              <a:t>is not a competing technology against MU-MIMO, but rather, is a complementary technology, especially when the Close Loop MIMO is not available due to the time-variant channel and the available spatial resources are limited in the AP side.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4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267200"/>
          </a:xfrm>
        </p:spPr>
        <p:txBody>
          <a:bodyPr/>
          <a:lstStyle/>
          <a:p>
            <a:r>
              <a:rPr lang="en-US" altLang="zh-CN" sz="2000" dirty="0" smtClean="0"/>
              <a:t>As </a:t>
            </a:r>
            <a:r>
              <a:rPr lang="en-US" altLang="zh-CN" sz="2000" dirty="0"/>
              <a:t>we saw from the simulation results, a similar throughput can be achieved with SOMA, consuming less spatial resources and CSI feedback overhead, compared to the </a:t>
            </a:r>
            <a:r>
              <a:rPr lang="en-US" altLang="zh-CN" sz="2000" dirty="0" smtClean="0"/>
              <a:t>MU-MIMO</a:t>
            </a:r>
          </a:p>
          <a:p>
            <a:r>
              <a:rPr lang="en-US" altLang="zh-CN" sz="2000" dirty="0" smtClean="0"/>
              <a:t>SOMA shows a throughput gain over the CSMA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dirty="0"/>
              <a:t>The SOMA technology is mature and relatively simple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There is no significant change from the current 802.11 design </a:t>
            </a:r>
            <a:r>
              <a:rPr lang="en-US" altLang="zh-CN" dirty="0" smtClean="0"/>
              <a:t>flow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Data come from multiple STAs to form a constellation in the TX side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Only the LLRs corresponding to the receiver will be retrieved in the STA side</a:t>
            </a:r>
            <a:endParaRPr lang="en-US" altLang="zh-CN" dirty="0"/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SOMA is a part of 3GPP LTE Advanced </a:t>
            </a:r>
            <a:r>
              <a:rPr lang="en-US" altLang="zh-CN" dirty="0" smtClean="0"/>
              <a:t>technologies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Multi-User Superposition Transmission (MUST) in Section 6.3.3 of TS 36.211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The gain is already proven in both Link and System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45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Constellation for 16-QAM in case an adaptive power needs to be applied to each SOMA STA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Goodput performance of the SISO based </a:t>
            </a:r>
            <a:r>
              <a:rPr lang="en-US" altLang="zh-CN" dirty="0" smtClean="0"/>
              <a:t>16-QAM SOMA </a:t>
            </a:r>
            <a:endParaRPr lang="en-US" altLang="zh-CN" dirty="0"/>
          </a:p>
          <a:p>
            <a:pPr lvl="1">
              <a:buFont typeface="Arial" pitchFamily="34" charset="0"/>
              <a:buChar char="•"/>
            </a:pPr>
            <a:r>
              <a:rPr lang="en-US" altLang="zh-CN" dirty="0"/>
              <a:t> with different delta-snr (SNR gap between Far and Near STA) and different alpha (power allocation factor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58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EHT SG is approved [1]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Approve formation of an EHT SG (Extreme High Throughput Study Group) to develop a Project Authorization Request (PAR) and a Criteria for Standards Development (CSD) for a new 802.11 amendment for operating in the bands between 1 to 7.125 GHz, with the primary objectives: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To increase peak throughput and improve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To support high throughput and low latency applications such as video-over-WLAN, gaming, AR and VR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With target start of the task group in May 2019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 propose Semi Orthogonal Multiple Access (SOMA) to improve the efficiency of 802.11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16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altLang="zh-CN" sz="2800" dirty="0" smtClean="0"/>
              <a:t>Adaptive Power Allocation based </a:t>
            </a:r>
            <a:r>
              <a:rPr lang="en-US" altLang="zh-CN" sz="2800" dirty="0"/>
              <a:t>16-QAM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7213"/>
            <a:ext cx="8839200" cy="763587"/>
          </a:xfrm>
        </p:spPr>
        <p:txBody>
          <a:bodyPr/>
          <a:lstStyle/>
          <a:p>
            <a:r>
              <a:rPr lang="en-US" altLang="zh-CN" sz="1800" dirty="0">
                <a:solidFill>
                  <a:srgbClr val="FF3300"/>
                </a:solidFill>
              </a:rPr>
              <a:t>When          is 0.2, the constellation becomes the 802.11ac 16-QAM</a:t>
            </a:r>
          </a:p>
          <a:p>
            <a:r>
              <a:rPr lang="en-US" altLang="zh-CN" sz="1800" dirty="0">
                <a:solidFill>
                  <a:srgbClr val="FF3300"/>
                </a:solidFill>
              </a:rPr>
              <a:t>The receiver needs to know the          to compute the right LLR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20</a:t>
            </a:fld>
            <a:endParaRPr lang="en-US" altLang="ko-KR"/>
          </a:p>
        </p:txBody>
      </p:sp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280230"/>
              </p:ext>
            </p:extLst>
          </p:nvPr>
        </p:nvGraphicFramePr>
        <p:xfrm>
          <a:off x="1371600" y="5714206"/>
          <a:ext cx="331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Microsoft Equation 3.0" r:id="rId3" imgW="152280" imgH="139680" progId="Equation.3">
                  <p:embed/>
                </p:oleObj>
              </mc:Choice>
              <mc:Fallback>
                <p:oleObj name="Microsoft Equation 3.0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14206"/>
                        <a:ext cx="3317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753315"/>
              </p:ext>
            </p:extLst>
          </p:nvPr>
        </p:nvGraphicFramePr>
        <p:xfrm>
          <a:off x="3810000" y="6032070"/>
          <a:ext cx="331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Microsoft Equation 3.0" r:id="rId5" imgW="152280" imgH="139680" progId="Equation.3">
                  <p:embed/>
                </p:oleObj>
              </mc:Choice>
              <mc:Fallback>
                <p:oleObj name="Microsoft Equation 3.0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32070"/>
                        <a:ext cx="3317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93062" y="948146"/>
            <a:ext cx="5410200" cy="4876800"/>
            <a:chOff x="1303712" y="304800"/>
            <a:chExt cx="6392488" cy="6019800"/>
          </a:xfrm>
        </p:grpSpPr>
        <p:grpSp>
          <p:nvGrpSpPr>
            <p:cNvPr id="10" name="Group 9"/>
            <p:cNvGrpSpPr/>
            <p:nvPr/>
          </p:nvGrpSpPr>
          <p:grpSpPr>
            <a:xfrm>
              <a:off x="1303712" y="304800"/>
              <a:ext cx="6392488" cy="6019800"/>
              <a:chOff x="1303712" y="304800"/>
              <a:chExt cx="6392488" cy="601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447800" y="3200400"/>
                <a:ext cx="6248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19600" y="304800"/>
                <a:ext cx="0" cy="60198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4" name="Oval 13"/>
              <p:cNvSpPr/>
              <p:nvPr/>
            </p:nvSpPr>
            <p:spPr>
              <a:xfrm>
                <a:off x="7078287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06687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086600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15000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419600" y="1447800"/>
                <a:ext cx="1981200" cy="1752600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>
                <a:endCxn id="15" idx="5"/>
              </p:cNvCxnSpPr>
              <p:nvPr/>
            </p:nvCxnSpPr>
            <p:spPr>
              <a:xfrm flipH="1" flipV="1">
                <a:off x="5771728" y="827041"/>
                <a:ext cx="629072" cy="620759"/>
              </a:xfrm>
              <a:prstGeom prst="straightConnector1">
                <a:avLst/>
              </a:prstGeom>
              <a:noFill/>
              <a:ln w="222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0" name="Oval 19"/>
              <p:cNvSpPr/>
              <p:nvPr/>
            </p:nvSpPr>
            <p:spPr>
              <a:xfrm>
                <a:off x="3048000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676400" y="7620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56313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684713" y="19812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48000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676400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56313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84713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154487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782887" y="44196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62800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791200" y="5638800"/>
                <a:ext cx="76200" cy="762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400800" y="1447800"/>
                <a:ext cx="0" cy="19050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419600" y="3276600"/>
                <a:ext cx="1981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graphicFrame>
            <p:nvGraphicFramePr>
              <p:cNvPr id="34" name="Object 3"/>
              <p:cNvGraphicFramePr>
                <a:graphicFrameLocks noChangeAspect="1"/>
              </p:cNvGraphicFramePr>
              <p:nvPr/>
            </p:nvGraphicFramePr>
            <p:xfrm>
              <a:off x="5105400" y="2057400"/>
              <a:ext cx="4445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2" name="Equation" r:id="rId6" imgW="444240" imgH="228600" progId="Equation.3">
                      <p:embed/>
                    </p:oleObj>
                  </mc:Choice>
                  <mc:Fallback>
                    <p:oleObj name="Equation" r:id="rId6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057400"/>
                            <a:ext cx="4445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4"/>
              <p:cNvGraphicFramePr>
                <a:graphicFrameLocks noChangeAspect="1"/>
              </p:cNvGraphicFramePr>
              <p:nvPr/>
            </p:nvGraphicFramePr>
            <p:xfrm>
              <a:off x="6019800" y="914400"/>
              <a:ext cx="2667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3" name="Equation" r:id="rId8" imgW="266400" imgH="228600" progId="Equation.3">
                      <p:embed/>
                    </p:oleObj>
                  </mc:Choice>
                  <mc:Fallback>
                    <p:oleObj name="Equation" r:id="rId8" imgW="266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9800" y="914400"/>
                            <a:ext cx="26670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5"/>
              <p:cNvGraphicFramePr>
                <a:graphicFrameLocks noChangeAspect="1"/>
              </p:cNvGraphicFramePr>
              <p:nvPr/>
            </p:nvGraphicFramePr>
            <p:xfrm>
              <a:off x="5334000" y="3276599"/>
              <a:ext cx="304800" cy="3217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4" name="Equation" r:id="rId10" imgW="228600" imgH="241200" progId="Equation.3">
                      <p:embed/>
                    </p:oleObj>
                  </mc:Choice>
                  <mc:Fallback>
                    <p:oleObj name="Equation" r:id="rId10" imgW="2286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00" y="3276599"/>
                            <a:ext cx="304800" cy="3217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6"/>
              <p:cNvGraphicFramePr>
                <a:graphicFrameLocks noChangeAspect="1"/>
              </p:cNvGraphicFramePr>
              <p:nvPr/>
            </p:nvGraphicFramePr>
            <p:xfrm>
              <a:off x="5867400" y="1262148"/>
              <a:ext cx="304800" cy="3227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5" name="Equation" r:id="rId12" imgW="215640" imgH="228600" progId="Equation.3">
                      <p:embed/>
                    </p:oleObj>
                  </mc:Choice>
                  <mc:Fallback>
                    <p:oleObj name="Equation" r:id="rId12" imgW="215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67400" y="1262148"/>
                            <a:ext cx="304800" cy="3227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8" name="Straight Connector 37"/>
              <p:cNvCxnSpPr/>
              <p:nvPr/>
            </p:nvCxnSpPr>
            <p:spPr>
              <a:xfrm flipH="1">
                <a:off x="5723313" y="821574"/>
                <a:ext cx="34636" cy="2370513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766261" y="1447800"/>
                <a:ext cx="6096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384965" y="762000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384965" y="2024148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86348" y="5663739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386348" y="4462548"/>
                <a:ext cx="762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735974" y="316576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115887" y="315883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162800" y="3165765"/>
                <a:ext cx="0" cy="7620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aphicFrame>
            <p:nvGraphicFramePr>
              <p:cNvPr id="47" name="Object 8"/>
              <p:cNvGraphicFramePr>
                <a:graphicFrameLocks noChangeAspect="1"/>
              </p:cNvGraphicFramePr>
              <p:nvPr/>
            </p:nvGraphicFramePr>
            <p:xfrm>
              <a:off x="6800308" y="2902530"/>
              <a:ext cx="718553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6" name="Equation" r:id="rId14" imgW="545760" imgH="241200" progId="Equation.3">
                      <p:embed/>
                    </p:oleObj>
                  </mc:Choice>
                  <mc:Fallback>
                    <p:oleObj name="Equation" r:id="rId14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0308" y="2902530"/>
                            <a:ext cx="718553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9"/>
              <p:cNvGraphicFramePr>
                <a:graphicFrameLocks noChangeAspect="1"/>
              </p:cNvGraphicFramePr>
              <p:nvPr/>
            </p:nvGraphicFramePr>
            <p:xfrm>
              <a:off x="5332617" y="2876089"/>
              <a:ext cx="79040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7" name="Equation" r:id="rId16" imgW="545760" imgH="241200" progId="Equation.3">
                      <p:embed/>
                    </p:oleObj>
                  </mc:Choice>
                  <mc:Fallback>
                    <p:oleObj name="Equation" r:id="rId16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2617" y="2876089"/>
                            <a:ext cx="790408" cy="349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0"/>
              <p:cNvGraphicFramePr>
                <a:graphicFrameLocks noChangeAspect="1"/>
              </p:cNvGraphicFramePr>
              <p:nvPr/>
            </p:nvGraphicFramePr>
            <p:xfrm>
              <a:off x="1303712" y="2920539"/>
              <a:ext cx="818147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8" name="Equation" r:id="rId18" imgW="647640" imgH="241200" progId="Equation.3">
                      <p:embed/>
                    </p:oleObj>
                  </mc:Choice>
                  <mc:Fallback>
                    <p:oleObj name="Equation" r:id="rId18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3712" y="2920539"/>
                            <a:ext cx="818147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11"/>
              <p:cNvGraphicFramePr>
                <a:graphicFrameLocks noChangeAspect="1"/>
              </p:cNvGraphicFramePr>
              <p:nvPr/>
            </p:nvGraphicFramePr>
            <p:xfrm>
              <a:off x="2648990" y="2920539"/>
              <a:ext cx="834189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999" name="Equation" r:id="rId20" imgW="660240" imgH="241200" progId="Equation.3">
                      <p:embed/>
                    </p:oleObj>
                  </mc:Choice>
                  <mc:Fallback>
                    <p:oleObj name="Equation" r:id="rId20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990" y="2920539"/>
                            <a:ext cx="834189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12"/>
              <p:cNvGraphicFramePr>
                <a:graphicFrameLocks noChangeAspect="1"/>
              </p:cNvGraphicFramePr>
              <p:nvPr/>
            </p:nvGraphicFramePr>
            <p:xfrm>
              <a:off x="3622965" y="601287"/>
              <a:ext cx="786062" cy="347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000" name="Equation" r:id="rId22" imgW="545760" imgH="241200" progId="Equation.3">
                      <p:embed/>
                    </p:oleObj>
                  </mc:Choice>
                  <mc:Fallback>
                    <p:oleObj name="Equation" r:id="rId22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2965" y="601287"/>
                            <a:ext cx="786062" cy="3473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3"/>
              <p:cNvGraphicFramePr>
                <a:graphicFrameLocks noChangeAspect="1"/>
              </p:cNvGraphicFramePr>
              <p:nvPr/>
            </p:nvGraphicFramePr>
            <p:xfrm>
              <a:off x="3616035" y="1837113"/>
              <a:ext cx="79040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001" name="Equation" r:id="rId24" imgW="545760" imgH="241200" progId="Equation.3">
                      <p:embed/>
                    </p:oleObj>
                  </mc:Choice>
                  <mc:Fallback>
                    <p:oleObj name="Equation" r:id="rId24" imgW="54576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6035" y="1837113"/>
                            <a:ext cx="790408" cy="349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4"/>
              <p:cNvGraphicFramePr>
                <a:graphicFrameLocks noChangeAspect="1"/>
              </p:cNvGraphicFramePr>
              <p:nvPr/>
            </p:nvGraphicFramePr>
            <p:xfrm>
              <a:off x="3538452" y="5524961"/>
              <a:ext cx="85223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002" name="Equation" r:id="rId26" imgW="647640" imgH="241200" progId="Equation.3">
                      <p:embed/>
                    </p:oleObj>
                  </mc:Choice>
                  <mc:Fallback>
                    <p:oleObj name="Equation" r:id="rId26" imgW="6476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8452" y="5524961"/>
                            <a:ext cx="852237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5"/>
              <p:cNvGraphicFramePr>
                <a:graphicFrameLocks noChangeAspect="1"/>
              </p:cNvGraphicFramePr>
              <p:nvPr/>
            </p:nvGraphicFramePr>
            <p:xfrm>
              <a:off x="3525714" y="4330700"/>
              <a:ext cx="86894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003" name="Equation" r:id="rId28" imgW="660240" imgH="241200" progId="Equation.3">
                      <p:embed/>
                    </p:oleObj>
                  </mc:Choice>
                  <mc:Fallback>
                    <p:oleObj name="Equation" r:id="rId28" imgW="6602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5714" y="4330700"/>
                            <a:ext cx="868947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6781800" y="381000"/>
            <a:ext cx="660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4" name="Equation" r:id="rId30" imgW="495000" imgH="228600" progId="Equation.3">
                    <p:embed/>
                  </p:oleObj>
                </mc:Choice>
                <mc:Fallback>
                  <p:oleObj name="Equation" r:id="rId30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381000"/>
                          <a:ext cx="6604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72350"/>
              </p:ext>
            </p:extLst>
          </p:nvPr>
        </p:nvGraphicFramePr>
        <p:xfrm>
          <a:off x="7450899" y="1583876"/>
          <a:ext cx="1365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Equation" r:id="rId32" imgW="825500" imgH="457200" progId="Equation.3">
                  <p:embed/>
                </p:oleObj>
              </mc:Choice>
              <mc:Fallback>
                <p:oleObj name="Equation" r:id="rId32" imgW="82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899" y="1583876"/>
                        <a:ext cx="13652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97628"/>
              </p:ext>
            </p:extLst>
          </p:nvPr>
        </p:nvGraphicFramePr>
        <p:xfrm>
          <a:off x="7433590" y="2422076"/>
          <a:ext cx="11350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6" name="Equation" r:id="rId34" imgW="622300" imgH="457200" progId="Equation.3">
                  <p:embed/>
                </p:oleObj>
              </mc:Choice>
              <mc:Fallback>
                <p:oleObj name="Equation" r:id="rId34" imgW="62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590" y="2422076"/>
                        <a:ext cx="11350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9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Goodput for 16-QAM SISO based SOMA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21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1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Goodput for 16-QAM SISO based </a:t>
            </a:r>
            <a:r>
              <a:rPr lang="en-US" altLang="zh-CN" sz="2800" dirty="0" smtClean="0"/>
              <a:t>SOMA:</a:t>
            </a:r>
            <a:br>
              <a:rPr lang="en-US" altLang="zh-CN" sz="2800" dirty="0" smtClean="0"/>
            </a:br>
            <a:r>
              <a:rPr lang="en-US" altLang="zh-CN" sz="2800" dirty="0" smtClean="0"/>
              <a:t>Selected Curves</a:t>
            </a:r>
            <a:endParaRPr lang="zh-CN" alt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610600" cy="449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58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dirty="0" smtClean="0"/>
              <a:t>[1] </a:t>
            </a:r>
            <a:r>
              <a:rPr lang="en-US" altLang="zh-CN" sz="2000" dirty="0" smtClean="0">
                <a:solidFill>
                  <a:srgbClr val="000000"/>
                </a:solidFill>
              </a:rPr>
              <a:t>R. Stacey, </a:t>
            </a:r>
            <a:r>
              <a:rPr lang="en-US" altLang="zh-CN" sz="2000" dirty="0">
                <a:solidFill>
                  <a:srgbClr val="000000"/>
                </a:solidFill>
              </a:rPr>
              <a:t>“</a:t>
            </a:r>
            <a:r>
              <a:rPr lang="en-US" altLang="zh-CN" sz="2000" dirty="0" smtClean="0">
                <a:solidFill>
                  <a:srgbClr val="000000"/>
                </a:solidFill>
              </a:rPr>
              <a:t>18/1059r6 802.11 July 2018 WG Motions”, </a:t>
            </a:r>
            <a:r>
              <a:rPr lang="en-US" altLang="zh-CN" sz="2000" dirty="0">
                <a:solidFill>
                  <a:srgbClr val="000000"/>
                </a:solidFill>
              </a:rPr>
              <a:t>IEEE 802.11 </a:t>
            </a:r>
            <a:r>
              <a:rPr lang="en-US" altLang="zh-CN" sz="2000" dirty="0" smtClean="0">
                <a:solidFill>
                  <a:srgbClr val="000000"/>
                </a:solidFill>
              </a:rPr>
              <a:t>WG, July 2018, San Diego CA, </a:t>
            </a:r>
            <a:r>
              <a:rPr lang="en-US" altLang="zh-CN" sz="2000" dirty="0">
                <a:solidFill>
                  <a:srgbClr val="000000"/>
                </a:solidFill>
              </a:rPr>
              <a:t>USA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[2] </a:t>
            </a:r>
            <a:r>
              <a:rPr lang="en-US" altLang="zh-CN" sz="2000" dirty="0">
                <a:solidFill>
                  <a:srgbClr val="000000"/>
                </a:solidFill>
              </a:rPr>
              <a:t>Saito, et al, </a:t>
            </a:r>
            <a:r>
              <a:rPr lang="en-US" altLang="zh-CN" sz="2000" dirty="0" smtClean="0">
                <a:solidFill>
                  <a:srgbClr val="000000"/>
                </a:solidFill>
              </a:rPr>
              <a:t>“Non-Orthogonal </a:t>
            </a:r>
            <a:r>
              <a:rPr lang="en-US" altLang="zh-CN" sz="2000" dirty="0">
                <a:solidFill>
                  <a:srgbClr val="000000"/>
                </a:solidFill>
              </a:rPr>
              <a:t>Multiple Access (NOMA) for Cellular Future Radio </a:t>
            </a:r>
            <a:r>
              <a:rPr lang="en-US" altLang="zh-CN" sz="2000" dirty="0" smtClean="0">
                <a:solidFill>
                  <a:srgbClr val="000000"/>
                </a:solidFill>
              </a:rPr>
              <a:t>Access”, VTC, </a:t>
            </a:r>
            <a:r>
              <a:rPr lang="en-US" altLang="zh-CN" sz="2000" dirty="0">
                <a:solidFill>
                  <a:srgbClr val="000000"/>
                </a:solidFill>
              </a:rPr>
              <a:t>June </a:t>
            </a:r>
            <a:r>
              <a:rPr lang="en-US" altLang="zh-CN" sz="2000" dirty="0" smtClean="0">
                <a:solidFill>
                  <a:srgbClr val="000000"/>
                </a:solidFill>
              </a:rPr>
              <a:t>2013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Would you be willing to work on the SOMA during the EHT?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Y/N/Abs 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7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Semi-Orthogonal Multiple Access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</a:rPr>
              <a:t>Superposition transmission with adaptive power ratio on component constellations and Gray-mapped superposed constellation </a:t>
            </a:r>
            <a:endParaRPr lang="en-US" altLang="zh-CN" sz="1600" dirty="0" smtClean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It is not just a superposition of multiple component constellations, but artificially designed to make the superposed constellation to be gray-mapped so that the Interference Cancellation doesn’t have to be necessary at the Near STA </a:t>
            </a:r>
            <a:r>
              <a:rPr lang="en-US" altLang="zh-CN" sz="1600" dirty="0" smtClean="0">
                <a:sym typeface="Wingdings" panose="05000000000000000000" pitchFamily="2" charset="2"/>
              </a:rPr>
              <a:t> Receiver is less complex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ym typeface="Wingdings" panose="05000000000000000000" pitchFamily="2" charset="2"/>
              </a:rPr>
              <a:t>Little changes to the current 802.11 Transceivers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1400" dirty="0"/>
              <a:t>Data come from multiple STAs to form a constellation in the TX 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1400" dirty="0"/>
              <a:t>Only the LLRs corresponding to the receiver will be retrieved in the STA </a:t>
            </a:r>
            <a:r>
              <a:rPr lang="en-US" altLang="zh-CN" sz="1400" dirty="0" smtClean="0"/>
              <a:t>side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ym typeface="Wingdings" panose="05000000000000000000" pitchFamily="2" charset="2"/>
              </a:rPr>
              <a:t>Technology is mature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Wingdings" panose="05000000000000000000" pitchFamily="2" charset="2"/>
              </a:rPr>
              <a:t>SOMA is a part of 3GPP LTE Advanced technologies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zh-CN" sz="1200" dirty="0">
                <a:sym typeface="Wingdings" panose="05000000000000000000" pitchFamily="2" charset="2"/>
              </a:rPr>
              <a:t>Multi-User Superposition Transmission (MUST) in Section 6.3.3 of TS 36.211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zh-CN" sz="1200" dirty="0">
                <a:sym typeface="Wingdings" panose="05000000000000000000" pitchFamily="2" charset="2"/>
              </a:rPr>
              <a:t>The gain is already proven in both Link and System </a:t>
            </a:r>
            <a:r>
              <a:rPr lang="en-US" altLang="zh-CN" sz="1200" dirty="0" smtClean="0">
                <a:sym typeface="Wingdings" panose="05000000000000000000" pitchFamily="2" charset="2"/>
              </a:rPr>
              <a:t>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ym typeface="Wingdings" panose="05000000000000000000" pitchFamily="2" charset="2"/>
              </a:rPr>
              <a:t>SOMA was first presented in IEEE 802.11 WNG SC, July 2016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ym typeface="Wingdings" panose="05000000000000000000" pitchFamily="2" charset="2"/>
                <a:hlinkClick r:id="rId2"/>
              </a:rPr>
              <a:t>16/943r0 Introduction to SOMA</a:t>
            </a:r>
            <a:endParaRPr lang="en-US" altLang="zh-CN" sz="1400" dirty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zh-CN" sz="1400" dirty="0" smtClean="0"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zh-CN" sz="1400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61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altLang="zh-CN" dirty="0" smtClean="0"/>
              <a:t>Superposition Transmission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r>
              <a:rPr lang="en-US" altLang="zh-CN" sz="1800" b="0" dirty="0" smtClean="0"/>
              <a:t>Transmission signals:</a:t>
            </a:r>
            <a:endParaRPr lang="zh-CN" alt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29803"/>
              </p:ext>
            </p:extLst>
          </p:nvPr>
        </p:nvGraphicFramePr>
        <p:xfrm>
          <a:off x="3139440" y="1227909"/>
          <a:ext cx="2346960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" name="Microsoft Equation 3.0" r:id="rId3" imgW="1104840" imgH="253800" progId="Equation.3">
                  <p:embed/>
                </p:oleObj>
              </mc:Choice>
              <mc:Fallback>
                <p:oleObj name="Microsoft Equation 3.0" r:id="rId3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440" y="1227909"/>
                        <a:ext cx="2346960" cy="45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1538" y="1905000"/>
            <a:ext cx="2520263" cy="2286000"/>
            <a:chOff x="381000" y="2209800"/>
            <a:chExt cx="2520263" cy="2286000"/>
          </a:xfrm>
        </p:grpSpPr>
        <p:grpSp>
          <p:nvGrpSpPr>
            <p:cNvPr id="9" name="Group 8"/>
            <p:cNvGrpSpPr/>
            <p:nvPr/>
          </p:nvGrpSpPr>
          <p:grpSpPr>
            <a:xfrm>
              <a:off x="381000" y="2209800"/>
              <a:ext cx="2133600" cy="2286000"/>
              <a:chOff x="0" y="2514600"/>
              <a:chExt cx="2867025" cy="3886200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800" y="2514600"/>
                <a:ext cx="1885950" cy="189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52600" y="5153025"/>
                <a:ext cx="111442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4648200"/>
                <a:ext cx="10858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1066800" y="4495800"/>
                <a:ext cx="228600" cy="38100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1600200" y="4267200"/>
                <a:ext cx="685800" cy="121920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1998452" y="3640348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hangingPunct="0">
                <a:lnSpc>
                  <a:spcPct val="100000"/>
                </a:lnSpc>
                <a:buClr>
                  <a:srgbClr val="000000"/>
                </a:buClr>
                <a:buSzPct val="100000"/>
              </a:pPr>
              <a:r>
                <a:rPr lang="en-US" sz="1200" b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SNR = 0dB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045" y="3888123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hangingPunct="0">
                <a:lnSpc>
                  <a:spcPct val="100000"/>
                </a:lnSpc>
                <a:buClr>
                  <a:srgbClr val="000000"/>
                </a:buClr>
                <a:buSzPct val="100000"/>
              </a:pPr>
              <a:r>
                <a:rPr lang="en-US" sz="1200" b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SNR = 20dB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57600" y="3810001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hangingPunct="0">
              <a:lnSpc>
                <a:spcPct val="100000"/>
              </a:lnSpc>
              <a:buClr>
                <a:srgbClr val="000000"/>
              </a:buClr>
              <a:buSzPct val="100000"/>
            </a:pPr>
            <a:r>
              <a:rPr lang="en-US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OMA: P</a:t>
            </a:r>
            <a:r>
              <a:rPr lang="en-US" b="0" baseline="-25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1</a:t>
            </a:r>
            <a:r>
              <a:rPr lang="en-US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= P</a:t>
            </a:r>
            <a:r>
              <a:rPr lang="en-US" b="0" baseline="-25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= 0.5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3810001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hangingPunct="0">
              <a:lnSpc>
                <a:spcPct val="100000"/>
              </a:lnSpc>
              <a:buClr>
                <a:srgbClr val="000000"/>
              </a:buClr>
              <a:buSzPct val="100000"/>
            </a:pPr>
            <a:r>
              <a:rPr lang="en-US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Superposition: P</a:t>
            </a:r>
            <a:r>
              <a:rPr lang="en-US" b="0" baseline="-25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1</a:t>
            </a:r>
            <a:r>
              <a:rPr lang="en-US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= 0.2, P</a:t>
            </a:r>
            <a:r>
              <a:rPr lang="en-US" b="0" baseline="-25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 = 0.8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24200" y="1981200"/>
            <a:ext cx="5257800" cy="1929748"/>
            <a:chOff x="3276600" y="3105090"/>
            <a:chExt cx="5257800" cy="1929748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770716" y="3585865"/>
              <a:ext cx="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6770716" y="4229219"/>
              <a:ext cx="838200" cy="49964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en-US" sz="2400" b="0" kern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38068" y="3585865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Power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6772950" y="4229219"/>
              <a:ext cx="8382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6772950" y="4000619"/>
              <a:ext cx="8382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en-US" sz="2400" b="0" kern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6772950" y="4729549"/>
              <a:ext cx="13716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534950" y="4652665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Freq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3909248" y="3522506"/>
              <a:ext cx="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276600" y="3522506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Power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3911482" y="4666190"/>
              <a:ext cx="13716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848828" y="4589306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Freq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86200" y="3979706"/>
              <a:ext cx="381000" cy="685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en-US" sz="2400" b="0" kern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67200" y="3979706"/>
              <a:ext cx="381000" cy="6858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en-US" sz="2400" b="0" kern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7230150" y="3662065"/>
              <a:ext cx="533400" cy="457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7763550" y="3357265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P</a:t>
              </a:r>
              <a:r>
                <a:rPr lang="en-US" sz="1800" b="0" kern="0" baseline="-2500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1</a:t>
              </a:r>
              <a:endParaRPr lang="en-US" sz="1800" b="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7306350" y="4347865"/>
              <a:ext cx="838200" cy="76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8144550" y="4043065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P</a:t>
              </a:r>
              <a:r>
                <a:rPr lang="en-US" sz="1800" b="0" kern="0" baseline="-2500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2</a:t>
              </a:r>
              <a:endParaRPr lang="en-US" sz="1800" b="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7" name="Straight Arrow Connector 36"/>
            <p:cNvCxnSpPr>
              <a:stCxn id="31" idx="0"/>
            </p:cNvCxnSpPr>
            <p:nvPr/>
          </p:nvCxnSpPr>
          <p:spPr bwMode="auto">
            <a:xfrm flipV="1">
              <a:off x="4076700" y="3674906"/>
              <a:ext cx="114300" cy="304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191000" y="3446306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BW1=BW/2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V="1">
              <a:off x="4495800" y="4208306"/>
              <a:ext cx="457200" cy="76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4666544" y="3915174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BW2=BW/2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19600" y="4665506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BW</a:t>
              </a:r>
              <a:endParaRPr lang="en-US" sz="1800" b="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86200" y="3105090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OMA</a:t>
              </a:r>
              <a:endParaRPr lang="en-US" sz="2000" b="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324600" y="3105090"/>
              <a:ext cx="16065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00" b="0" kern="0" dirty="0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rPr>
                <a:t>Superposition</a:t>
              </a:r>
              <a:endParaRPr lang="en-US" sz="2000" b="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87517"/>
              </p:ext>
            </p:extLst>
          </p:nvPr>
        </p:nvGraphicFramePr>
        <p:xfrm>
          <a:off x="381000" y="5135880"/>
          <a:ext cx="6096000" cy="1112520"/>
        </p:xfrm>
        <a:graphic>
          <a:graphicData uri="http://schemas.openxmlformats.org/drawingml/2006/table">
            <a:tbl>
              <a:tblPr firstRow="1" bandRow="1"/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OMA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Superposition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1 </a:t>
                      </a:r>
                      <a:r>
                        <a:rPr lang="en-US" baseline="0" dirty="0" smtClean="0"/>
                        <a:t>(bps/Hz)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3.33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4.39 (+32%)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2 </a:t>
                      </a:r>
                      <a:r>
                        <a:rPr lang="en-US" baseline="0" dirty="0" smtClean="0"/>
                        <a:t>(bps/Hz)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MS Gothic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0.74 (+48%)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477000" y="56782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eaLnBrk="0" hangingPunct="0">
              <a:lnSpc>
                <a:spcPct val="100000"/>
              </a:lnSpc>
              <a:buClr>
                <a:srgbClr val="000000"/>
              </a:buClr>
              <a:buSzPct val="100000"/>
            </a:pPr>
            <a:r>
              <a:rPr lang="en-US" sz="1200" b="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Source: Saito, et al, “Non-Orthogonal Multiple Access for Cellular Future Radio Access”, VTC, June 2013.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03020"/>
              </p:ext>
            </p:extLst>
          </p:nvPr>
        </p:nvGraphicFramePr>
        <p:xfrm>
          <a:off x="1676400" y="4114800"/>
          <a:ext cx="567343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" name="Equation" r:id="rId8" imgW="3200400" imgH="558720" progId="Equation.3">
                  <p:embed/>
                </p:oleObj>
              </mc:Choice>
              <mc:Fallback>
                <p:oleObj name="Equation" r:id="rId8" imgW="32004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567343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zh-CN" dirty="0" smtClean="0"/>
              <a:t>Re-cap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3434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</a:rPr>
              <a:t>There are bits more reliable than others in a QAM constellation [2].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The bits more reliable may be scheduled for a STA in lower SNR channel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zh-CN" sz="1600" dirty="0">
                <a:solidFill>
                  <a:srgbClr val="000000"/>
                </a:solidFill>
              </a:rPr>
              <a:t>The bits less reliable may be scheduled for a STA in higher SNR </a:t>
            </a:r>
            <a:r>
              <a:rPr lang="en-US" altLang="zh-CN" sz="1600" dirty="0" smtClean="0">
                <a:solidFill>
                  <a:srgbClr val="000000"/>
                </a:solidFill>
              </a:rPr>
              <a:t>channel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4542559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65414" y="6053608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16 QAM Constellation with Gray-mapping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3559" y="2568946"/>
            <a:ext cx="4006561" cy="34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4 bits for 16-QAM: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where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in-phase components and 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quadrature-phase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components. 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Here,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and 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most reliable bits and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and</a:t>
            </a:r>
            <a:r>
              <a:rPr lang="en-US" sz="1400" b="0" kern="0" baseline="-2500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least reliable bits.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In the same way, for 6 bits (i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) of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64-QAM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,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and 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most reliable bits,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and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medium reliable bits, and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and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the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most reliable bits.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As for 256 QAM (i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4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4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) ,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and 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1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most reliable bits,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and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2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first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     medium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reliable bits,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and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3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second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 medium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reliable bits, and i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4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and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q</a:t>
            </a:r>
            <a:r>
              <a:rPr lang="en-US" sz="1400" b="0" kern="0" baseline="-250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4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are the least </a:t>
            </a:r>
            <a:r>
              <a:rPr lang="en-US" sz="1400" b="0" kern="0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 reliable </a:t>
            </a:r>
            <a:r>
              <a:rPr lang="en-US" sz="1400" b="0" kern="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bits.</a:t>
            </a:r>
          </a:p>
        </p:txBody>
      </p:sp>
    </p:spTree>
    <p:extLst>
      <p:ext uri="{BB962C8B-B14F-4D97-AF65-F5344CB8AC3E}">
        <p14:creationId xmlns:p14="http://schemas.microsoft.com/office/powerpoint/2010/main" val="1972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altLang="zh-CN" dirty="0" smtClean="0"/>
              <a:t>SOMA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2484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For </a:t>
            </a:r>
            <a:r>
              <a:rPr lang="en-US" altLang="zh-CN" sz="1600" b="0" dirty="0"/>
              <a:t>STA 1 (Near STA) and STA 2 (Far STA) in the figure beside, the SOMA is not just a superposition of two constellations from two STAs, but, instead, the property of more and less reliable bits in a constellation is used to schedule Far and Near STAs as seen in the figure </a:t>
            </a:r>
            <a:r>
              <a:rPr lang="en-US" altLang="zh-CN" sz="1600" b="0" dirty="0" smtClean="0"/>
              <a:t>below</a:t>
            </a:r>
            <a:endParaRPr lang="en-US" altLang="zh-CN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18309"/>
            <a:ext cx="279413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942398" y="3153972"/>
            <a:ext cx="513932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For Near-STA to decode Near-STA bits, Far-STA bits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   need </a:t>
            </a:r>
            <a:r>
              <a:rPr lang="en-US" altLang="zh-CN" sz="1600" dirty="0">
                <a:cs typeface="Times New Roman" panose="02020603050405020304" pitchFamily="18" charset="0"/>
              </a:rPr>
              <a:t>Not to be known</a:t>
            </a:r>
            <a:endParaRPr lang="en-US" altLang="zh-CN" sz="1600" b="1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42900" lvl="0" indent="-34290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The Far-STA decodes its own signal, and treats Near-STA as noise just like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a Superposition</a:t>
            </a:r>
            <a:endParaRPr lang="en-US" altLang="zh-CN" sz="16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defTabSz="91440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The Near-STA performs the demodulation of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the re-</a:t>
            </a:r>
            <a:r>
              <a:rPr lang="en-US" altLang="zh-CN" sz="1600" b="1" kern="0" dirty="0" err="1" smtClean="0">
                <a:solidFill>
                  <a:srgbClr val="000000"/>
                </a:solidFill>
                <a:latin typeface="Times New Roman"/>
              </a:rPr>
              <a:t>ceived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signal, collecting the LLRs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corresponding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to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  the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near coded bits, and then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performs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decoding of </a:t>
            </a:r>
            <a:r>
              <a:rPr lang="en-US" altLang="zh-CN" sz="1600" b="1" kern="0" dirty="0" smtClean="0">
                <a:solidFill>
                  <a:srgbClr val="000000"/>
                </a:solidFill>
                <a:latin typeface="Times New Roman"/>
              </a:rPr>
              <a:t>  the 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near-STA </a:t>
            </a:r>
            <a:r>
              <a:rPr lang="en-US" altLang="zh-CN" sz="1600" b="1" kern="0" dirty="0" err="1">
                <a:solidFill>
                  <a:srgbClr val="000000"/>
                </a:solidFill>
                <a:latin typeface="Times New Roman"/>
              </a:rPr>
              <a:t>codeword</a:t>
            </a:r>
            <a:r>
              <a:rPr lang="en-US" altLang="zh-CN" sz="1600" b="1" kern="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1" defTabSz="914400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zh-CN" sz="1400" kern="0" dirty="0">
                <a:solidFill>
                  <a:srgbClr val="000000"/>
                </a:solidFill>
                <a:latin typeface="Times New Roman"/>
              </a:rPr>
              <a:t>Complexity in the Receiver side is reduced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宋体"/>
              </a:rPr>
              <a:t>SOMA can be applied with OFDMA and its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  <a:ea typeface="宋体"/>
              </a:rPr>
              <a:t>throughput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宋体"/>
              </a:rPr>
              <a:t>enhancement at AP side is significant, </a:t>
            </a:r>
            <a:r>
              <a:rPr lang="en-US" altLang="zh-CN" sz="1600" kern="0" dirty="0" smtClean="0">
                <a:solidFill>
                  <a:srgbClr val="000000"/>
                </a:solidFill>
                <a:latin typeface="Times New Roman"/>
                <a:ea typeface="宋体"/>
              </a:rPr>
              <a:t>compared </a:t>
            </a:r>
            <a:r>
              <a:rPr lang="en-US" altLang="zh-CN" sz="1600" kern="0" dirty="0">
                <a:solidFill>
                  <a:srgbClr val="000000"/>
                </a:solidFill>
                <a:latin typeface="Times New Roman"/>
                <a:ea typeface="宋体"/>
              </a:rPr>
              <a:t>to the OFDMA only</a:t>
            </a:r>
            <a:endParaRPr lang="en-US" altLang="zh-CN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2743200"/>
            <a:ext cx="3668495" cy="3429000"/>
            <a:chOff x="409312" y="2741416"/>
            <a:chExt cx="3640183" cy="3432956"/>
          </a:xfrm>
        </p:grpSpPr>
        <p:grpSp>
          <p:nvGrpSpPr>
            <p:cNvPr id="22" name="Group 21"/>
            <p:cNvGrpSpPr/>
            <p:nvPr/>
          </p:nvGrpSpPr>
          <p:grpSpPr>
            <a:xfrm>
              <a:off x="409312" y="2741416"/>
              <a:ext cx="3640183" cy="3432956"/>
              <a:chOff x="3516279" y="1993617"/>
              <a:chExt cx="5463348" cy="4183722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16279" y="1993617"/>
                <a:ext cx="5463348" cy="4141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27"/>
              <p:cNvSpPr/>
              <p:nvPr/>
            </p:nvSpPr>
            <p:spPr bwMode="auto">
              <a:xfrm>
                <a:off x="4243111" y="5525193"/>
                <a:ext cx="152400" cy="152400"/>
              </a:xfrm>
              <a:prstGeom prst="ellipse">
                <a:avLst/>
              </a:prstGeom>
              <a:solidFill>
                <a:srgbClr val="00CC99">
                  <a:alpha val="31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049679" y="5525193"/>
                <a:ext cx="152400" cy="152400"/>
              </a:xfrm>
              <a:prstGeom prst="ellipse">
                <a:avLst/>
              </a:prstGeom>
              <a:solidFill>
                <a:srgbClr val="00CC99">
                  <a:alpha val="31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 bwMode="auto">
              <a:xfrm>
                <a:off x="4152255" y="5554505"/>
                <a:ext cx="152400" cy="152400"/>
              </a:xfrm>
              <a:prstGeom prst="triangle">
                <a:avLst/>
              </a:prstGeom>
              <a:solidFill>
                <a:srgbClr val="FF0000">
                  <a:alpha val="29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/>
              <p:cNvSpPr/>
              <p:nvPr/>
            </p:nvSpPr>
            <p:spPr bwMode="auto">
              <a:xfrm>
                <a:off x="4351551" y="5542777"/>
                <a:ext cx="152400" cy="152400"/>
              </a:xfrm>
              <a:prstGeom prst="triangle">
                <a:avLst/>
              </a:prstGeom>
              <a:solidFill>
                <a:srgbClr val="FF0000">
                  <a:alpha val="2900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32" name="Straight Arrow Connector 31"/>
              <p:cNvCxnSpPr>
                <a:stCxn id="29" idx="4"/>
              </p:cNvCxnSpPr>
              <p:nvPr/>
            </p:nvCxnSpPr>
            <p:spPr bwMode="auto">
              <a:xfrm flipH="1">
                <a:off x="3973479" y="5677593"/>
                <a:ext cx="152400" cy="228600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CC99">
                    <a:lumMod val="50000"/>
                  </a:srgbClr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H="1">
                <a:off x="4175703" y="5646483"/>
                <a:ext cx="171114" cy="250918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00CC99">
                    <a:lumMod val="50000"/>
                  </a:srgbClr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30" idx="3"/>
              </p:cNvCxnSpPr>
              <p:nvPr/>
            </p:nvCxnSpPr>
            <p:spPr bwMode="auto">
              <a:xfrm>
                <a:off x="4228455" y="5706905"/>
                <a:ext cx="202224" cy="199288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>
                <a:stCxn id="31" idx="3"/>
              </p:cNvCxnSpPr>
              <p:nvPr/>
            </p:nvCxnSpPr>
            <p:spPr bwMode="auto">
              <a:xfrm>
                <a:off x="4427751" y="5695177"/>
                <a:ext cx="155328" cy="211016"/>
              </a:xfrm>
              <a:prstGeom prst="straightConnector1">
                <a:avLst/>
              </a:prstGeom>
              <a:solidFill>
                <a:srgbClr val="00CC99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36" name="TextBox 35"/>
              <p:cNvSpPr txBox="1"/>
              <p:nvPr/>
            </p:nvSpPr>
            <p:spPr>
              <a:xfrm>
                <a:off x="3516279" y="5829993"/>
                <a:ext cx="669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00CC99">
                        <a:lumMod val="75000"/>
                      </a:srgbClr>
                    </a:solidFill>
                    <a:latin typeface="Times New Roman" pitchFamily="18" charset="0"/>
                    <a:ea typeface="+mn-ea"/>
                    <a:cs typeface="+mn-cs"/>
                  </a:rPr>
                  <a:t>STA2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04356" y="5838785"/>
                <a:ext cx="669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+mn-cs"/>
                  </a:rPr>
                  <a:t>STA1</a:t>
                </a: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 bwMode="auto">
            <a:xfrm flipV="1">
              <a:off x="2151015" y="3665099"/>
              <a:ext cx="809900" cy="71316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2603866" y="3317963"/>
              <a:ext cx="339636" cy="32936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25" name="Picture 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980" y="3757420"/>
              <a:ext cx="443457" cy="2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430" y="3274855"/>
              <a:ext cx="183491" cy="19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33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457200"/>
          </a:xfrm>
        </p:spPr>
        <p:txBody>
          <a:bodyPr/>
          <a:lstStyle/>
          <a:p>
            <a:r>
              <a:rPr lang="en-US" altLang="zh-CN" sz="2800" dirty="0"/>
              <a:t>TX/RX design flow for </a:t>
            </a:r>
            <a:r>
              <a:rPr lang="en-US" altLang="zh-CN" sz="2800" dirty="0" smtClean="0"/>
              <a:t>Single Stream </a:t>
            </a:r>
            <a:r>
              <a:rPr lang="en-US" altLang="zh-CN" sz="2800" dirty="0"/>
              <a:t>based </a:t>
            </a:r>
            <a:r>
              <a:rPr lang="en-US" altLang="zh-CN" sz="2800" dirty="0" smtClean="0"/>
              <a:t>SOMA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63" y="5244744"/>
            <a:ext cx="7772400" cy="12938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data of each STA are separately encoded and interleaved, before being combined for the SOMA constellation mapping.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The STA 1 through STA N represent the SOMA scheduled 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Each STA can take the corresponding LLR information and take the De-interleaving separately, which will be followed by FEC Decoder for each STA to recover its </a:t>
            </a:r>
            <a:r>
              <a:rPr lang="en-US" altLang="zh-CN" sz="1400" dirty="0" smtClean="0"/>
              <a:t>data</a:t>
            </a:r>
            <a:endParaRPr lang="en-US" altLang="zh-CN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290811" y="1047444"/>
            <a:ext cx="8579406" cy="1846052"/>
            <a:chOff x="228600" y="1132271"/>
            <a:chExt cx="8579406" cy="1846052"/>
          </a:xfrm>
        </p:grpSpPr>
        <p:sp>
          <p:nvSpPr>
            <p:cNvPr id="8" name="TextBox 7"/>
            <p:cNvSpPr txBox="1"/>
            <p:nvPr/>
          </p:nvSpPr>
          <p:spPr>
            <a:xfrm>
              <a:off x="228822" y="1149523"/>
              <a:ext cx="686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1737721"/>
              <a:ext cx="686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014" y="2608991"/>
              <a:ext cx="718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04562" y="1343619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1345944" y="1156715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5996" y="19460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1347378" y="17591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369568" y="218326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14622" y="27842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356004" y="25973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1860498" y="2176221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822" y="1149523"/>
              <a:ext cx="1345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Encoder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63485" y="1759123"/>
              <a:ext cx="1345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Encoder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822" y="2608991"/>
              <a:ext cx="1345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Encoder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776492" y="1343619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3217874" y="1156715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91333" y="1149523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Interleaver</a:t>
              </a:r>
              <a:endPara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769300" y="19460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>
              <a:off x="3210682" y="17591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4141" y="1751931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Interleaver</a:t>
              </a:r>
              <a:endPara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792310" y="27842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3233692" y="2597323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07151" y="2590131"/>
              <a:ext cx="12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Interleaver</a:t>
              </a:r>
              <a:endPara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3723802" y="218484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05622" y="1149523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658482" y="1336427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4651290" y="1938835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>
              <a:off x="4674300" y="2777035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01466" y="1571111"/>
              <a:ext cx="14166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SOMA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Constellation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Mapper</a:t>
              </a:r>
              <a:endParaRPr lang="en-US" b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36170" y="1749063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130726" y="1937401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562048" y="1750497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IFFT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594122" y="1132271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180052" y="1920149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7391400" y="1606723"/>
              <a:ext cx="14166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Spatial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Mapping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Antenna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4800" y="3054498"/>
            <a:ext cx="7790538" cy="2237905"/>
            <a:chOff x="518794" y="1580721"/>
            <a:chExt cx="7790538" cy="2237905"/>
          </a:xfrm>
        </p:grpSpPr>
        <p:sp>
          <p:nvSpPr>
            <p:cNvPr id="44" name="TextBox 43"/>
            <p:cNvSpPr txBox="1"/>
            <p:nvPr/>
          </p:nvSpPr>
          <p:spPr>
            <a:xfrm>
              <a:off x="519016" y="1828800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794" y="2416998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208" y="328826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 N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194756" y="2022896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1636138" y="1835992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96190" y="262530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>
              <a:off x="1637572" y="2438400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659762" y="2862544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204816" y="346350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53" name="Rectangle 52"/>
            <p:cNvSpPr/>
            <p:nvPr/>
          </p:nvSpPr>
          <p:spPr>
            <a:xfrm>
              <a:off x="1646198" y="3276600"/>
              <a:ext cx="1371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2150692" y="285549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62016" y="1828800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Decoder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53679" y="2438400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Decoder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62016" y="3288268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FEC Decoder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29000" y="1601634"/>
              <a:ext cx="959186" cy="6096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14152" y="1580721"/>
              <a:ext cx="1026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De-inter-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leaver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5400000">
              <a:off x="3794130" y="2862409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69184" y="1752600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388186" y="201570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>
              <a:off x="4380994" y="2618112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4404004" y="3456312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6065028" y="2174188"/>
              <a:ext cx="14166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Channel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Estimation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and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Equalization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99732" y="2352140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294288" y="2540478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7725610" y="2353574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FFT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839296" y="2540478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70" name="Rectangle 69"/>
            <p:cNvSpPr/>
            <p:nvPr/>
          </p:nvSpPr>
          <p:spPr>
            <a:xfrm>
              <a:off x="4810882" y="1752600"/>
              <a:ext cx="990600" cy="18288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06726" y="2174188"/>
              <a:ext cx="1416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LLR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429000" y="2286000"/>
              <a:ext cx="951994" cy="6096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29000" y="3200400"/>
              <a:ext cx="967812" cy="6096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007738" y="2012836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>
            <a:xfrm>
              <a:off x="3000546" y="261524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3023556" y="3453444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3381082" y="2249269"/>
              <a:ext cx="1026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De-inter-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leaver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14152" y="3172295"/>
              <a:ext cx="1026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De-inter-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leaver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 bwMode="auto">
          <a:xfrm>
            <a:off x="236384" y="3010940"/>
            <a:ext cx="8659960" cy="0"/>
          </a:xfrm>
          <a:prstGeom prst="line">
            <a:avLst/>
          </a:prstGeom>
          <a:noFill/>
          <a:ln w="22225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3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zh-CN" sz="2800" dirty="0" smtClean="0"/>
              <a:t>Simulation for a single stream based SOMA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n"/>
            </a:pPr>
            <a:r>
              <a:rPr lang="en-US" altLang="zh-CN" dirty="0"/>
              <a:t>CSMA </a:t>
            </a:r>
          </a:p>
          <a:p>
            <a:pPr marL="706438">
              <a:buClrTx/>
              <a:buFont typeface="Wingdings" pitchFamily="2" charset="2"/>
              <a:buChar char="ü"/>
            </a:pPr>
            <a:r>
              <a:rPr lang="en-US" altLang="zh-CN" dirty="0"/>
              <a:t>Near STA1 original link: MCS3 (16QAM,1/2)</a:t>
            </a:r>
          </a:p>
          <a:p>
            <a:pPr marL="706438">
              <a:buClrTx/>
              <a:buFont typeface="Wingdings" pitchFamily="2" charset="2"/>
              <a:buChar char="ü"/>
            </a:pPr>
            <a:r>
              <a:rPr lang="en-US" altLang="zh-CN" dirty="0"/>
              <a:t>Far STA2 original link: MCS1 (QPSK, 1/2)</a:t>
            </a:r>
            <a:endParaRPr lang="zh-CN" altLang="en-US" dirty="0"/>
          </a:p>
          <a:p>
            <a:pPr marL="706438">
              <a:buClrTx/>
              <a:buFont typeface="Wingdings" pitchFamily="2" charset="2"/>
              <a:buChar char="ü"/>
            </a:pPr>
            <a:endParaRPr lang="en-US" altLang="zh-CN" dirty="0"/>
          </a:p>
          <a:p>
            <a:pPr>
              <a:buClrTx/>
              <a:buFont typeface="Wingdings" pitchFamily="2" charset="2"/>
              <a:buChar char="n"/>
            </a:pPr>
            <a:r>
              <a:rPr lang="en-US" altLang="zh-CN" dirty="0"/>
              <a:t>SOMA</a:t>
            </a:r>
          </a:p>
          <a:p>
            <a:pPr marL="706438">
              <a:buClrTx/>
              <a:buFont typeface="Wingdings" pitchFamily="2" charset="2"/>
              <a:buChar char="ü"/>
            </a:pPr>
            <a:r>
              <a:rPr lang="en-US" altLang="zh-CN" dirty="0"/>
              <a:t>Total Constellation: 16QAM</a:t>
            </a:r>
          </a:p>
          <a:p>
            <a:pPr marL="706438">
              <a:buClrTx/>
              <a:buFont typeface="Wingdings" pitchFamily="2" charset="2"/>
              <a:buChar char="ü"/>
            </a:pPr>
            <a:r>
              <a:rPr lang="en-US" altLang="zh-CN" dirty="0"/>
              <a:t>Near STA1 new link: MCS1 (</a:t>
            </a:r>
            <a:r>
              <a:rPr lang="en-US" altLang="zh-CN" dirty="0">
                <a:solidFill>
                  <a:srgbClr val="FF0000"/>
                </a:solidFill>
              </a:rPr>
              <a:t>2 less reliable bits </a:t>
            </a:r>
            <a:r>
              <a:rPr lang="en-US" altLang="zh-CN" dirty="0"/>
              <a:t>of 16QAM, 1/2) </a:t>
            </a:r>
          </a:p>
          <a:p>
            <a:pPr marL="706438">
              <a:buClrTx/>
              <a:buFont typeface="Wingdings" pitchFamily="2" charset="2"/>
              <a:buChar char="ü"/>
            </a:pPr>
            <a:r>
              <a:rPr lang="en-US" altLang="zh-CN" dirty="0"/>
              <a:t>Far STA2 new link: MCS1 (</a:t>
            </a:r>
            <a:r>
              <a:rPr lang="en-US" altLang="zh-CN" dirty="0">
                <a:solidFill>
                  <a:srgbClr val="FF0000"/>
                </a:solidFill>
              </a:rPr>
              <a:t>2 more reliable bits</a:t>
            </a:r>
            <a:r>
              <a:rPr lang="en-US" altLang="zh-CN" dirty="0"/>
              <a:t> of 16QAM, 1/2)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64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609600"/>
          </a:xfrm>
        </p:spPr>
        <p:txBody>
          <a:bodyPr/>
          <a:lstStyle/>
          <a:p>
            <a:r>
              <a:rPr lang="en-US" altLang="zh-CN" dirty="0" smtClean="0"/>
              <a:t>How to compute the System Goodput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Sep 2018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31016" y="1509961"/>
            <a:ext cx="7632700" cy="576064"/>
          </a:xfrm>
          <a:prstGeom prst="rect">
            <a:avLst/>
          </a:prstGeom>
        </p:spPr>
        <p:txBody>
          <a:bodyPr/>
          <a:lstStyle>
            <a:lvl1pPr marL="252413" indent="-252413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209550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2pPr>
            <a:lvl3pPr marL="839788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3pPr>
            <a:lvl4pPr marL="1174750" indent="-168275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509713" indent="-166688" algn="l" defTabSz="671513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19669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4241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28813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338513" indent="-166688" algn="l" defTabSz="671513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en-US" altLang="zh-CN" kern="0" dirty="0"/>
              <a:t>STA Goodput</a:t>
            </a:r>
            <a:endParaRPr lang="zh-CN" altLang="en-US" kern="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5875"/>
              </p:ext>
            </p:extLst>
          </p:nvPr>
        </p:nvGraphicFramePr>
        <p:xfrm>
          <a:off x="1219049" y="1958529"/>
          <a:ext cx="651765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" name="Equation" r:id="rId4" imgW="3555720" imgH="431640" progId="">
                  <p:embed/>
                </p:oleObj>
              </mc:Choice>
              <mc:Fallback>
                <p:oleObj name="Equation" r:id="rId4" imgW="355572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049" y="1958529"/>
                        <a:ext cx="651765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914400" y="3059857"/>
            <a:ext cx="81310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2" tIns="40070" rIns="80142" bIns="4007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SzPct val="60000"/>
              <a:buFont typeface="Wingdings" pitchFamily="2" charset="2"/>
              <a:buChar char="n"/>
              <a:defRPr/>
            </a:pPr>
            <a:r>
              <a:rPr lang="en-US" altLang="zh-CN" sz="1800" b="0" kern="0" dirty="0">
                <a:latin typeface="+mn-lt"/>
                <a:ea typeface="黑体" pitchFamily="49" charset="-122"/>
                <a:cs typeface="+mn-cs"/>
              </a:rPr>
              <a:t>System Goodput for CSMA (without consideration of contention period)</a:t>
            </a:r>
            <a:endParaRPr lang="zh-CN" altLang="en-US" sz="1800" b="0" kern="0" dirty="0"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931016" y="4694833"/>
            <a:ext cx="76327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42" tIns="40070" rIns="80142" bIns="4007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SzPct val="60000"/>
              <a:buFont typeface="Wingdings" pitchFamily="2" charset="2"/>
              <a:buChar char="n"/>
              <a:defRPr/>
            </a:pPr>
            <a:r>
              <a:rPr lang="en-US" altLang="zh-CN" sz="2000" b="0" kern="0" dirty="0">
                <a:latin typeface="+mn-lt"/>
                <a:ea typeface="黑体" pitchFamily="49" charset="-122"/>
                <a:cs typeface="+mn-cs"/>
              </a:rPr>
              <a:t>System Goodput for SOMA</a:t>
            </a:r>
            <a:endParaRPr lang="zh-CN" altLang="en-US" sz="2000" b="0" kern="0" dirty="0">
              <a:latin typeface="+mn-lt"/>
              <a:ea typeface="黑体" pitchFamily="49" charset="-122"/>
              <a:cs typeface="+mn-cs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45061"/>
              </p:ext>
            </p:extLst>
          </p:nvPr>
        </p:nvGraphicFramePr>
        <p:xfrm>
          <a:off x="1486269" y="3559175"/>
          <a:ext cx="45450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6" name="Equation" r:id="rId6" imgW="2577960" imgH="482400" progId="Equation.3">
                  <p:embed/>
                </p:oleObj>
              </mc:Choice>
              <mc:Fallback>
                <p:oleObj name="Equation" r:id="rId6" imgW="2577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269" y="3559175"/>
                        <a:ext cx="45450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51319"/>
              </p:ext>
            </p:extLst>
          </p:nvPr>
        </p:nvGraphicFramePr>
        <p:xfrm>
          <a:off x="1500557" y="5226050"/>
          <a:ext cx="46831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" name="Equation" r:id="rId8" imgW="2577960" imgH="520560" progId="Equation.3">
                  <p:embed/>
                </p:oleObj>
              </mc:Choice>
              <mc:Fallback>
                <p:oleObj name="Equation" r:id="rId8" imgW="2577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557" y="5226050"/>
                        <a:ext cx="46831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127" y="2579366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where </a:t>
            </a:r>
            <a:r>
              <a:rPr lang="en-US" altLang="zh-CN" b="1" i="1" dirty="0" smtClean="0"/>
              <a:t>R</a:t>
            </a:r>
            <a:r>
              <a:rPr lang="en-US" altLang="zh-CN" dirty="0" smtClean="0"/>
              <a:t> is a code rate and</a:t>
            </a:r>
          </a:p>
          <a:p>
            <a:r>
              <a:rPr lang="en-US" altLang="zh-CN" b="1" i="1" dirty="0" smtClean="0"/>
              <a:t>M</a:t>
            </a:r>
            <a:r>
              <a:rPr lang="en-US" altLang="zh-CN" dirty="0" smtClean="0"/>
              <a:t> is a bit size per QAM constellation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7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136938</TotalTime>
  <Words>1895</Words>
  <Application>Microsoft Office PowerPoint</Application>
  <PresentationFormat>On-screen Show (4:3)</PresentationFormat>
  <Paragraphs>297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 Unicode MS</vt:lpstr>
      <vt:lpstr>굴림</vt:lpstr>
      <vt:lpstr>굴림</vt:lpstr>
      <vt:lpstr>맑은 고딕</vt:lpstr>
      <vt:lpstr>MS Gothic</vt:lpstr>
      <vt:lpstr>黑体</vt:lpstr>
      <vt:lpstr>宋体</vt:lpstr>
      <vt:lpstr>Arial</vt:lpstr>
      <vt:lpstr>Calibri</vt:lpstr>
      <vt:lpstr>Times New Roman</vt:lpstr>
      <vt:lpstr>Wingdings</vt:lpstr>
      <vt:lpstr>802-11-Submission</vt:lpstr>
      <vt:lpstr>Microsoft Equation 3.0</vt:lpstr>
      <vt:lpstr>Equation</vt:lpstr>
      <vt:lpstr>SOMA for EHT</vt:lpstr>
      <vt:lpstr>Background</vt:lpstr>
      <vt:lpstr>SOMA</vt:lpstr>
      <vt:lpstr>Superposition Transmission</vt:lpstr>
      <vt:lpstr>Re-cap</vt:lpstr>
      <vt:lpstr>SOMA</vt:lpstr>
      <vt:lpstr>TX/RX design flow for Single Stream based SOMA</vt:lpstr>
      <vt:lpstr>Simulation for a single stream based SOMA</vt:lpstr>
      <vt:lpstr>How to compute the System Goodput</vt:lpstr>
      <vt:lpstr>Performance Comparison-w/ CFO and PN</vt:lpstr>
      <vt:lpstr>System Goodput Evaluation-w/ CFO and PN</vt:lpstr>
      <vt:lpstr>System Goodput Evaluation-w/ CFO and PN</vt:lpstr>
      <vt:lpstr>MIMO based SOMA</vt:lpstr>
      <vt:lpstr>Simulation for MIMO based SOMA</vt:lpstr>
      <vt:lpstr>BER Performance comparison:  4X4 (2X2) 16QAM MIMO-SOMA vs 4X4 SU-MIMO vs 8TX/4TX 2STA MU-MIMO</vt:lpstr>
      <vt:lpstr>Goodput Performance comparison:  4X4 (2X2) 16QAM MIMO-SOMA vs 4X4 SU-MIMO vs 8TX/4TX 2STA MU-MIMO</vt:lpstr>
      <vt:lpstr>Performance Summary: MIMO-SOMA</vt:lpstr>
      <vt:lpstr>Conclusions</vt:lpstr>
      <vt:lpstr>Appendix</vt:lpstr>
      <vt:lpstr>Adaptive Power Allocation based 16-QAM </vt:lpstr>
      <vt:lpstr>Goodput for 16-QAM SISO based SOMA</vt:lpstr>
      <vt:lpstr>Goodput for 16-QAM SISO based SOMA: Selected Curves</vt:lpstr>
      <vt:lpstr>References</vt:lpstr>
      <vt:lpstr>SP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2958</cp:revision>
  <cp:lastPrinted>2016-07-18T07:45:05Z</cp:lastPrinted>
  <dcterms:created xsi:type="dcterms:W3CDTF">2007-05-21T21:00:37Z</dcterms:created>
  <dcterms:modified xsi:type="dcterms:W3CDTF">2018-09-06T15:12:28Z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1536245960</vt:lpwstr>
  </property>
</Properties>
</file>