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5" r:id="rId2"/>
    <p:sldId id="294" r:id="rId3"/>
    <p:sldId id="295" r:id="rId4"/>
    <p:sldId id="296" r:id="rId5"/>
    <p:sldId id="297" r:id="rId6"/>
    <p:sldId id="298" r:id="rId7"/>
    <p:sldId id="313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12" r:id="rId19"/>
    <p:sldId id="309" r:id="rId20"/>
    <p:sldId id="310" r:id="rId21"/>
    <p:sldId id="311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8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00" y="7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E60F-C51A-4267-9632-D207C3B0D0B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66EB9-BC3C-447C-BC41-E9C766A9C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3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B9A15-8B44-4E85-BCA6-26903A797887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465638"/>
            <a:ext cx="5546725" cy="3654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66F9F-FFC4-4B92-84E8-2592B96D7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8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66F9F-FFC4-4B92-84E8-2592B96D78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01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66F9F-FFC4-4B92-84E8-2592B96D78B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4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5976" y="6475413"/>
            <a:ext cx="210794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5976" y="6475413"/>
            <a:ext cx="210794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5976" y="6475413"/>
            <a:ext cx="210794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5976" y="6475413"/>
            <a:ext cx="2107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Xiaogang Chen,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8/1461</a:t>
            </a:r>
            <a:r>
              <a: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on the PHY </a:t>
            </a:r>
            <a:r>
              <a:rPr lang="en-US" altLang="zh-CN" dirty="0"/>
              <a:t>features </a:t>
            </a:r>
            <a:r>
              <a:rPr lang="en-US" dirty="0"/>
              <a:t>for </a:t>
            </a:r>
            <a:r>
              <a:rPr lang="en-US" dirty="0" smtClean="0"/>
              <a:t>EHT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9844" y="6475413"/>
            <a:ext cx="13240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Xiaogang </a:t>
            </a:r>
            <a:r>
              <a:rPr lang="en-US" altLang="ko-KR" dirty="0"/>
              <a:t>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926" y="15621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2018-09-09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58165" y="19431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55301"/>
              </p:ext>
            </p:extLst>
          </p:nvPr>
        </p:nvGraphicFramePr>
        <p:xfrm>
          <a:off x="630238" y="2414661"/>
          <a:ext cx="7959724" cy="384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931"/>
                <a:gridCol w="1188243"/>
                <a:gridCol w="1933575"/>
                <a:gridCol w="2847975"/>
              </a:tblGrid>
              <a:tr h="3385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30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Xiaogang Chen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 25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Ave. Hillsboro, OR, US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r>
                        <a:rPr lang="en-US" sz="1400" dirty="0" smtClean="0"/>
                        <a:t>Xiaogang.c.chen@intel.com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Qinghua Li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Feng Jiang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Kenney Thomas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Stacey Robert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Ziv Avital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Tzahi Weisman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385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Assaf Gurevitz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7829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Distributed </a:t>
            </a:r>
            <a:r>
              <a:rPr lang="en-US" altLang="zh-CN" sz="2000" dirty="0" smtClean="0">
                <a:solidFill>
                  <a:schemeClr val="tx1"/>
                </a:solidFill>
              </a:rPr>
              <a:t>MIMO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998479"/>
            <a:ext cx="8229600" cy="4345171"/>
          </a:xfrm>
        </p:spPr>
        <p:txBody>
          <a:bodyPr>
            <a:noAutofit/>
          </a:bodyPr>
          <a:lstStyle/>
          <a:p>
            <a:r>
              <a:rPr lang="en-US" sz="2400" dirty="0" smtClean="0"/>
              <a:t>Distributed MIMO (detailed analysis in back up slides)</a:t>
            </a:r>
            <a:endParaRPr lang="en-US" sz="2400" dirty="0"/>
          </a:p>
          <a:p>
            <a:pPr lvl="1"/>
            <a:r>
              <a:rPr lang="en-US" sz="2000" dirty="0" smtClean="0"/>
              <a:t>Multi-AP</a:t>
            </a:r>
          </a:p>
          <a:p>
            <a:pPr lvl="2"/>
            <a:r>
              <a:rPr lang="en-US" sz="1800" dirty="0" smtClean="0"/>
              <a:t>Some fancy design could complicate the implementation and defer EHT timeline;</a:t>
            </a:r>
          </a:p>
          <a:p>
            <a:pPr lvl="2"/>
            <a:r>
              <a:rPr lang="en-US" sz="1800" dirty="0" smtClean="0"/>
              <a:t>Simpler solutions need to be prioritized. </a:t>
            </a:r>
          </a:p>
          <a:p>
            <a:pPr lvl="3"/>
            <a:r>
              <a:rPr lang="en-US" sz="1600" dirty="0"/>
              <a:t>Light </a:t>
            </a:r>
            <a:r>
              <a:rPr lang="en-US" sz="1600" dirty="0" smtClean="0"/>
              <a:t>coordination in Time/Frequency</a:t>
            </a:r>
          </a:p>
          <a:p>
            <a:pPr lvl="4"/>
            <a:r>
              <a:rPr lang="en-US" sz="1600" dirty="0" smtClean="0"/>
              <a:t>Less PHY </a:t>
            </a:r>
            <a:r>
              <a:rPr lang="en-US" sz="1600" dirty="0"/>
              <a:t>changes </a:t>
            </a:r>
            <a:r>
              <a:rPr lang="en-US" sz="1600" dirty="0" smtClean="0"/>
              <a:t>comparing with the other two schemes.</a:t>
            </a:r>
            <a:endParaRPr lang="en-US" sz="1600" dirty="0"/>
          </a:p>
          <a:p>
            <a:pPr lvl="3"/>
            <a:r>
              <a:rPr lang="en-US" sz="1600" dirty="0" smtClean="0"/>
              <a:t>Nulling</a:t>
            </a:r>
          </a:p>
          <a:p>
            <a:pPr lvl="4"/>
            <a:r>
              <a:rPr lang="en-US" sz="1600" dirty="0" smtClean="0"/>
              <a:t>Coordination could be very complicated;</a:t>
            </a:r>
          </a:p>
          <a:p>
            <a:pPr lvl="4"/>
            <a:r>
              <a:rPr lang="en-US" sz="1600" dirty="0" smtClean="0"/>
              <a:t>Be polite to neighbor STAs is not free;</a:t>
            </a:r>
          </a:p>
          <a:p>
            <a:pPr lvl="4"/>
            <a:r>
              <a:rPr lang="en-US" sz="1600" dirty="0" smtClean="0"/>
              <a:t>Simplified version may be feasible with the sacrifice of flexibility;</a:t>
            </a:r>
          </a:p>
          <a:p>
            <a:pPr lvl="3"/>
            <a:r>
              <a:rPr lang="en-US" sz="1600" dirty="0" smtClean="0"/>
              <a:t>Joint processing</a:t>
            </a:r>
          </a:p>
          <a:p>
            <a:pPr lvl="4"/>
            <a:r>
              <a:rPr lang="en-US" sz="1600" dirty="0" smtClean="0"/>
              <a:t>The most complicated one from higher layer to PHY layer;</a:t>
            </a:r>
          </a:p>
          <a:p>
            <a:pPr lvl="4"/>
            <a:r>
              <a:rPr lang="en-US" sz="1600" dirty="0" smtClean="0"/>
              <a:t>Need extensive evaluation to justify the benefits.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866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Distributed MIMO (Cont’d</a:t>
            </a:r>
            <a:r>
              <a:rPr lang="en-US" altLang="zh-CN" sz="2000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69432"/>
            <a:ext cx="7772400" cy="4405980"/>
          </a:xfrm>
        </p:spPr>
        <p:txBody>
          <a:bodyPr>
            <a:normAutofit/>
          </a:bodyPr>
          <a:lstStyle/>
          <a:p>
            <a:r>
              <a:rPr lang="en-US" dirty="0"/>
              <a:t>Sounding feedback for distributed MIMO</a:t>
            </a:r>
          </a:p>
          <a:p>
            <a:pPr lvl="1"/>
            <a:r>
              <a:rPr lang="en-US" dirty="0"/>
              <a:t>Use 11ax sounding procedure as baseline;</a:t>
            </a:r>
          </a:p>
          <a:p>
            <a:pPr lvl="1"/>
            <a:r>
              <a:rPr lang="en-US" dirty="0"/>
              <a:t>Minimize the feedback modes on the client side;</a:t>
            </a:r>
          </a:p>
          <a:p>
            <a:pPr lvl="1"/>
            <a:r>
              <a:rPr lang="en-US" dirty="0" smtClean="0"/>
              <a:t>May need other </a:t>
            </a:r>
            <a:r>
              <a:rPr lang="en-US" dirty="0"/>
              <a:t>feedback </a:t>
            </a:r>
            <a:r>
              <a:rPr lang="en-US" dirty="0" smtClean="0"/>
              <a:t>modes (besides the modes in 11ax) depends </a:t>
            </a:r>
            <a:r>
              <a:rPr lang="en-US" dirty="0"/>
              <a:t>on </a:t>
            </a:r>
            <a:r>
              <a:rPr lang="en-US" dirty="0" smtClean="0"/>
              <a:t>the category of coordination.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- </a:t>
            </a:r>
            <a:r>
              <a:rPr lang="en-US" altLang="zh-CN" dirty="0" smtClean="0">
                <a:solidFill>
                  <a:schemeClr val="tx1"/>
                </a:solidFill>
              </a:rPr>
              <a:t>Preamble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076451"/>
            <a:ext cx="8229600" cy="40195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Green field preamble is not a good practice due to backward compatibility.</a:t>
            </a:r>
          </a:p>
          <a:p>
            <a:r>
              <a:rPr lang="en-US" dirty="0"/>
              <a:t>Auto detection</a:t>
            </a:r>
          </a:p>
          <a:p>
            <a:pPr lvl="1"/>
            <a:r>
              <a:rPr lang="en-US" dirty="0"/>
              <a:t>Need to differentiate EHT, HE, non-HT, </a:t>
            </a:r>
            <a:r>
              <a:rPr lang="en-US" altLang="zh-CN" dirty="0" smtClean="0"/>
              <a:t>HT and VHT </a:t>
            </a:r>
            <a:r>
              <a:rPr lang="en-US" dirty="0" smtClean="0"/>
              <a:t>PPDU</a:t>
            </a:r>
            <a:r>
              <a:rPr lang="en-US" dirty="0"/>
              <a:t>;</a:t>
            </a:r>
          </a:p>
          <a:p>
            <a:pPr lvl="2"/>
            <a:r>
              <a:rPr lang="en-US" dirty="0" smtClean="0"/>
              <a:t>It’s better to have a future proof solution instead of debating in every generation;</a:t>
            </a:r>
          </a:p>
          <a:p>
            <a:pPr lvl="2"/>
            <a:r>
              <a:rPr lang="en-US" dirty="0" smtClean="0"/>
              <a:t>It’s better if early termination can be achieved for intra PPDU power saving.</a:t>
            </a:r>
          </a:p>
          <a:p>
            <a:pPr lvl="3"/>
            <a:r>
              <a:rPr lang="en-US" sz="1300" dirty="0" smtClean="0"/>
              <a:t>11n </a:t>
            </a:r>
            <a:r>
              <a:rPr lang="en-US" sz="1300" dirty="0"/>
              <a:t>STA treat 11ac/11ax PPDU as 11a PPDU;</a:t>
            </a:r>
          </a:p>
          <a:p>
            <a:pPr lvl="3"/>
            <a:r>
              <a:rPr lang="en-US" sz="1300" dirty="0"/>
              <a:t>11ac STA treat 11ax PPDU as 11a </a:t>
            </a:r>
            <a:r>
              <a:rPr lang="en-US" sz="1300" dirty="0" smtClean="0"/>
              <a:t>PPDU and decode the whole PPDU;</a:t>
            </a:r>
            <a:endParaRPr lang="en-US" sz="1300" dirty="0"/>
          </a:p>
          <a:p>
            <a:pPr lvl="3"/>
            <a:r>
              <a:rPr lang="en-US" sz="1300" dirty="0"/>
              <a:t>11ac/11ax treat EHT PPDU as ??</a:t>
            </a:r>
          </a:p>
          <a:p>
            <a:r>
              <a:rPr lang="en-US" dirty="0" smtClean="0"/>
              <a:t>EHT-SIGB</a:t>
            </a:r>
          </a:p>
          <a:p>
            <a:pPr lvl="1"/>
            <a:r>
              <a:rPr lang="en-US" dirty="0" smtClean="0"/>
              <a:t>HE-SIGB information is well organized but </a:t>
            </a:r>
            <a:r>
              <a:rPr lang="en-US" dirty="0"/>
              <a:t>frequency mapping is </a:t>
            </a:r>
            <a:r>
              <a:rPr lang="en-US" dirty="0" smtClean="0"/>
              <a:t>messy;</a:t>
            </a:r>
          </a:p>
          <a:p>
            <a:pPr lvl="1"/>
            <a:r>
              <a:rPr lang="en-US" dirty="0" smtClean="0"/>
              <a:t>Duplicated structure (1/2/1/2) over optimize the performance for wider BW and waste resource</a:t>
            </a:r>
          </a:p>
          <a:p>
            <a:pPr lvl="1"/>
            <a:r>
              <a:rPr lang="en-US" dirty="0" smtClean="0"/>
              <a:t>A decent frequency mapping scheme can be considered.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dirty="0" smtClean="0">
                <a:solidFill>
                  <a:schemeClr val="tx1"/>
                </a:solidFill>
              </a:rPr>
              <a:t>– Tone Plan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/>
          <a:lstStyle/>
          <a:p>
            <a:r>
              <a:rPr lang="en-US" dirty="0" smtClean="0"/>
              <a:t>Physical 20MHz boundary is not aligned with the 242 tone RU of 80MHz PPDU in 11ax.</a:t>
            </a:r>
          </a:p>
          <a:p>
            <a:pPr lvl="1"/>
            <a:r>
              <a:rPr lang="en-US" dirty="0" smtClean="0"/>
              <a:t>Troubles keep popping up in 11ax already;</a:t>
            </a:r>
          </a:p>
          <a:p>
            <a:pPr lvl="1"/>
            <a:r>
              <a:rPr lang="en-US" dirty="0" smtClean="0"/>
              <a:t>Better to apply an easy fix in EHT.</a:t>
            </a:r>
          </a:p>
          <a:p>
            <a:r>
              <a:rPr lang="en-US" dirty="0" smtClean="0"/>
              <a:t>320MHz channel in 6GHz.</a:t>
            </a:r>
          </a:p>
          <a:p>
            <a:pPr lvl="1"/>
            <a:r>
              <a:rPr lang="en-US" dirty="0" smtClean="0"/>
              <a:t>Extend the 80MHz tone plan is a simpler approach;</a:t>
            </a:r>
          </a:p>
          <a:p>
            <a:pPr lvl="1"/>
            <a:r>
              <a:rPr lang="en-US" dirty="0" smtClean="0"/>
              <a:t>Collecting null tones (DC/Guard) with a new tone plan has marginal gain.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400" dirty="0" smtClean="0">
                <a:solidFill>
                  <a:schemeClr val="tx1"/>
                </a:solidFill>
              </a:rPr>
              <a:t>– Incumbent Coexistence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881738"/>
            <a:ext cx="7772400" cy="4593673"/>
          </a:xfrm>
        </p:spPr>
        <p:txBody>
          <a:bodyPr/>
          <a:lstStyle/>
          <a:p>
            <a:r>
              <a:rPr lang="en-US" sz="2400" dirty="0" smtClean="0"/>
              <a:t>11ax disabled </a:t>
            </a:r>
            <a:r>
              <a:rPr lang="en-US" sz="2400" dirty="0" err="1" smtClean="0"/>
              <a:t>subchannel</a:t>
            </a:r>
            <a:r>
              <a:rPr lang="en-US" sz="2400" dirty="0" smtClean="0"/>
              <a:t> could be a starting point;</a:t>
            </a:r>
          </a:p>
          <a:p>
            <a:pPr lvl="1"/>
            <a:r>
              <a:rPr lang="en-US" sz="2000" dirty="0" smtClean="0"/>
              <a:t>Finer puncturing granularities can be added;</a:t>
            </a:r>
          </a:p>
          <a:p>
            <a:pPr lvl="2"/>
            <a:r>
              <a:rPr lang="en-US" sz="1800" dirty="0" smtClean="0"/>
              <a:t>~25% incumbents in 6GHz have BW &lt;= 10MHz</a:t>
            </a:r>
          </a:p>
          <a:p>
            <a:pPr lvl="2"/>
            <a:r>
              <a:rPr lang="en-US" sz="1800" dirty="0" smtClean="0"/>
              <a:t>E.g. finer granularity can be 5 or 10MHz including guard.</a:t>
            </a:r>
          </a:p>
          <a:p>
            <a:pPr lvl="2"/>
            <a:endParaRPr lang="en-US" sz="1800" dirty="0" smtClean="0"/>
          </a:p>
          <a:p>
            <a:r>
              <a:rPr lang="en-US" sz="2400" dirty="0" smtClean="0"/>
              <a:t>Requirements for RU puncturing;</a:t>
            </a:r>
          </a:p>
          <a:p>
            <a:pPr lvl="1"/>
            <a:r>
              <a:rPr lang="en-US" sz="2000" dirty="0" smtClean="0"/>
              <a:t>Defining a mask</a:t>
            </a:r>
          </a:p>
          <a:p>
            <a:pPr lvl="2"/>
            <a:r>
              <a:rPr lang="en-US" sz="1800" dirty="0" smtClean="0"/>
              <a:t>DL Mask only as 11ax;</a:t>
            </a:r>
          </a:p>
          <a:p>
            <a:pPr lvl="2"/>
            <a:r>
              <a:rPr lang="en-US" sz="1800" dirty="0" smtClean="0"/>
              <a:t>Or DL+UL Mask.</a:t>
            </a:r>
          </a:p>
          <a:p>
            <a:pPr lvl="1"/>
            <a:r>
              <a:rPr lang="en-US" sz="2000" dirty="0"/>
              <a:t>Leave to implementation</a:t>
            </a:r>
          </a:p>
          <a:p>
            <a:pPr lvl="2"/>
            <a:r>
              <a:rPr lang="en-US" sz="1800" dirty="0"/>
              <a:t>More chance to be identified and blocked if a STA interferes incumbents</a:t>
            </a:r>
          </a:p>
          <a:p>
            <a:pPr lvl="2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1837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400" dirty="0" smtClean="0">
                <a:solidFill>
                  <a:schemeClr val="tx1"/>
                </a:solidFill>
              </a:rPr>
              <a:t>– 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MultiBand</a:t>
            </a:r>
            <a:r>
              <a:rPr lang="en-US" altLang="zh-CN" sz="2400" dirty="0" smtClean="0">
                <a:solidFill>
                  <a:schemeClr val="tx1"/>
                </a:solidFill>
              </a:rPr>
              <a:t> Operation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40556"/>
            <a:ext cx="7772400" cy="4434855"/>
          </a:xfrm>
        </p:spPr>
        <p:txBody>
          <a:bodyPr/>
          <a:lstStyle/>
          <a:p>
            <a:r>
              <a:rPr lang="en-US" dirty="0" smtClean="0"/>
              <a:t>Mostly MAC Topic;</a:t>
            </a:r>
          </a:p>
          <a:p>
            <a:pPr lvl="1"/>
            <a:r>
              <a:rPr lang="en-US" dirty="0" smtClean="0"/>
              <a:t>MAC layer aggregation should be prioritized;</a:t>
            </a:r>
          </a:p>
          <a:p>
            <a:pPr lvl="1"/>
            <a:r>
              <a:rPr lang="en-US" dirty="0"/>
              <a:t>Assuming MAC aggregation can solve most issues;</a:t>
            </a:r>
          </a:p>
          <a:p>
            <a:pPr lvl="1"/>
            <a:r>
              <a:rPr lang="en-US" dirty="0" smtClean="0"/>
              <a:t>PHY layer aggregation is considered only if critical issue is passed to 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/>
          <a:lstStyle/>
          <a:p>
            <a:r>
              <a:rPr lang="en-US" dirty="0" smtClean="0"/>
              <a:t>To meet the tight timeline of EHT, essential PHY topics should be prioritized</a:t>
            </a:r>
          </a:p>
          <a:p>
            <a:pPr lvl="1"/>
            <a:r>
              <a:rPr lang="en-US" dirty="0" smtClean="0"/>
              <a:t>Preamble design;</a:t>
            </a:r>
          </a:p>
          <a:p>
            <a:pPr lvl="1"/>
            <a:r>
              <a:rPr lang="en-US" dirty="0" smtClean="0"/>
              <a:t>Tone plan;</a:t>
            </a:r>
          </a:p>
          <a:p>
            <a:pPr lvl="1"/>
            <a:r>
              <a:rPr lang="en-US" dirty="0" smtClean="0"/>
              <a:t>Incumbent </a:t>
            </a:r>
            <a:r>
              <a:rPr lang="en-US" dirty="0" err="1"/>
              <a:t>C</a:t>
            </a:r>
            <a:r>
              <a:rPr lang="en-US" dirty="0" err="1" smtClean="0"/>
              <a:t>oex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Collocated MIMO enhancement;</a:t>
            </a:r>
          </a:p>
          <a:p>
            <a:pPr lvl="1"/>
            <a:r>
              <a:rPr lang="en-US" dirty="0" smtClean="0"/>
              <a:t>Distributed MIMO with minimal PHY changes;</a:t>
            </a:r>
          </a:p>
          <a:p>
            <a:pPr lvl="1"/>
            <a:r>
              <a:rPr lang="en-US" dirty="0" err="1" smtClean="0"/>
              <a:t>MultiBand</a:t>
            </a:r>
            <a:r>
              <a:rPr lang="en-US" dirty="0" smtClean="0"/>
              <a:t> (if anything pass to PHY).</a:t>
            </a:r>
          </a:p>
          <a:p>
            <a:pPr lvl="1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71562" y="4993859"/>
            <a:ext cx="7077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The sub-bullets are not ordered with priority.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26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89412"/>
          </a:xfrm>
        </p:spPr>
        <p:txBody>
          <a:bodyPr/>
          <a:lstStyle/>
          <a:p>
            <a:r>
              <a:rPr lang="en-US" sz="3200" dirty="0" smtClean="0"/>
              <a:t>Analysis of the PHY impacts from distributed MIMO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3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After the Master AP split the whole band (e.g. 80MHz) into </a:t>
            </a:r>
            <a:r>
              <a:rPr lang="en-US" dirty="0" err="1" smtClean="0"/>
              <a:t>subbands</a:t>
            </a:r>
            <a:r>
              <a:rPr lang="en-US" dirty="0" smtClean="0"/>
              <a:t> (e.g. 40MHz x 2). The coordinated APs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Option I: use </a:t>
            </a:r>
            <a:r>
              <a:rPr lang="en-US" dirty="0" smtClean="0">
                <a:solidFill>
                  <a:srgbClr val="C00000"/>
                </a:solidFill>
              </a:rPr>
              <a:t>40MHz mask </a:t>
            </a:r>
            <a:r>
              <a:rPr lang="en-US" dirty="0" smtClean="0"/>
              <a:t>and transmit </a:t>
            </a:r>
            <a:r>
              <a:rPr lang="en-US" dirty="0" smtClean="0">
                <a:solidFill>
                  <a:srgbClr val="C00000"/>
                </a:solidFill>
              </a:rPr>
              <a:t>40MHz </a:t>
            </a:r>
            <a:r>
              <a:rPr lang="en-US" dirty="0">
                <a:solidFill>
                  <a:srgbClr val="C00000"/>
                </a:solidFill>
              </a:rPr>
              <a:t>PPDU (BW = </a:t>
            </a:r>
            <a:r>
              <a:rPr lang="en-US" dirty="0" smtClean="0">
                <a:solidFill>
                  <a:srgbClr val="C00000"/>
                </a:solidFill>
              </a:rPr>
              <a:t>40MHz </a:t>
            </a:r>
            <a:r>
              <a:rPr lang="en-US" dirty="0">
                <a:solidFill>
                  <a:srgbClr val="C00000"/>
                </a:solidFill>
              </a:rPr>
              <a:t>in SIGA)</a:t>
            </a:r>
            <a:r>
              <a:rPr lang="en-US" dirty="0" smtClean="0"/>
              <a:t>;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Option </a:t>
            </a:r>
            <a:r>
              <a:rPr lang="en-US" dirty="0" smtClean="0"/>
              <a:t>II: use </a:t>
            </a:r>
            <a:r>
              <a:rPr lang="en-US" dirty="0">
                <a:solidFill>
                  <a:srgbClr val="C00000"/>
                </a:solidFill>
              </a:rPr>
              <a:t>80MHz mask </a:t>
            </a:r>
            <a:r>
              <a:rPr lang="en-US" dirty="0"/>
              <a:t>and transmit </a:t>
            </a:r>
            <a:r>
              <a:rPr lang="en-US" dirty="0" smtClean="0">
                <a:solidFill>
                  <a:srgbClr val="C00000"/>
                </a:solidFill>
              </a:rPr>
              <a:t>80MHz PPDU (BW = 80MHz in SIGA) </a:t>
            </a:r>
            <a:r>
              <a:rPr lang="en-US" dirty="0" smtClean="0"/>
              <a:t>with</a:t>
            </a:r>
            <a:r>
              <a:rPr lang="en-US" dirty="0" smtClean="0">
                <a:solidFill>
                  <a:srgbClr val="C00000"/>
                </a:solidFill>
              </a:rPr>
              <a:t> multi-AP OFDMA. </a:t>
            </a:r>
            <a:r>
              <a:rPr lang="en-US" dirty="0" smtClean="0"/>
              <a:t>Populate energy on </a:t>
            </a:r>
            <a:r>
              <a:rPr lang="en-US" dirty="0" smtClean="0">
                <a:solidFill>
                  <a:srgbClr val="C00000"/>
                </a:solidFill>
              </a:rPr>
              <a:t>40MHz.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736667"/>
              </p:ext>
            </p:extLst>
          </p:nvPr>
        </p:nvGraphicFramePr>
        <p:xfrm>
          <a:off x="1217596" y="3825248"/>
          <a:ext cx="6840554" cy="2361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196"/>
                <a:gridCol w="2268179"/>
                <a:gridCol w="2268179"/>
              </a:tblGrid>
              <a:tr h="419493">
                <a:tc>
                  <a:txBody>
                    <a:bodyPr/>
                    <a:lstStyle/>
                    <a:p>
                      <a:r>
                        <a:rPr lang="en-US" dirty="0" smtClean="0"/>
                        <a:t>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</a:tr>
              <a:tr h="631613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Almost no PHY changes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Smooth AP transition and transparent</a:t>
                      </a:r>
                      <a:r>
                        <a:rPr lang="en-US" sz="1600" baseline="0" dirty="0" smtClean="0"/>
                        <a:t> to clients</a:t>
                      </a:r>
                      <a:endParaRPr lang="en-US" sz="1600" dirty="0"/>
                    </a:p>
                  </a:txBody>
                  <a:tcPr/>
                </a:tc>
              </a:tr>
              <a:tr h="631613"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Temporarily Mask change back and force; lose the flexibility of non-contiguous 40MHz; receive preamble on S20;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Need preamble</a:t>
                      </a:r>
                      <a:r>
                        <a:rPr lang="en-US" sz="1600" baseline="0" dirty="0" smtClean="0"/>
                        <a:t> &amp; data</a:t>
                      </a:r>
                      <a:r>
                        <a:rPr lang="en-US" sz="1600" dirty="0" smtClean="0"/>
                        <a:t> boundary</a:t>
                      </a:r>
                      <a:r>
                        <a:rPr lang="en-US" sz="1600" baseline="0" dirty="0" smtClean="0"/>
                        <a:t> alignments; receive preamble on S20.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4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58125" cy="4722812"/>
          </a:xfrm>
        </p:spPr>
        <p:txBody>
          <a:bodyPr/>
          <a:lstStyle/>
          <a:p>
            <a:r>
              <a:rPr lang="en-US" dirty="0" smtClean="0"/>
              <a:t>Coordinating procedure could be complicated (next page)</a:t>
            </a:r>
          </a:p>
          <a:p>
            <a:pPr lvl="1"/>
            <a:r>
              <a:rPr lang="en-US" dirty="0" smtClean="0"/>
              <a:t>Victim STAs identify interferer and report to master AP;</a:t>
            </a:r>
          </a:p>
          <a:p>
            <a:pPr lvl="1"/>
            <a:r>
              <a:rPr lang="en-US" dirty="0" smtClean="0"/>
              <a:t>Master AP schedule nulling on different frequency;</a:t>
            </a:r>
          </a:p>
          <a:p>
            <a:pPr lvl="1"/>
            <a:r>
              <a:rPr lang="en-US" dirty="0" smtClean="0"/>
              <a:t>Persecution AP sound the victim STA in neighbor BSS;</a:t>
            </a:r>
          </a:p>
          <a:p>
            <a:pPr lvl="1"/>
            <a:r>
              <a:rPr lang="en-US" dirty="0" smtClean="0"/>
              <a:t>Persecution AP apply nulling in data </a:t>
            </a:r>
            <a:r>
              <a:rPr lang="en-US" dirty="0" err="1" smtClean="0"/>
              <a:t>Tx</a:t>
            </a:r>
            <a:r>
              <a:rPr lang="en-US" dirty="0" smtClean="0"/>
              <a:t> in nulling widow. </a:t>
            </a:r>
          </a:p>
          <a:p>
            <a:pPr lvl="1"/>
            <a:endParaRPr lang="en-US" dirty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Create nulling for neighbor STA also reduce the freedom of persecution AP itself;</a:t>
            </a:r>
          </a:p>
          <a:p>
            <a:pPr lvl="2"/>
            <a:r>
              <a:rPr lang="en-US" dirty="0" smtClean="0"/>
              <a:t>Feasible for AP with larger number of antennas;</a:t>
            </a:r>
          </a:p>
          <a:p>
            <a:pPr lvl="1"/>
            <a:r>
              <a:rPr lang="en-US" dirty="0" smtClean="0"/>
              <a:t>Limited flexibility to null multiple directions;</a:t>
            </a:r>
          </a:p>
          <a:p>
            <a:pPr lvl="1"/>
            <a:r>
              <a:rPr lang="en-US" dirty="0" smtClean="0"/>
              <a:t>If pursuing to this direction, better to keep one nulling direction per RU for simplicity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57500" y="2524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Recapture of SG motions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PHY design assumptions for EHT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Potential PHY </a:t>
            </a:r>
            <a:r>
              <a:rPr lang="en-US" altLang="zh-CN" sz="2400" dirty="0" smtClean="0"/>
              <a:t>topics </a:t>
            </a:r>
            <a:r>
              <a:rPr lang="en-US" altLang="zh-CN" sz="2400" dirty="0"/>
              <a:t>in EHT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Summary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7504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Xiaogang Chen, 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Nulling (cont’d)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00400" y="196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779" y="1752600"/>
            <a:ext cx="7182387" cy="4523382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2704" y="3304678"/>
          <a:ext cx="3232150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Visio" r:id="rId5" imgW="4914678" imgH="4529236" progId="Visio.Drawing.15">
                  <p:embed/>
                </p:oleObj>
              </mc:Choice>
              <mc:Fallback>
                <p:oleObj name="Visio" r:id="rId5" imgW="4914678" imgH="4529236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4325" b="25873"/>
                      <a:stretch>
                        <a:fillRect/>
                      </a:stretch>
                    </p:blipFill>
                    <p:spPr bwMode="auto">
                      <a:xfrm>
                        <a:off x="42704" y="3304678"/>
                        <a:ext cx="3232150" cy="335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519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8068"/>
            <a:ext cx="7772400" cy="4587344"/>
          </a:xfrm>
        </p:spPr>
        <p:txBody>
          <a:bodyPr/>
          <a:lstStyle/>
          <a:p>
            <a:r>
              <a:rPr lang="en-US" dirty="0" smtClean="0"/>
              <a:t>Clock drifting between two APs</a:t>
            </a:r>
          </a:p>
          <a:p>
            <a:pPr lvl="1"/>
            <a:r>
              <a:rPr lang="en-US" dirty="0" smtClean="0"/>
              <a:t>Could introduce FFT window offset, Frequency offset between two APs;</a:t>
            </a:r>
          </a:p>
          <a:p>
            <a:pPr lvl="1"/>
            <a:r>
              <a:rPr lang="en-US" dirty="0" smtClean="0"/>
              <a:t>Sounding feedback may not match the channel when data is sent;</a:t>
            </a:r>
          </a:p>
          <a:p>
            <a:pPr lvl="1"/>
            <a:r>
              <a:rPr lang="en-US" dirty="0" smtClean="0"/>
              <a:t>Clock drifting during data transmission is hard to trace and compensate.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Power imbalance between antennas</a:t>
            </a:r>
          </a:p>
          <a:p>
            <a:pPr lvl="1"/>
            <a:r>
              <a:rPr lang="en-US" dirty="0" smtClean="0"/>
              <a:t>Create </a:t>
            </a:r>
            <a:r>
              <a:rPr lang="en-US" dirty="0" err="1" smtClean="0"/>
              <a:t>illed</a:t>
            </a:r>
            <a:r>
              <a:rPr lang="en-US" dirty="0" smtClean="0"/>
              <a:t>-conditioned channel;</a:t>
            </a:r>
          </a:p>
          <a:p>
            <a:pPr lvl="1"/>
            <a:r>
              <a:rPr lang="en-US" dirty="0" smtClean="0"/>
              <a:t>The impact need further evaluation.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3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Recapture of SG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dirty="0"/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To increase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peak throughput </a:t>
            </a:r>
            <a:r>
              <a:rPr lang="en-US" dirty="0">
                <a:cs typeface="Times New Roman" panose="02020603050405020304" pitchFamily="18" charset="0"/>
              </a:rPr>
              <a:t>and improve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To support high throughput and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low latency </a:t>
            </a:r>
            <a:r>
              <a:rPr lang="en-US" dirty="0">
                <a:cs typeface="Times New Roman" panose="02020603050405020304" pitchFamily="18" charset="0"/>
              </a:rPr>
              <a:t>applications such as video-over-WLAN, gaming, AR and VR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cs typeface="Times New Roman" panose="02020603050405020304" pitchFamily="18" charset="0"/>
              </a:rPr>
              <a:t>With target start of the task group in 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May 2019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the assumptions in 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Operating band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EHT STAs are able to work in 6GHz, 5GHz </a:t>
            </a:r>
            <a:r>
              <a:rPr lang="en-US" dirty="0" smtClean="0"/>
              <a:t>and 2.4GHz </a:t>
            </a:r>
            <a:r>
              <a:rPr lang="en-US" dirty="0"/>
              <a:t>band.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Only have EHT/HE/non-HT PPDU in 6GHz. </a:t>
            </a:r>
          </a:p>
          <a:p>
            <a:pPr lvl="2"/>
            <a:r>
              <a:rPr lang="en-US" dirty="0"/>
              <a:t>Non-HT is used to carry short packet;</a:t>
            </a:r>
          </a:p>
          <a:p>
            <a:pPr lvl="2"/>
            <a:r>
              <a:rPr lang="en-US" dirty="0"/>
              <a:t>Mode reduction (no VHT/HT </a:t>
            </a:r>
            <a:r>
              <a:rPr lang="en-US" dirty="0" smtClean="0"/>
              <a:t>modes in </a:t>
            </a:r>
            <a:r>
              <a:rPr lang="en-US" dirty="0"/>
              <a:t>6GHz) to simplify test.</a:t>
            </a:r>
          </a:p>
          <a:p>
            <a:pPr>
              <a:spcBef>
                <a:spcPts val="600"/>
              </a:spcBef>
            </a:pPr>
            <a:r>
              <a:rPr lang="en-US" dirty="0"/>
              <a:t>Channelization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Include 20MHz/40MHz/80MHz/160MHz/320MHz in 6GHz band.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the assumptions in EHT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90725"/>
            <a:ext cx="7772400" cy="4484686"/>
          </a:xfrm>
        </p:spPr>
        <p:txBody>
          <a:bodyPr/>
          <a:lstStyle/>
          <a:p>
            <a:r>
              <a:rPr lang="en-US" dirty="0"/>
              <a:t>Coexistence with incumbents</a:t>
            </a:r>
          </a:p>
          <a:p>
            <a:pPr lvl="1"/>
            <a:r>
              <a:rPr lang="en-US" dirty="0"/>
              <a:t>Master devices (AP) indicates the available channels in 6GHz.</a:t>
            </a:r>
          </a:p>
          <a:p>
            <a:pPr lvl="2"/>
            <a:r>
              <a:rPr lang="en-US" dirty="0"/>
              <a:t>Master </a:t>
            </a:r>
            <a:r>
              <a:rPr lang="en-US" dirty="0" err="1"/>
              <a:t>devides</a:t>
            </a:r>
            <a:r>
              <a:rPr lang="en-US" dirty="0"/>
              <a:t> get these information from, e.g. data base.</a:t>
            </a:r>
          </a:p>
          <a:p>
            <a:pPr lvl="1"/>
            <a:r>
              <a:rPr lang="en-US" dirty="0" err="1"/>
              <a:t>Subchannel</a:t>
            </a:r>
            <a:r>
              <a:rPr lang="en-US" dirty="0"/>
              <a:t>/RU puncturing is used </a:t>
            </a:r>
            <a:r>
              <a:rPr lang="en-US" dirty="0" smtClean="0"/>
              <a:t>to </a:t>
            </a:r>
            <a:r>
              <a:rPr lang="en-US" dirty="0"/>
              <a:t>accommodate the disabled </a:t>
            </a:r>
            <a:r>
              <a:rPr lang="en-US" dirty="0" smtClean="0"/>
              <a:t>frequency </a:t>
            </a:r>
            <a:r>
              <a:rPr lang="en-US" dirty="0"/>
              <a:t>segment(s).</a:t>
            </a:r>
          </a:p>
          <a:p>
            <a:pPr lvl="1"/>
            <a:r>
              <a:rPr lang="en-US" altLang="zh-CN" dirty="0"/>
              <a:t>Minimum CCA granularity is 20MHz</a:t>
            </a:r>
          </a:p>
          <a:p>
            <a:pPr lvl="2"/>
            <a:r>
              <a:rPr lang="en-US" altLang="zh-CN" dirty="0"/>
              <a:t>Finer granularity will create significant changes in preamble design; </a:t>
            </a:r>
          </a:p>
          <a:p>
            <a:pPr lvl="2"/>
            <a:r>
              <a:rPr lang="en-US" altLang="zh-CN" dirty="0"/>
              <a:t>Power of incumbents may be ignored in ED.</a:t>
            </a:r>
          </a:p>
          <a:p>
            <a:pPr lvl="2"/>
            <a:endParaRPr lang="en-US" altLang="zh-CN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0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16 SS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 smtClean="0"/>
              <a:t>MUMIMO could be the beneficiary of 16SS;</a:t>
            </a:r>
            <a:endParaRPr lang="en-US" dirty="0"/>
          </a:p>
          <a:p>
            <a:pPr lvl="2"/>
            <a:r>
              <a:rPr lang="en-US" dirty="0"/>
              <a:t>16SS could be optional for EHT AP given reasonable feedback overhead;</a:t>
            </a:r>
          </a:p>
          <a:p>
            <a:pPr lvl="3"/>
            <a:r>
              <a:rPr lang="en-US" dirty="0"/>
              <a:t>Implicit FB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One end (AP) calibration.</a:t>
            </a:r>
            <a:endParaRPr lang="en-US" dirty="0"/>
          </a:p>
          <a:p>
            <a:pPr lvl="3">
              <a:spcBef>
                <a:spcPts val="600"/>
              </a:spcBef>
            </a:pPr>
            <a:r>
              <a:rPr lang="en-US" dirty="0"/>
              <a:t>More efficient explicit FB.</a:t>
            </a:r>
          </a:p>
          <a:p>
            <a:r>
              <a:rPr lang="en-US" dirty="0"/>
              <a:t>4096 QAM</a:t>
            </a:r>
          </a:p>
          <a:p>
            <a:pPr lvl="2"/>
            <a:r>
              <a:rPr lang="en-US" dirty="0" smtClean="0"/>
              <a:t>Keep the cadence of introducing a new modulation level per </a:t>
            </a:r>
            <a:r>
              <a:rPr lang="en-US" dirty="0" err="1" smtClean="0"/>
              <a:t>WiFi</a:t>
            </a:r>
            <a:r>
              <a:rPr lang="en-US" dirty="0" smtClean="0"/>
              <a:t> generation;</a:t>
            </a:r>
          </a:p>
          <a:p>
            <a:pPr lvl="3"/>
            <a:r>
              <a:rPr lang="en-US" dirty="0" smtClean="0"/>
              <a:t>64QAM-&gt; 11n; 256QAM-&gt; 11ac; 1024QAM-&gt; 11ax; 4096QAM-&gt; EHT</a:t>
            </a:r>
          </a:p>
          <a:p>
            <a:pPr lvl="2"/>
            <a:r>
              <a:rPr lang="en-US" dirty="0" smtClean="0"/>
              <a:t>Feature of eye catcher for marketing;</a:t>
            </a:r>
          </a:p>
          <a:p>
            <a:pPr lvl="2"/>
            <a:r>
              <a:rPr lang="en-US" dirty="0" smtClean="0"/>
              <a:t>Be </a:t>
            </a:r>
            <a:r>
              <a:rPr lang="en-US" dirty="0"/>
              <a:t>applied only if beamforming is used;</a:t>
            </a:r>
          </a:p>
          <a:p>
            <a:pPr lvl="3"/>
            <a:r>
              <a:rPr lang="en-US" dirty="0"/>
              <a:t>No new EVM requirement for 4096 QAM;</a:t>
            </a:r>
          </a:p>
          <a:p>
            <a:pPr lvl="3"/>
            <a:r>
              <a:rPr lang="en-US" dirty="0"/>
              <a:t>BF gain compensates EVM gap (-35dB instead of -42dB);</a:t>
            </a:r>
          </a:p>
          <a:p>
            <a:pPr lvl="4"/>
            <a:r>
              <a:rPr lang="en-US" dirty="0"/>
              <a:t>Expect more BF gain as long as more antennas are deployed.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752600"/>
            <a:ext cx="3305175" cy="4722812"/>
          </a:xfrm>
        </p:spPr>
        <p:txBody>
          <a:bodyPr/>
          <a:lstStyle/>
          <a:p>
            <a:r>
              <a:rPr lang="en-US" dirty="0" smtClean="0"/>
              <a:t>Unequal MCS between different SS</a:t>
            </a:r>
          </a:p>
          <a:p>
            <a:pPr lvl="1"/>
            <a:r>
              <a:rPr lang="en-US" dirty="0" smtClean="0"/>
              <a:t>Highly correlated antennas increase the divergence of Eigen value between SS;</a:t>
            </a:r>
          </a:p>
          <a:p>
            <a:pPr lvl="1"/>
            <a:r>
              <a:rPr lang="en-US" dirty="0" smtClean="0"/>
              <a:t>Per SS SNR is feedback but not fully utilized.</a:t>
            </a:r>
          </a:p>
          <a:p>
            <a:pPr lvl="1"/>
            <a:r>
              <a:rPr lang="en-US" dirty="0" smtClean="0"/>
              <a:t>Unequal MCS can be studied to further improve the throughput</a:t>
            </a:r>
          </a:p>
          <a:p>
            <a:pPr lvl="2"/>
            <a:r>
              <a:rPr lang="en-US" dirty="0" smtClean="0"/>
              <a:t>Limit to SU-BF</a:t>
            </a:r>
          </a:p>
          <a:p>
            <a:pPr lvl="2"/>
            <a:r>
              <a:rPr lang="en-US" dirty="0" smtClean="0"/>
              <a:t>Limit to LDPC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828800"/>
            <a:ext cx="5381945" cy="370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326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(cont’d)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98876"/>
          </a:xfrm>
        </p:spPr>
        <p:txBody>
          <a:bodyPr>
            <a:noAutofit/>
          </a:bodyPr>
          <a:lstStyle/>
          <a:p>
            <a:r>
              <a:rPr lang="en-US" sz="2400" dirty="0"/>
              <a:t>UL CQI measurement / </a:t>
            </a:r>
            <a:r>
              <a:rPr lang="en-US" sz="2400" dirty="0" smtClean="0"/>
              <a:t>UL Power </a:t>
            </a:r>
            <a:r>
              <a:rPr lang="en-US" sz="2400" dirty="0"/>
              <a:t>control</a:t>
            </a:r>
          </a:p>
          <a:p>
            <a:pPr lvl="1"/>
            <a:r>
              <a:rPr lang="en-US" sz="2000" dirty="0" smtClean="0"/>
              <a:t>UL CQI helps </a:t>
            </a:r>
            <a:r>
              <a:rPr lang="en-US" sz="2000" dirty="0"/>
              <a:t>TB RU selection;</a:t>
            </a:r>
          </a:p>
          <a:p>
            <a:pPr lvl="1"/>
            <a:r>
              <a:rPr lang="en-US" sz="2000" dirty="0" smtClean="0"/>
              <a:t>Efficient UL Power control is key to UL MUMIMO;</a:t>
            </a:r>
            <a:endParaRPr lang="en-US" sz="2000" dirty="0"/>
          </a:p>
          <a:p>
            <a:pPr lvl="1"/>
            <a:r>
              <a:rPr lang="en-US" sz="2000" dirty="0"/>
              <a:t>Implementation based solutions</a:t>
            </a:r>
          </a:p>
          <a:p>
            <a:pPr lvl="2"/>
            <a:r>
              <a:rPr lang="en-US" sz="1800" dirty="0"/>
              <a:t>AP </a:t>
            </a:r>
            <a:r>
              <a:rPr lang="en-US" sz="1800" dirty="0" smtClean="0"/>
              <a:t>uses </a:t>
            </a:r>
            <a:r>
              <a:rPr lang="en-US" sz="1800" dirty="0"/>
              <a:t>reciprocal CQI in DL</a:t>
            </a:r>
          </a:p>
          <a:p>
            <a:pPr lvl="3"/>
            <a:r>
              <a:rPr lang="en-US" dirty="0"/>
              <a:t>DL CQI </a:t>
            </a:r>
            <a:r>
              <a:rPr lang="en-US" dirty="0" smtClean="0"/>
              <a:t>is not a </a:t>
            </a:r>
            <a:r>
              <a:rPr lang="en-US" dirty="0"/>
              <a:t>good reference due to BF;</a:t>
            </a:r>
          </a:p>
          <a:p>
            <a:pPr lvl="3"/>
            <a:r>
              <a:rPr lang="en-US" dirty="0" smtClean="0"/>
              <a:t>Unbalanced number of </a:t>
            </a:r>
            <a:r>
              <a:rPr lang="en-US" dirty="0" err="1"/>
              <a:t>Tx</a:t>
            </a:r>
            <a:r>
              <a:rPr lang="en-US" dirty="0"/>
              <a:t>/Rx antennas.</a:t>
            </a:r>
          </a:p>
          <a:p>
            <a:pPr lvl="2"/>
            <a:r>
              <a:rPr lang="en-US" sz="1800" dirty="0"/>
              <a:t>AP </a:t>
            </a:r>
            <a:r>
              <a:rPr lang="en-US" sz="1800" dirty="0" smtClean="0"/>
              <a:t>leverages </a:t>
            </a:r>
            <a:r>
              <a:rPr lang="en-US" sz="1800" dirty="0"/>
              <a:t>the UL traffic for CQI measurement / Power control</a:t>
            </a:r>
          </a:p>
          <a:p>
            <a:pPr lvl="3"/>
            <a:r>
              <a:rPr lang="en-US" dirty="0"/>
              <a:t>UL BF </a:t>
            </a:r>
            <a:r>
              <a:rPr lang="en-US" dirty="0" smtClean="0"/>
              <a:t>can </a:t>
            </a:r>
            <a:r>
              <a:rPr lang="en-US" dirty="0"/>
              <a:t>be applied in </a:t>
            </a:r>
            <a:r>
              <a:rPr lang="en-US" dirty="0" smtClean="0"/>
              <a:t>the client </a:t>
            </a:r>
            <a:r>
              <a:rPr lang="en-US" dirty="0"/>
              <a:t>side and </a:t>
            </a:r>
            <a:r>
              <a:rPr lang="en-US" dirty="0" smtClean="0"/>
              <a:t>is transparent </a:t>
            </a:r>
            <a:r>
              <a:rPr lang="en-US" dirty="0"/>
              <a:t>to AP;</a:t>
            </a:r>
          </a:p>
          <a:p>
            <a:pPr lvl="3"/>
            <a:r>
              <a:rPr lang="en-US" dirty="0"/>
              <a:t>Data is not as efficient as NDP;</a:t>
            </a:r>
          </a:p>
          <a:p>
            <a:pPr lvl="4"/>
            <a:r>
              <a:rPr lang="en-US" dirty="0"/>
              <a:t>Less STAs can be measured within one </a:t>
            </a:r>
            <a:r>
              <a:rPr lang="en-US" dirty="0" smtClean="0"/>
              <a:t>shot. Limited by Rx antennas at AP;</a:t>
            </a:r>
            <a:endParaRPr lang="en-US" dirty="0"/>
          </a:p>
          <a:p>
            <a:pPr lvl="4"/>
            <a:r>
              <a:rPr lang="en-US" dirty="0"/>
              <a:t>Longer </a:t>
            </a:r>
            <a:r>
              <a:rPr lang="en-US" dirty="0" smtClean="0"/>
              <a:t>duration.</a:t>
            </a:r>
            <a:endParaRPr lang="en-US" dirty="0"/>
          </a:p>
          <a:p>
            <a:pPr lvl="2"/>
            <a:r>
              <a:rPr lang="en-US" dirty="0" smtClean="0"/>
              <a:t>NDP Short Feedback</a:t>
            </a:r>
          </a:p>
          <a:p>
            <a:pPr lvl="4"/>
            <a:r>
              <a:rPr lang="en-US" dirty="0" smtClean="0"/>
              <a:t>Can accommodate large number of STAs;</a:t>
            </a:r>
          </a:p>
          <a:p>
            <a:pPr lvl="4"/>
            <a:r>
              <a:rPr lang="en-US" dirty="0" smtClean="0"/>
              <a:t>But very </a:t>
            </a:r>
            <a:r>
              <a:rPr lang="en-US" dirty="0"/>
              <a:t>sparse </a:t>
            </a:r>
            <a:r>
              <a:rPr lang="en-US" dirty="0" smtClean="0"/>
              <a:t>tone allocation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19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Sep.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Xiaogang Chen, Intel Corporation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Potential EHT PHY Features </a:t>
            </a:r>
            <a:r>
              <a:rPr lang="en-US" altLang="zh-CN" sz="2000" dirty="0">
                <a:solidFill>
                  <a:schemeClr val="tx1"/>
                </a:solidFill>
              </a:rPr>
              <a:t>– Collocated MIMO</a:t>
            </a:r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sz="2400" dirty="0">
                <a:solidFill>
                  <a:schemeClr val="tx1"/>
                </a:solidFill>
              </a:rPr>
              <a:t>(cont’d)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>
            <a:normAutofit/>
          </a:bodyPr>
          <a:lstStyle/>
          <a:p>
            <a:r>
              <a:rPr lang="en-US" sz="2600" dirty="0"/>
              <a:t>UL CQI measurement / Power control</a:t>
            </a:r>
          </a:p>
          <a:p>
            <a:pPr lvl="1"/>
            <a:r>
              <a:rPr lang="en-US" sz="2400" dirty="0"/>
              <a:t>Potential solution in EHT</a:t>
            </a:r>
          </a:p>
          <a:p>
            <a:pPr lvl="2"/>
            <a:r>
              <a:rPr lang="en-US" sz="2000" dirty="0"/>
              <a:t>UL NDP </a:t>
            </a:r>
          </a:p>
          <a:p>
            <a:pPr lvl="3"/>
            <a:r>
              <a:rPr lang="en-US" sz="2000" dirty="0"/>
              <a:t>Has been defined in 11az;</a:t>
            </a:r>
          </a:p>
          <a:p>
            <a:pPr lvl="3"/>
            <a:r>
              <a:rPr lang="en-US" sz="2000" dirty="0"/>
              <a:t>Can be used for implicit beamforming;</a:t>
            </a:r>
          </a:p>
          <a:p>
            <a:pPr lvl="3"/>
            <a:r>
              <a:rPr lang="en-US" sz="2000" dirty="0"/>
              <a:t>Can be leveraged for UL CQI measurement / power control.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9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3079</TotalTime>
  <Words>1647</Words>
  <Application>Microsoft Office PowerPoint</Application>
  <PresentationFormat>On-screen Show (4:3)</PresentationFormat>
  <Paragraphs>260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Theme_ieee</vt:lpstr>
      <vt:lpstr>Visio</vt:lpstr>
      <vt:lpstr>Discussions on the PHY features for EHT</vt:lpstr>
      <vt:lpstr>Outline</vt:lpstr>
      <vt:lpstr>Recapture of SG motions</vt:lpstr>
      <vt:lpstr>Consideration on the assumptions in EHT</vt:lpstr>
      <vt:lpstr>Consideration on the assumptions in EHT (Cont’d)</vt:lpstr>
      <vt:lpstr>Potential EHT PHY Features – Collocated MIMO</vt:lpstr>
      <vt:lpstr>Potential EHT PHY Features – Collocated MIMO (cont’d)</vt:lpstr>
      <vt:lpstr>Potential EHT PHY Features – Collocated MIMO (cont’d)</vt:lpstr>
      <vt:lpstr>Potential EHT PHY Features – Collocated MIMO (cont’d)</vt:lpstr>
      <vt:lpstr>Potential EHT PHY Features – Distributed MIMO</vt:lpstr>
      <vt:lpstr>Potential EHT PHY Features – Distributed MIMO (Cont’d)</vt:lpstr>
      <vt:lpstr>Potential EHT PHY Features - Preamble</vt:lpstr>
      <vt:lpstr>Potential EHT PHY Features – Tone Plan</vt:lpstr>
      <vt:lpstr>Potential EHT PHY Features – Incumbent Coexistence</vt:lpstr>
      <vt:lpstr>Potential EHT PHY Features – MultiBand Operation</vt:lpstr>
      <vt:lpstr>Summary</vt:lpstr>
      <vt:lpstr>Back up</vt:lpstr>
      <vt:lpstr>Frequency coordination</vt:lpstr>
      <vt:lpstr>Nulling</vt:lpstr>
      <vt:lpstr>Nulling (cont’d)</vt:lpstr>
      <vt:lpstr>Joint processing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CTPClassification=CTP_IC:VisualMarkings=, CTPClassification=CTP_IC</cp:keywords>
  <cp:lastModifiedBy>Chen, Xiaogang C</cp:lastModifiedBy>
  <cp:revision>228</cp:revision>
  <dcterms:created xsi:type="dcterms:W3CDTF">2017-02-28T01:28:07Z</dcterms:created>
  <dcterms:modified xsi:type="dcterms:W3CDTF">2018-09-13T20:27:52Z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5d9627e6-3c56-4285-8228-7d76ba1bf559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2018-09-13 20:27:52Z</vt:lpwstr>
  </property>
  <property fmtid="{D5CDD505-2E9C-101B-9397-08002B2CF9AE}" pid="5" name="CTPClassification">
    <vt:lpwstr>CTP_IC</vt:lpwstr>
  </property>
</Properties>
</file>