
<file path=[Content_Types].xml><?xml version="1.0" encoding="utf-8"?>
<Types xmlns="http://schemas.openxmlformats.org/package/2006/content-types">
  <Default Extension="xml" ContentType="application/xml"/>
  <Default Extension="doc" ContentType="application/msword"/>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93" r:id="rId3"/>
    <p:sldId id="294" r:id="rId4"/>
    <p:sldId id="295" r:id="rId5"/>
    <p:sldId id="305" r:id="rId6"/>
    <p:sldId id="307" r:id="rId7"/>
    <p:sldId id="308" r:id="rId8"/>
    <p:sldId id="322" r:id="rId9"/>
    <p:sldId id="321" r:id="rId10"/>
    <p:sldId id="309" r:id="rId11"/>
    <p:sldId id="310" r:id="rId12"/>
    <p:sldId id="311" r:id="rId13"/>
    <p:sldId id="312" r:id="rId14"/>
    <p:sldId id="313" r:id="rId15"/>
    <p:sldId id="314" r:id="rId16"/>
    <p:sldId id="315" r:id="rId17"/>
    <p:sldId id="316" r:id="rId18"/>
    <p:sldId id="317" r:id="rId19"/>
    <p:sldId id="319" r:id="rId20"/>
    <p:sldId id="320" r:id="rId21"/>
    <p:sldId id="323" r:id="rId22"/>
    <p:sldId id="324" r:id="rId23"/>
    <p:sldId id="318" r:id="rId24"/>
    <p:sldId id="325" r:id="rId25"/>
    <p:sldId id="326" r:id="rId26"/>
    <p:sldId id="330" r:id="rId27"/>
    <p:sldId id="331" r:id="rId28"/>
    <p:sldId id="332" r:id="rId29"/>
    <p:sldId id="333" r:id="rId30"/>
    <p:sldId id="334" r:id="rId31"/>
    <p:sldId id="335" r:id="rId32"/>
    <p:sldId id="336" r:id="rId33"/>
    <p:sldId id="329" r:id="rId34"/>
    <p:sldId id="327" r:id="rId35"/>
    <p:sldId id="328" r:id="rId36"/>
    <p:sldId id="337" r:id="rId37"/>
    <p:sldId id="338" r:id="rId38"/>
    <p:sldId id="339" r:id="rId39"/>
    <p:sldId id="340" r:id="rId40"/>
    <p:sldId id="341" r:id="rId41"/>
    <p:sldId id="343" r:id="rId42"/>
    <p:sldId id="342"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296" autoAdjust="0"/>
    <p:restoredTop sz="94660"/>
  </p:normalViewPr>
  <p:slideViewPr>
    <p:cSldViewPr snapToGrid="0">
      <p:cViewPr>
        <p:scale>
          <a:sx n="116" d="100"/>
          <a:sy n="116" d="100"/>
        </p:scale>
        <p:origin x="968" y="3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August </a:t>
            </a:r>
            <a:r>
              <a:rPr lang="en-US" dirty="0"/>
              <a:t>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Henry and al., Cisco</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August </a:t>
            </a:r>
            <a:r>
              <a:rPr lang="en-US" dirty="0"/>
              <a:t>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Henry and al., Cisco</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al., Cisco</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al., Cisco</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076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al., Cisco</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9670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2018</a:t>
            </a:r>
            <a:endParaRPr lang="en-GB" dirty="0"/>
          </a:p>
        </p:txBody>
      </p:sp>
      <p:sp>
        <p:nvSpPr>
          <p:cNvPr id="5" name="Footer Placeholder 4"/>
          <p:cNvSpPr>
            <a:spLocks noGrp="1"/>
          </p:cNvSpPr>
          <p:nvPr>
            <p:ph type="ftr" idx="11"/>
          </p:nvPr>
        </p:nvSpPr>
        <p:spPr/>
        <p:txBody>
          <a:bodyPr/>
          <a:lstStyle>
            <a:lvl1pPr>
              <a:defRPr/>
            </a:lvl1pPr>
          </a:lstStyle>
          <a:p>
            <a:r>
              <a:rPr lang="en-GB" smtClean="0"/>
              <a:t>Henry and al.,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Henry and al., Cisco</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a:t>
            </a:r>
            <a:r>
              <a:rPr lang="en-US" dirty="0"/>
              <a:t>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smtClean="0"/>
              <a:t>Henry and al.,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6" name="Footer Placeholder 5"/>
          <p:cNvSpPr>
            <a:spLocks noGrp="1"/>
          </p:cNvSpPr>
          <p:nvPr>
            <p:ph type="ftr" idx="11"/>
          </p:nvPr>
        </p:nvSpPr>
        <p:spPr/>
        <p:txBody>
          <a:bodyPr/>
          <a:lstStyle>
            <a:lvl1pPr>
              <a:defRPr/>
            </a:lvl1pPr>
          </a:lstStyle>
          <a:p>
            <a:r>
              <a:rPr lang="en-GB" smtClean="0"/>
              <a:t>Henry and al., Cisco</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Henry and al., Cisco</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4" name="Footer Placeholder 3"/>
          <p:cNvSpPr>
            <a:spLocks noGrp="1"/>
          </p:cNvSpPr>
          <p:nvPr>
            <p:ph type="ftr" idx="11"/>
          </p:nvPr>
        </p:nvSpPr>
        <p:spPr/>
        <p:txBody>
          <a:bodyPr/>
          <a:lstStyle>
            <a:lvl1pPr>
              <a:defRPr/>
            </a:lvl1pPr>
          </a:lstStyle>
          <a:p>
            <a:r>
              <a:rPr lang="en-GB" smtClean="0"/>
              <a:t>Henry and al., Cisco</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3" name="Footer Placeholder 2"/>
          <p:cNvSpPr>
            <a:spLocks noGrp="1"/>
          </p:cNvSpPr>
          <p:nvPr>
            <p:ph type="ftr" idx="11"/>
          </p:nvPr>
        </p:nvSpPr>
        <p:spPr/>
        <p:txBody>
          <a:bodyPr/>
          <a:lstStyle>
            <a:lvl1pPr>
              <a:defRPr/>
            </a:lvl1pPr>
          </a:lstStyle>
          <a:p>
            <a:r>
              <a:rPr lang="en-GB" smtClean="0"/>
              <a:t>Henry and al., Cisco</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smtClean="0"/>
              <a:t>Henry and al.,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smtClean="0"/>
              <a:t>Henry and al., Cisco</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Henry and al., </a:t>
            </a:r>
            <a:r>
              <a:rPr lang="en-GB" dirty="0" smtClean="0"/>
              <a:t>Cisco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802.11-18/1448r0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a:t>
            </a:r>
            <a:r>
              <a:rPr lang="en-US" dirty="0"/>
              <a:t>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Henry and al., Cisco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802.1D in 802.11</a:t>
            </a:r>
            <a:br>
              <a:rPr lang="en-GB" dirty="0" smtClean="0"/>
            </a:b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49153452"/>
              </p:ext>
            </p:extLst>
          </p:nvPr>
        </p:nvGraphicFramePr>
        <p:xfrm>
          <a:off x="511175" y="2995613"/>
          <a:ext cx="7678738" cy="1249362"/>
        </p:xfrm>
        <a:graphic>
          <a:graphicData uri="http://schemas.openxmlformats.org/presentationml/2006/ole">
            <mc:AlternateContent xmlns:mc="http://schemas.openxmlformats.org/markup-compatibility/2006">
              <mc:Choice xmlns:v="urn:schemas-microsoft-com:vml" Requires="v">
                <p:oleObj spid="_x0000_s1138" name="Document" r:id="rId5" imgW="8255000" imgH="1346200" progId="Word.Document.8">
                  <p:embed/>
                </p:oleObj>
              </mc:Choice>
              <mc:Fallback>
                <p:oleObj name="Document" r:id="rId5" imgW="8255000" imgH="1346200" progId="Word.Document.8">
                  <p:embed/>
                  <p:pic>
                    <p:nvPicPr>
                      <p:cNvPr id="3075" name="Object 3"/>
                      <p:cNvPicPr>
                        <a:picLocks noChangeAspect="1" noChangeArrowheads="1"/>
                      </p:cNvPicPr>
                      <p:nvPr/>
                    </p:nvPicPr>
                    <p:blipFill>
                      <a:blip r:embed="rId6"/>
                      <a:srcRect/>
                      <a:stretch>
                        <a:fillRect/>
                      </a:stretch>
                    </p:blipFill>
                    <p:spPr bwMode="auto">
                      <a:xfrm>
                        <a:off x="511175" y="2995613"/>
                        <a:ext cx="7678738" cy="12493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802.1D envisioned up to 8 traffic types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4748270"/>
            <a:ext cx="7770813" cy="1346143"/>
          </a:xfrm>
        </p:spPr>
        <p:txBody>
          <a:bodyPr/>
          <a:lstStyle/>
          <a:p>
            <a:pPr>
              <a:buFont typeface="Arial" panose="020B0604020202020204" pitchFamily="34" charset="0"/>
              <a:buChar char="•"/>
            </a:pPr>
            <a:r>
              <a:rPr lang="en-US" dirty="0" smtClean="0"/>
              <a:t>“Up to” means that 1 to 8 queues are defined</a:t>
            </a:r>
          </a:p>
          <a:p>
            <a:pPr lvl="1">
              <a:buFont typeface="Arial" panose="020B0604020202020204" pitchFamily="34" charset="0"/>
              <a:buChar char="•"/>
            </a:pPr>
            <a:r>
              <a:rPr lang="en-US" dirty="0" smtClean="0"/>
              <a:t>802.11 works on this assumption of 8 queues</a:t>
            </a:r>
          </a:p>
          <a:p>
            <a:pPr>
              <a:buFont typeface="Arial" panose="020B0604020202020204" pitchFamily="34" charset="0"/>
              <a:buChar char="•"/>
            </a:pPr>
            <a:r>
              <a:rPr lang="en-US" dirty="0" smtClean="0"/>
              <a:t>Spare is conceived as an burst overflow queue for BE traffic (lower priority than BE)</a:t>
            </a:r>
            <a:endParaRPr lang="en-US" dirty="0"/>
          </a:p>
        </p:txBody>
      </p:sp>
      <p:pic>
        <p:nvPicPr>
          <p:cNvPr id="3" name="Picture 2"/>
          <p:cNvPicPr>
            <a:picLocks noChangeAspect="1"/>
          </p:cNvPicPr>
          <p:nvPr/>
        </p:nvPicPr>
        <p:blipFill>
          <a:blip r:embed="rId2"/>
          <a:stretch>
            <a:fillRect/>
          </a:stretch>
        </p:blipFill>
        <p:spPr>
          <a:xfrm>
            <a:off x="2236890" y="1526816"/>
            <a:ext cx="4489136" cy="3001117"/>
          </a:xfrm>
          <a:prstGeom prst="rect">
            <a:avLst/>
          </a:prstGeom>
        </p:spPr>
      </p:pic>
    </p:spTree>
    <p:extLst>
      <p:ext uri="{BB962C8B-B14F-4D97-AF65-F5344CB8AC3E}">
        <p14:creationId xmlns:p14="http://schemas.microsoft.com/office/powerpoint/2010/main" val="11992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802.11 uses 802.1D UP hierarchy</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5166911"/>
            <a:ext cx="7770813" cy="927502"/>
          </a:xfrm>
        </p:spPr>
        <p:txBody>
          <a:bodyPr/>
          <a:lstStyle/>
          <a:p>
            <a:pPr>
              <a:buFont typeface="Arial" panose="020B0604020202020204" pitchFamily="34" charset="0"/>
              <a:buChar char="•"/>
            </a:pPr>
            <a:r>
              <a:rPr lang="en-US" smtClean="0"/>
              <a:t>Higher Number / tag is reflective of a higher priority intent</a:t>
            </a:r>
            <a:endParaRPr lang="en-US"/>
          </a:p>
        </p:txBody>
      </p:sp>
      <p:pic>
        <p:nvPicPr>
          <p:cNvPr id="7" name="Picture 6"/>
          <p:cNvPicPr>
            <a:picLocks noChangeAspect="1"/>
          </p:cNvPicPr>
          <p:nvPr/>
        </p:nvPicPr>
        <p:blipFill>
          <a:blip r:embed="rId2"/>
          <a:stretch>
            <a:fillRect/>
          </a:stretch>
        </p:blipFill>
        <p:spPr>
          <a:xfrm>
            <a:off x="1244905" y="1640238"/>
            <a:ext cx="6643171" cy="3369841"/>
          </a:xfrm>
          <a:prstGeom prst="rect">
            <a:avLst/>
          </a:prstGeom>
        </p:spPr>
      </p:pic>
    </p:spTree>
    <p:extLst>
      <p:ext uri="{BB962C8B-B14F-4D97-AF65-F5344CB8AC3E}">
        <p14:creationId xmlns:p14="http://schemas.microsoft.com/office/powerpoint/2010/main" val="2084557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However, does 802.11 borrow anything else from 802.1D “tags”?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smtClean="0"/>
              <a:t>802.1D defines traffic types and performance targets:</a:t>
            </a:r>
          </a:p>
          <a:p>
            <a:pPr>
              <a:buFont typeface="Arial" panose="020B0604020202020204" pitchFamily="34" charset="0"/>
              <a:buChar char="•"/>
            </a:pPr>
            <a:r>
              <a:rPr lang="en-US" smtClean="0"/>
              <a:t>Voice (UP 6), &lt; 10 </a:t>
            </a:r>
            <a:r>
              <a:rPr lang="en-US" err="1" smtClean="0"/>
              <a:t>ms</a:t>
            </a:r>
            <a:r>
              <a:rPr lang="en-US" smtClean="0"/>
              <a:t> latency and jitter</a:t>
            </a:r>
          </a:p>
          <a:p>
            <a:pPr lvl="1">
              <a:buFont typeface="Arial" panose="020B0604020202020204" pitchFamily="34" charset="0"/>
              <a:buChar char="•"/>
            </a:pPr>
            <a:r>
              <a:rPr lang="en-US" smtClean="0"/>
              <a:t>802.11 UP 6 does not work under this target assumption</a:t>
            </a:r>
          </a:p>
          <a:p>
            <a:pPr>
              <a:buFont typeface="Arial" panose="020B0604020202020204" pitchFamily="34" charset="0"/>
              <a:buChar char="•"/>
            </a:pPr>
            <a:r>
              <a:rPr lang="en-US" smtClean="0"/>
              <a:t>Video (UP 5), &lt; 100 </a:t>
            </a:r>
            <a:r>
              <a:rPr lang="en-US" err="1" smtClean="0"/>
              <a:t>ms</a:t>
            </a:r>
            <a:r>
              <a:rPr lang="en-US" smtClean="0"/>
              <a:t> latency and jitter</a:t>
            </a:r>
          </a:p>
          <a:p>
            <a:pPr lvl="1">
              <a:buFont typeface="Arial" panose="020B0604020202020204" pitchFamily="34" charset="0"/>
              <a:buChar char="•"/>
            </a:pPr>
            <a:r>
              <a:rPr lang="en-US"/>
              <a:t>802.11 UP </a:t>
            </a:r>
            <a:r>
              <a:rPr lang="en-US" smtClean="0"/>
              <a:t>5 </a:t>
            </a:r>
            <a:r>
              <a:rPr lang="en-US"/>
              <a:t>does not work under this target </a:t>
            </a:r>
            <a:r>
              <a:rPr lang="en-US" smtClean="0"/>
              <a:t>assumption</a:t>
            </a:r>
          </a:p>
          <a:p>
            <a:pPr>
              <a:buFont typeface="Arial" charset="0"/>
              <a:buChar char="•"/>
            </a:pPr>
            <a:r>
              <a:rPr lang="en-US" smtClean="0"/>
              <a:t>Controlled load (UP 4), </a:t>
            </a:r>
            <a:r>
              <a:rPr lang="en-US" sz="2200" i="1" smtClean="0"/>
              <a:t>“important business applications subject to some form of “admission control,”  from pre-planning of the network requirement at one extreme to bandwidth reservation per flow at the time the flow is started at the other”. (G.1.)</a:t>
            </a:r>
          </a:p>
          <a:p>
            <a:pPr lvl="1">
              <a:buFont typeface="Arial" charset="0"/>
              <a:buChar char="•"/>
            </a:pPr>
            <a:r>
              <a:rPr lang="en-US" smtClean="0"/>
              <a:t>802.11 UP 4 belongs to AC_VI and maps to traffic only loosely related to the above characterization</a:t>
            </a:r>
          </a:p>
        </p:txBody>
      </p:sp>
    </p:spTree>
    <p:extLst>
      <p:ext uri="{BB962C8B-B14F-4D97-AF65-F5344CB8AC3E}">
        <p14:creationId xmlns:p14="http://schemas.microsoft.com/office/powerpoint/2010/main" val="1105878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However, does 802.11 borrow anything else from 802.1D “tags”?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smtClean="0"/>
              <a:t>802.1D defines traffic types and performance targets:</a:t>
            </a:r>
          </a:p>
          <a:p>
            <a:pPr>
              <a:buFont typeface="Arial" charset="0"/>
              <a:buChar char="•"/>
            </a:pPr>
            <a:r>
              <a:rPr lang="en-US" smtClean="0"/>
              <a:t>Excellent Effort (UP 3), “</a:t>
            </a:r>
            <a:r>
              <a:rPr lang="en-US" sz="2200" i="1" smtClean="0"/>
              <a:t>or </a:t>
            </a:r>
            <a:r>
              <a:rPr lang="en-US" sz="2200" i="1"/>
              <a:t>“CEO’s best effort,” the best-effort type services that an information services organization would deliver to its most important customers</a:t>
            </a:r>
            <a:r>
              <a:rPr lang="en-US" sz="2200" i="1" smtClean="0"/>
              <a:t>.” (G.1) </a:t>
            </a:r>
          </a:p>
          <a:p>
            <a:pPr lvl="1">
              <a:buFont typeface="Arial" charset="0"/>
              <a:buChar char="•"/>
            </a:pPr>
            <a:r>
              <a:rPr lang="en-US" smtClean="0"/>
              <a:t>802.11 UP 3 belongs to BE category, and can be used to internally provide higher service differentiation then the bulk AC_BE queue (implementation-dependent)</a:t>
            </a:r>
          </a:p>
          <a:p>
            <a:pPr>
              <a:buFont typeface="Arial" charset="0"/>
              <a:buChar char="•"/>
            </a:pPr>
            <a:r>
              <a:rPr lang="en-US" smtClean="0"/>
              <a:t>Best Effort (UP 0) </a:t>
            </a:r>
            <a:r>
              <a:rPr lang="en-US" i="1" smtClean="0"/>
              <a:t>“LAN </a:t>
            </a:r>
            <a:r>
              <a:rPr lang="en-US" i="1"/>
              <a:t>traffic as we know it today </a:t>
            </a:r>
            <a:r>
              <a:rPr lang="en-US" i="1" smtClean="0"/>
              <a:t>“ </a:t>
            </a:r>
            <a:r>
              <a:rPr lang="en-US" smtClean="0"/>
              <a:t>(G.1)</a:t>
            </a:r>
          </a:p>
          <a:p>
            <a:pPr lvl="1">
              <a:buFont typeface="Arial" charset="0"/>
              <a:buChar char="•"/>
            </a:pPr>
            <a:r>
              <a:rPr lang="en-US" smtClean="0"/>
              <a:t>This definition has no meaning for 802.11 in 2018</a:t>
            </a:r>
          </a:p>
          <a:p>
            <a:pPr lvl="1">
              <a:buFont typeface="Arial" charset="0"/>
              <a:buChar char="•"/>
            </a:pPr>
            <a:r>
              <a:rPr lang="en-US" smtClean="0"/>
              <a:t>Best Effort is our default queue</a:t>
            </a:r>
            <a:endParaRPr lang="en-US"/>
          </a:p>
          <a:p>
            <a:pPr>
              <a:buFont typeface="Arial" charset="0"/>
              <a:buChar char="•"/>
            </a:pPr>
            <a:endParaRPr lang="en-US" smtClean="0"/>
          </a:p>
        </p:txBody>
      </p:sp>
    </p:spTree>
    <p:extLst>
      <p:ext uri="{BB962C8B-B14F-4D97-AF65-F5344CB8AC3E}">
        <p14:creationId xmlns:p14="http://schemas.microsoft.com/office/powerpoint/2010/main" val="131561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However, does 802.11 borrow anything else from 802.1D “tags”?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smtClean="0"/>
              <a:t>802.1D defines traffic types and performance targets:</a:t>
            </a:r>
          </a:p>
          <a:p>
            <a:pPr>
              <a:buFont typeface="Arial" charset="0"/>
              <a:buChar char="•"/>
            </a:pPr>
            <a:r>
              <a:rPr lang="en-US" smtClean="0"/>
              <a:t>Spare (UP </a:t>
            </a:r>
            <a:r>
              <a:rPr lang="en-US"/>
              <a:t>2</a:t>
            </a:r>
            <a:r>
              <a:rPr lang="en-US" smtClean="0"/>
              <a:t>): not defined in 802.1D-2004 </a:t>
            </a:r>
          </a:p>
          <a:p>
            <a:pPr lvl="1">
              <a:buFont typeface="Arial" charset="0"/>
              <a:buChar char="•"/>
            </a:pPr>
            <a:r>
              <a:rPr lang="en-US" smtClean="0"/>
              <a:t>However, Annex G.3 defines various traffic type mixes and mentions that, in the case of an 8 queue mix, </a:t>
            </a:r>
            <a:r>
              <a:rPr lang="en-US" i="1" smtClean="0"/>
              <a:t>“from </a:t>
            </a:r>
            <a:r>
              <a:rPr lang="en-US" i="1"/>
              <a:t>the point of view of defining defaults at the present time it seems reasonable to allocate an additional priority around best effort to support bandwidth sharing management for </a:t>
            </a:r>
            <a:r>
              <a:rPr lang="en-US" i="1" err="1"/>
              <a:t>bursty</a:t>
            </a:r>
            <a:r>
              <a:rPr lang="en-US" i="1"/>
              <a:t> data applications</a:t>
            </a:r>
            <a:r>
              <a:rPr lang="en-US" i="1" smtClean="0"/>
              <a:t>.” </a:t>
            </a:r>
          </a:p>
          <a:p>
            <a:pPr lvl="1">
              <a:buFont typeface="Arial" charset="0"/>
              <a:buChar char="•"/>
            </a:pPr>
            <a:r>
              <a:rPr lang="en-US" smtClean="0"/>
              <a:t>Contributions from these years further </a:t>
            </a:r>
            <a:r>
              <a:rPr lang="en-US"/>
              <a:t>e</a:t>
            </a:r>
            <a:r>
              <a:rPr lang="en-US" smtClean="0"/>
              <a:t>xplain the intent as BE overflow (with lower priority than primary BE)</a:t>
            </a:r>
            <a:endParaRPr lang="en-US"/>
          </a:p>
          <a:p>
            <a:pPr lvl="1">
              <a:buFont typeface="Arial" charset="0"/>
              <a:buChar char="•"/>
            </a:pPr>
            <a:r>
              <a:rPr lang="en-US" smtClean="0"/>
              <a:t>802.11 UP 2 clearly belongs to BK category (not to BE), its usage is not defined as a BE overflow (as BE bursts are not remarked)</a:t>
            </a:r>
          </a:p>
          <a:p>
            <a:pPr>
              <a:buFont typeface="Arial" charset="0"/>
              <a:buChar char="•"/>
            </a:pPr>
            <a:endParaRPr lang="en-US" smtClean="0"/>
          </a:p>
        </p:txBody>
      </p:sp>
    </p:spTree>
    <p:extLst>
      <p:ext uri="{BB962C8B-B14F-4D97-AF65-F5344CB8AC3E}">
        <p14:creationId xmlns:p14="http://schemas.microsoft.com/office/powerpoint/2010/main" val="1246326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However, does 802.11 borrow anything else from 802.1D “tags”?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marL="0" indent="0"/>
            <a:r>
              <a:rPr lang="en-US" smtClean="0"/>
              <a:t>802.1D defines traffic types and performance targets:</a:t>
            </a:r>
          </a:p>
          <a:p>
            <a:pPr>
              <a:buFont typeface="Arial" charset="0"/>
              <a:buChar char="•"/>
            </a:pPr>
            <a:r>
              <a:rPr lang="en-US" smtClean="0"/>
              <a:t>Background (UP 1): </a:t>
            </a:r>
            <a:r>
              <a:rPr lang="en-US" sz="2000" i="1"/>
              <a:t>“bulk transfers and other activities that are permitted on the network but that should not impact the use of the network by other users and applications.” </a:t>
            </a:r>
            <a:r>
              <a:rPr lang="en-US" smtClean="0"/>
              <a:t>(G.1.) </a:t>
            </a:r>
            <a:endParaRPr lang="en-US"/>
          </a:p>
          <a:p>
            <a:pPr lvl="1">
              <a:buFont typeface="Arial" charset="0"/>
              <a:buChar char="•"/>
            </a:pPr>
            <a:r>
              <a:rPr lang="en-US" smtClean="0"/>
              <a:t>802.11 UP 1 matches this intent</a:t>
            </a:r>
          </a:p>
          <a:p>
            <a:pPr>
              <a:buFont typeface="Arial" charset="0"/>
              <a:buChar char="•"/>
            </a:pPr>
            <a:endParaRPr lang="en-US" smtClean="0"/>
          </a:p>
        </p:txBody>
      </p:sp>
    </p:spTree>
    <p:extLst>
      <p:ext uri="{BB962C8B-B14F-4D97-AF65-F5344CB8AC3E}">
        <p14:creationId xmlns:p14="http://schemas.microsoft.com/office/powerpoint/2010/main" val="1950989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Conclusion 1</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mtClean="0"/>
              <a:t>802.11 uses the same User Priority hierarchy system as 802.1D (UP 0 to 7)</a:t>
            </a:r>
          </a:p>
          <a:p>
            <a:pPr>
              <a:buFont typeface="Arial" charset="0"/>
              <a:buChar char="•"/>
            </a:pPr>
            <a:r>
              <a:rPr lang="en-US" smtClean="0"/>
              <a:t>802.11 does not use the UP names that 802.1D uses (Excellent Effort etc.)</a:t>
            </a:r>
          </a:p>
          <a:p>
            <a:pPr>
              <a:buFont typeface="Arial" charset="0"/>
              <a:buChar char="•"/>
            </a:pPr>
            <a:r>
              <a:rPr lang="en-US" smtClean="0"/>
              <a:t>802.11 does not use exactly the same traffic categorization definition as 802.1D</a:t>
            </a:r>
          </a:p>
          <a:p>
            <a:pPr>
              <a:buFont typeface="Arial" charset="0"/>
              <a:buChar char="•"/>
            </a:pPr>
            <a:endParaRPr lang="en-US"/>
          </a:p>
          <a:p>
            <a:pPr>
              <a:buFont typeface="Arial" charset="0"/>
              <a:buChar char="•"/>
            </a:pPr>
            <a:r>
              <a:rPr lang="en-US" smtClean="0"/>
              <a:t>We do not need to reference 802.1D if what we mean is “we use 0 to 7, 7 being highest priority”</a:t>
            </a:r>
          </a:p>
          <a:p>
            <a:pPr>
              <a:buFont typeface="Arial" charset="0"/>
              <a:buChar char="•"/>
            </a:pPr>
            <a:endParaRPr lang="en-US"/>
          </a:p>
          <a:p>
            <a:pPr>
              <a:buFont typeface="Arial" charset="0"/>
              <a:buChar char="•"/>
            </a:pPr>
            <a:endParaRPr lang="en-US"/>
          </a:p>
          <a:p>
            <a:pPr>
              <a:buFont typeface="Arial" charset="0"/>
              <a:buChar char="•"/>
            </a:pPr>
            <a:endParaRPr lang="en-US" smtClean="0"/>
          </a:p>
        </p:txBody>
      </p:sp>
    </p:spTree>
    <p:extLst>
      <p:ext uri="{BB962C8B-B14F-4D97-AF65-F5344CB8AC3E}">
        <p14:creationId xmlns:p14="http://schemas.microsoft.com/office/powerpoint/2010/main" val="1859493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Segue 1</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a:t>
            </a:r>
            <a:r>
              <a:rPr lang="en-US" i="1" dirty="0" smtClean="0"/>
              <a:t>The </a:t>
            </a:r>
            <a:r>
              <a:rPr lang="en-US" i="1" dirty="0"/>
              <a:t>values a UP may take are the integer values from 0 to 7 and </a:t>
            </a:r>
            <a:r>
              <a:rPr lang="en-US" i="1" dirty="0">
                <a:solidFill>
                  <a:srgbClr val="00B050"/>
                </a:solidFill>
              </a:rPr>
              <a:t>are identical to the IEEE 802.1D</a:t>
            </a:r>
            <a:r>
              <a:rPr lang="en-US" i="1" baseline="30000" dirty="0">
                <a:solidFill>
                  <a:srgbClr val="00B050"/>
                </a:solidFill>
              </a:rPr>
              <a:t>TM</a:t>
            </a:r>
            <a:r>
              <a:rPr lang="en-US" i="1" dirty="0">
                <a:solidFill>
                  <a:srgbClr val="00B050"/>
                </a:solidFill>
              </a:rPr>
              <a:t> priority </a:t>
            </a:r>
            <a:r>
              <a:rPr lang="en-US" i="1" dirty="0" smtClean="0">
                <a:solidFill>
                  <a:srgbClr val="00B050"/>
                </a:solidFill>
              </a:rPr>
              <a:t>tags</a:t>
            </a:r>
            <a:r>
              <a:rPr lang="en-US" i="1" dirty="0" smtClean="0"/>
              <a:t>” </a:t>
            </a:r>
            <a:r>
              <a:rPr lang="en-US" dirty="0" smtClean="0"/>
              <a:t>is misleading:</a:t>
            </a:r>
          </a:p>
          <a:p>
            <a:pPr lvl="1">
              <a:buFont typeface="Arial" charset="0"/>
              <a:buChar char="•"/>
            </a:pPr>
            <a:r>
              <a:rPr lang="en-US" dirty="0" smtClean="0"/>
              <a:t>There is no priority </a:t>
            </a:r>
            <a:r>
              <a:rPr lang="en-US" u="sng" dirty="0" smtClean="0"/>
              <a:t>tag</a:t>
            </a:r>
            <a:r>
              <a:rPr lang="en-US" dirty="0" smtClean="0"/>
              <a:t> in 802.1D</a:t>
            </a:r>
          </a:p>
          <a:p>
            <a:pPr lvl="1">
              <a:buFont typeface="Arial" charset="0"/>
              <a:buChar char="•"/>
            </a:pPr>
            <a:r>
              <a:rPr lang="en-US" dirty="0" smtClean="0"/>
              <a:t>The values we use do not have all the same names and intents</a:t>
            </a:r>
          </a:p>
          <a:p>
            <a:pPr>
              <a:buFont typeface="Arial" charset="0"/>
              <a:buChar char="•"/>
            </a:pPr>
            <a:endParaRPr lang="en-US" dirty="0" smtClean="0"/>
          </a:p>
          <a:p>
            <a:pPr>
              <a:buFont typeface="Arial" charset="0"/>
              <a:buChar char="•"/>
            </a:pPr>
            <a:r>
              <a:rPr lang="en-US" dirty="0" smtClean="0"/>
              <a:t>We should stop referring to 802.1D for our UPs</a:t>
            </a:r>
          </a:p>
          <a:p>
            <a:pPr>
              <a:buFont typeface="Arial" charset="0"/>
              <a:buChar char="•"/>
            </a:pPr>
            <a:endParaRPr lang="en-US" dirty="0"/>
          </a:p>
          <a:p>
            <a:pPr>
              <a:buFont typeface="Arial" charset="0"/>
              <a:buChar char="•"/>
            </a:pPr>
            <a:endParaRPr lang="en-US" dirty="0" smtClean="0"/>
          </a:p>
        </p:txBody>
      </p:sp>
    </p:spTree>
    <p:extLst>
      <p:ext uri="{BB962C8B-B14F-4D97-AF65-F5344CB8AC3E}">
        <p14:creationId xmlns:p14="http://schemas.microsoft.com/office/powerpoint/2010/main" val="1625980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Proposal 1</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endParaRPr lang="en-US" dirty="0" smtClean="0"/>
          </a:p>
          <a:p>
            <a:pPr>
              <a:buFont typeface="Arial" charset="0"/>
              <a:buChar char="•"/>
            </a:pPr>
            <a:r>
              <a:rPr lang="en-US" dirty="0" smtClean="0"/>
              <a:t>Change 5.1.1.2:</a:t>
            </a:r>
          </a:p>
          <a:p>
            <a:pPr marL="0" indent="0"/>
            <a:r>
              <a:rPr lang="en-US" sz="1400" dirty="0"/>
              <a:t>The QoS facility supports eight priority values, referred to as </a:t>
            </a:r>
            <a:r>
              <a:rPr lang="en-US" sz="1400" i="1" dirty="0"/>
              <a:t>UPs</a:t>
            </a:r>
            <a:r>
              <a:rPr lang="en-US" sz="1400" dirty="0"/>
              <a:t>. The values a UP may take are the integer values from 0 to </a:t>
            </a:r>
            <a:r>
              <a:rPr lang="en-US" sz="1400" dirty="0" smtClean="0"/>
              <a:t>7</a:t>
            </a:r>
            <a:r>
              <a:rPr lang="en-US" sz="1400" dirty="0" smtClean="0">
                <a:solidFill>
                  <a:srgbClr val="FF0000"/>
                </a:solidFill>
              </a:rPr>
              <a:t>. A higher UP is reflective of a higher priority intent</a:t>
            </a:r>
            <a:r>
              <a:rPr lang="en-US" sz="1400" dirty="0" smtClean="0"/>
              <a:t> </a:t>
            </a:r>
            <a:r>
              <a:rPr lang="en-US" sz="1400" strike="sngStrike" dirty="0"/>
              <a:t>and are identical to the IEEE 802.1D</a:t>
            </a:r>
            <a:r>
              <a:rPr lang="en-US" sz="1400" strike="sngStrike" baseline="30000" dirty="0"/>
              <a:t>TM</a:t>
            </a:r>
            <a:r>
              <a:rPr lang="en-US" sz="1400" strike="sngStrike" dirty="0"/>
              <a:t> priority tags</a:t>
            </a:r>
            <a:r>
              <a:rPr lang="en-US" sz="1400" dirty="0"/>
              <a:t>. An MSDU with a particular UP is said to belong to a traffic category (TC) with that UP. The UP is provided with each MSDU at the medium access control service access point (MAC SAP) either directly, in the UP parameter, or indirectly, in a TSPEC or SCS Descriptor element designated by the UP parameter. </a:t>
            </a:r>
          </a:p>
          <a:p>
            <a:pPr marL="0" indent="0"/>
            <a:endParaRPr lang="en-US" sz="1400" b="0" dirty="0"/>
          </a:p>
          <a:p>
            <a:pPr>
              <a:buFont typeface="Arial" charset="0"/>
              <a:buChar char="•"/>
            </a:pPr>
            <a:endParaRPr lang="en-US" dirty="0" smtClean="0"/>
          </a:p>
        </p:txBody>
      </p:sp>
    </p:spTree>
    <p:extLst>
      <p:ext uri="{BB962C8B-B14F-4D97-AF65-F5344CB8AC3E}">
        <p14:creationId xmlns:p14="http://schemas.microsoft.com/office/powerpoint/2010/main" val="2132431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Proposal 2</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19</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smtClean="0"/>
              <a:t>“Fix” table 10-1:</a:t>
            </a:r>
          </a:p>
          <a:p>
            <a:pPr marL="0" indent="0"/>
            <a:endParaRPr lang="en-US" sz="1400" b="0"/>
          </a:p>
          <a:p>
            <a:pPr>
              <a:buFont typeface="Arial" charset="0"/>
              <a:buChar char="•"/>
            </a:pPr>
            <a:endParaRPr lang="en-US" smtClean="0"/>
          </a:p>
        </p:txBody>
      </p:sp>
      <p:pic>
        <p:nvPicPr>
          <p:cNvPr id="3" name="Picture 2"/>
          <p:cNvPicPr>
            <a:picLocks noChangeAspect="1"/>
          </p:cNvPicPr>
          <p:nvPr/>
        </p:nvPicPr>
        <p:blipFill>
          <a:blip r:embed="rId2"/>
          <a:stretch>
            <a:fillRect/>
          </a:stretch>
        </p:blipFill>
        <p:spPr>
          <a:xfrm>
            <a:off x="991518" y="2399750"/>
            <a:ext cx="7491470" cy="3800152"/>
          </a:xfrm>
          <a:prstGeom prst="rect">
            <a:avLst/>
          </a:prstGeom>
        </p:spPr>
      </p:pic>
      <p:sp>
        <p:nvSpPr>
          <p:cNvPr id="7" name="Rectangle 6"/>
          <p:cNvSpPr/>
          <p:nvPr/>
        </p:nvSpPr>
        <p:spPr bwMode="auto">
          <a:xfrm>
            <a:off x="2038120" y="3106756"/>
            <a:ext cx="1046603" cy="52880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182040" y="2840515"/>
            <a:ext cx="861152" cy="325181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132203" y="1949986"/>
            <a:ext cx="3272008" cy="830997"/>
          </a:xfrm>
          <a:prstGeom prst="rect">
            <a:avLst/>
          </a:prstGeom>
          <a:noFill/>
        </p:spPr>
        <p:txBody>
          <a:bodyPr wrap="square" rtlCol="0">
            <a:spAutoFit/>
          </a:bodyPr>
          <a:lstStyle/>
          <a:p>
            <a:r>
              <a:rPr lang="en-US" sz="1200" smtClean="0">
                <a:solidFill>
                  <a:schemeClr val="accent6"/>
                </a:solidFill>
              </a:rPr>
              <a:t>Suggest delete. If this means “we also use 0 to 7”, then it has no value. If it means that higher number means higher priority, the meaning is already conveyed on the left </a:t>
            </a:r>
            <a:endParaRPr lang="en-US" sz="1200">
              <a:solidFill>
                <a:schemeClr val="accent6"/>
              </a:solidFill>
            </a:endParaRPr>
          </a:p>
        </p:txBody>
      </p:sp>
      <p:cxnSp>
        <p:nvCxnSpPr>
          <p:cNvPr id="13" name="Straight Arrow Connector 12"/>
          <p:cNvCxnSpPr/>
          <p:nvPr/>
        </p:nvCxnSpPr>
        <p:spPr bwMode="auto">
          <a:xfrm>
            <a:off x="2192357" y="2610998"/>
            <a:ext cx="187286" cy="45169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4" name="TextBox 13"/>
          <p:cNvSpPr txBox="1"/>
          <p:nvPr/>
        </p:nvSpPr>
        <p:spPr>
          <a:xfrm>
            <a:off x="3699832" y="1562560"/>
            <a:ext cx="3272008" cy="461665"/>
          </a:xfrm>
          <a:prstGeom prst="rect">
            <a:avLst/>
          </a:prstGeom>
          <a:noFill/>
        </p:spPr>
        <p:txBody>
          <a:bodyPr wrap="square" rtlCol="0">
            <a:spAutoFit/>
          </a:bodyPr>
          <a:lstStyle/>
          <a:p>
            <a:r>
              <a:rPr lang="en-US" sz="1200" smtClean="0">
                <a:solidFill>
                  <a:schemeClr val="accent6"/>
                </a:solidFill>
              </a:rPr>
              <a:t>Suggest delete column. We do not use the 802.1D traffic designations</a:t>
            </a:r>
            <a:endParaRPr lang="en-US" sz="1200">
              <a:solidFill>
                <a:schemeClr val="accent6"/>
              </a:solidFill>
            </a:endParaRPr>
          </a:p>
        </p:txBody>
      </p:sp>
      <p:cxnSp>
        <p:nvCxnSpPr>
          <p:cNvPr id="15" name="Straight Arrow Connector 14"/>
          <p:cNvCxnSpPr/>
          <p:nvPr/>
        </p:nvCxnSpPr>
        <p:spPr bwMode="auto">
          <a:xfrm flipH="1">
            <a:off x="3699831" y="2027104"/>
            <a:ext cx="211157" cy="72527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06348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Henry and al., Cisco</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discussion on resolution of LB232 CID 1014, observations were made that 802.11 sometimes references </a:t>
            </a:r>
            <a:r>
              <a:rPr lang="en-GB" dirty="0" smtClean="0"/>
              <a:t>802.1D, which diverges from 802.1Q</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Participants debated whether 802.1D was necessary for 802.11</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a:t>
            </a:r>
            <a:r>
              <a:rPr lang="en-GB" dirty="0"/>
              <a:t>submission </a:t>
            </a:r>
            <a:r>
              <a:rPr lang="en-GB" dirty="0" smtClean="0"/>
              <a:t>explores the relationship between 802.1D and 802.11, and proposes a migration model.</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67151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Proposal 3</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smtClean="0"/>
              <a:t>Remove Annex R references to 802.1D:</a:t>
            </a:r>
          </a:p>
          <a:p>
            <a:pPr>
              <a:buFont typeface="Arial" charset="0"/>
              <a:buChar char="•"/>
            </a:pPr>
            <a:endParaRPr lang="en-US"/>
          </a:p>
          <a:p>
            <a:r>
              <a:rPr lang="en-US"/>
              <a:t>R.3.3 Example of </a:t>
            </a:r>
            <a:r>
              <a:rPr lang="en-US" err="1"/>
              <a:t>QoS</a:t>
            </a:r>
            <a:r>
              <a:rPr lang="en-US"/>
              <a:t> mapping from different networks </a:t>
            </a:r>
          </a:p>
          <a:p>
            <a:r>
              <a:rPr lang="en-US" sz="1400"/>
              <a:t>IEEE </a:t>
            </a:r>
            <a:r>
              <a:rPr lang="en-US" sz="1400" strike="sngStrike"/>
              <a:t>802.1D</a:t>
            </a:r>
            <a:r>
              <a:rPr lang="en-US" sz="1400"/>
              <a:t> </a:t>
            </a:r>
            <a:r>
              <a:rPr lang="en-US" sz="1400" smtClean="0">
                <a:solidFill>
                  <a:srgbClr val="FF0000"/>
                </a:solidFill>
              </a:rPr>
              <a:t>802.11 </a:t>
            </a:r>
            <a:r>
              <a:rPr lang="en-US" sz="1400" smtClean="0"/>
              <a:t>UPs </a:t>
            </a:r>
            <a:r>
              <a:rPr lang="en-US" sz="1400"/>
              <a:t>map to EDCA ACs, as described in Table 10-1. The use of DSCP sets differs from network to network. Table R-1 shows examples of DCSP mappings. </a:t>
            </a:r>
          </a:p>
          <a:p>
            <a:endParaRPr lang="en-US" sz="1400"/>
          </a:p>
          <a:p>
            <a:pPr>
              <a:buFont typeface="Arial" charset="0"/>
              <a:buChar char="•"/>
            </a:pPr>
            <a:endParaRPr lang="en-US" smtClean="0"/>
          </a:p>
          <a:p>
            <a:pPr marL="0" indent="0"/>
            <a:endParaRPr lang="en-US" sz="1400" b="0"/>
          </a:p>
          <a:p>
            <a:pPr>
              <a:buFont typeface="Arial" charset="0"/>
              <a:buChar char="•"/>
            </a:pPr>
            <a:endParaRPr lang="en-US" smtClean="0"/>
          </a:p>
        </p:txBody>
      </p:sp>
    </p:spTree>
    <p:extLst>
      <p:ext uri="{BB962C8B-B14F-4D97-AF65-F5344CB8AC3E}">
        <p14:creationId xmlns:p14="http://schemas.microsoft.com/office/powerpoint/2010/main" val="475299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Proposal 3</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21</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smtClean="0"/>
              <a:t>Remove Annex R references to 802.1D:</a:t>
            </a:r>
          </a:p>
          <a:p>
            <a:pPr marL="0" indent="0"/>
            <a:endParaRPr lang="en-US" sz="1400" b="0"/>
          </a:p>
          <a:p>
            <a:pPr>
              <a:buFont typeface="Arial" charset="0"/>
              <a:buChar char="•"/>
            </a:pPr>
            <a:endParaRPr lang="en-US" smtClean="0"/>
          </a:p>
        </p:txBody>
      </p:sp>
      <p:pic>
        <p:nvPicPr>
          <p:cNvPr id="10" name="Picture 9"/>
          <p:cNvPicPr>
            <a:picLocks noChangeAspect="1"/>
          </p:cNvPicPr>
          <p:nvPr/>
        </p:nvPicPr>
        <p:blipFill>
          <a:blip r:embed="rId2"/>
          <a:stretch>
            <a:fillRect/>
          </a:stretch>
        </p:blipFill>
        <p:spPr>
          <a:xfrm>
            <a:off x="1002534" y="2174058"/>
            <a:ext cx="6797407" cy="3597610"/>
          </a:xfrm>
          <a:prstGeom prst="rect">
            <a:avLst/>
          </a:prstGeom>
        </p:spPr>
      </p:pic>
      <p:sp>
        <p:nvSpPr>
          <p:cNvPr id="16" name="Rectangle 15"/>
          <p:cNvSpPr/>
          <p:nvPr/>
        </p:nvSpPr>
        <p:spPr bwMode="auto">
          <a:xfrm>
            <a:off x="7116896" y="2864384"/>
            <a:ext cx="561861" cy="63898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6323681" y="1035587"/>
            <a:ext cx="2732183" cy="1015663"/>
          </a:xfrm>
          <a:prstGeom prst="rect">
            <a:avLst/>
          </a:prstGeom>
          <a:noFill/>
        </p:spPr>
        <p:txBody>
          <a:bodyPr wrap="square" rtlCol="0">
            <a:spAutoFit/>
          </a:bodyPr>
          <a:lstStyle/>
          <a:p>
            <a:r>
              <a:rPr lang="en-US" sz="1200" smtClean="0">
                <a:solidFill>
                  <a:schemeClr val="accent6"/>
                </a:solidFill>
              </a:rPr>
              <a:t>Suggest delete. This is not only “not needed”, but is also misleading in its current form (e.g. 802.1D Voice nowhere allows for 20 </a:t>
            </a:r>
            <a:r>
              <a:rPr lang="en-US" sz="1200" err="1" smtClean="0">
                <a:solidFill>
                  <a:schemeClr val="accent6"/>
                </a:solidFill>
              </a:rPr>
              <a:t>ms</a:t>
            </a:r>
            <a:r>
              <a:rPr lang="en-US" sz="1200" smtClean="0">
                <a:solidFill>
                  <a:schemeClr val="accent6"/>
                </a:solidFill>
              </a:rPr>
              <a:t> delay, but 10 </a:t>
            </a:r>
            <a:r>
              <a:rPr lang="en-US" sz="1200" err="1" smtClean="0">
                <a:solidFill>
                  <a:schemeClr val="accent6"/>
                </a:solidFill>
              </a:rPr>
              <a:t>ms</a:t>
            </a:r>
            <a:r>
              <a:rPr lang="en-US" sz="1200" smtClean="0">
                <a:solidFill>
                  <a:schemeClr val="accent6"/>
                </a:solidFill>
              </a:rPr>
              <a:t>, only, UP 7 is not for Conversational, etc.</a:t>
            </a:r>
            <a:endParaRPr lang="en-US" sz="1200">
              <a:solidFill>
                <a:schemeClr val="accent6"/>
              </a:solidFill>
            </a:endParaRPr>
          </a:p>
        </p:txBody>
      </p:sp>
      <p:cxnSp>
        <p:nvCxnSpPr>
          <p:cNvPr id="18" name="Straight Arrow Connector 17"/>
          <p:cNvCxnSpPr/>
          <p:nvPr/>
        </p:nvCxnSpPr>
        <p:spPr bwMode="auto">
          <a:xfrm flipH="1">
            <a:off x="7568589" y="2038120"/>
            <a:ext cx="209319" cy="77118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714904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115238" y="2261573"/>
            <a:ext cx="4647817" cy="4111838"/>
          </a:xfrm>
          <a:prstGeom prst="rect">
            <a:avLst/>
          </a:prstGeom>
        </p:spPr>
      </p:pic>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Proposal 3</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509311"/>
            <a:ext cx="7770813" cy="4585103"/>
          </a:xfrm>
        </p:spPr>
        <p:txBody>
          <a:bodyPr/>
          <a:lstStyle/>
          <a:p>
            <a:pPr>
              <a:buFont typeface="Arial" charset="0"/>
              <a:buChar char="•"/>
            </a:pPr>
            <a:r>
              <a:rPr lang="en-US" smtClean="0"/>
              <a:t>Remove Annex R references to 802.1D:</a:t>
            </a:r>
          </a:p>
          <a:p>
            <a:pPr marL="0" indent="0"/>
            <a:endParaRPr lang="en-US" sz="1400" b="0"/>
          </a:p>
          <a:p>
            <a:pPr>
              <a:buFont typeface="Arial" charset="0"/>
              <a:buChar char="•"/>
            </a:pPr>
            <a:endParaRPr lang="en-US" smtClean="0"/>
          </a:p>
        </p:txBody>
      </p:sp>
      <p:sp>
        <p:nvSpPr>
          <p:cNvPr id="16" name="Rectangle 15"/>
          <p:cNvSpPr/>
          <p:nvPr/>
        </p:nvSpPr>
        <p:spPr bwMode="auto">
          <a:xfrm>
            <a:off x="4825388" y="2864384"/>
            <a:ext cx="561861" cy="506777"/>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6411817" y="1509312"/>
            <a:ext cx="2732183" cy="276999"/>
          </a:xfrm>
          <a:prstGeom prst="rect">
            <a:avLst/>
          </a:prstGeom>
          <a:noFill/>
        </p:spPr>
        <p:txBody>
          <a:bodyPr wrap="square" rtlCol="0">
            <a:spAutoFit/>
          </a:bodyPr>
          <a:lstStyle/>
          <a:p>
            <a:r>
              <a:rPr lang="en-US" sz="1200" smtClean="0">
                <a:solidFill>
                  <a:schemeClr val="accent6"/>
                </a:solidFill>
              </a:rPr>
              <a:t>Suggest change to </a:t>
            </a:r>
            <a:r>
              <a:rPr lang="en-US" sz="1200" smtClean="0">
                <a:solidFill>
                  <a:srgbClr val="FF0000"/>
                </a:solidFill>
              </a:rPr>
              <a:t>IEEE 802.11 UP*</a:t>
            </a:r>
            <a:endParaRPr lang="en-US" sz="1200">
              <a:solidFill>
                <a:srgbClr val="FF0000"/>
              </a:solidFill>
            </a:endParaRPr>
          </a:p>
        </p:txBody>
      </p:sp>
      <p:cxnSp>
        <p:nvCxnSpPr>
          <p:cNvPr id="18" name="Straight Arrow Connector 17"/>
          <p:cNvCxnSpPr/>
          <p:nvPr/>
        </p:nvCxnSpPr>
        <p:spPr bwMode="auto">
          <a:xfrm flipH="1">
            <a:off x="5299115" y="1784733"/>
            <a:ext cx="1553377" cy="1046603"/>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9" name="TextBox 8"/>
          <p:cNvSpPr txBox="1"/>
          <p:nvPr/>
        </p:nvSpPr>
        <p:spPr>
          <a:xfrm>
            <a:off x="6973677" y="6004194"/>
            <a:ext cx="2032929" cy="430887"/>
          </a:xfrm>
          <a:prstGeom prst="rect">
            <a:avLst/>
          </a:prstGeom>
          <a:noFill/>
        </p:spPr>
        <p:txBody>
          <a:bodyPr wrap="none" rtlCol="0">
            <a:spAutoFit/>
          </a:bodyPr>
          <a:lstStyle/>
          <a:p>
            <a:r>
              <a:rPr lang="en-US" sz="1100" smtClean="0">
                <a:solidFill>
                  <a:schemeClr val="tx1"/>
                </a:solidFill>
              </a:rPr>
              <a:t>* 18-0354-01 made additional </a:t>
            </a:r>
            <a:br>
              <a:rPr lang="en-US" sz="1100" smtClean="0">
                <a:solidFill>
                  <a:schemeClr val="tx1"/>
                </a:solidFill>
              </a:rPr>
            </a:br>
            <a:r>
              <a:rPr lang="en-US" sz="1100" smtClean="0">
                <a:solidFill>
                  <a:schemeClr val="tx1"/>
                </a:solidFill>
              </a:rPr>
              <a:t>suggestions for this table content</a:t>
            </a:r>
            <a:endParaRPr lang="en-US" sz="1100">
              <a:solidFill>
                <a:schemeClr val="tx1"/>
              </a:solidFill>
            </a:endParaRPr>
          </a:p>
        </p:txBody>
      </p:sp>
    </p:spTree>
    <p:extLst>
      <p:ext uri="{BB962C8B-B14F-4D97-AF65-F5344CB8AC3E}">
        <p14:creationId xmlns:p14="http://schemas.microsoft.com/office/powerpoint/2010/main" val="1363784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802.1D is also used in 802.11 9.4.2.30</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nb-NO" smtClean="0"/>
              <a:t>9.4.2.30 </a:t>
            </a:r>
            <a:r>
              <a:rPr lang="nb-NO"/>
              <a:t>TCLAS </a:t>
            </a:r>
            <a:r>
              <a:rPr lang="nb-NO" smtClean="0"/>
              <a:t>element</a:t>
            </a:r>
          </a:p>
          <a:p>
            <a:pPr>
              <a:buFont typeface="Arial" charset="0"/>
              <a:buChar char="•"/>
            </a:pPr>
            <a:endParaRPr lang="nb-NO"/>
          </a:p>
          <a:p>
            <a:pPr>
              <a:buFont typeface="Arial" charset="0"/>
              <a:buChar char="•"/>
            </a:pPr>
            <a:endParaRPr lang="nb-NO" smtClean="0"/>
          </a:p>
          <a:p>
            <a:pPr>
              <a:buFont typeface="Arial" charset="0"/>
              <a:buChar char="•"/>
            </a:pPr>
            <a:endParaRPr lang="nb-NO"/>
          </a:p>
          <a:p>
            <a:pPr>
              <a:buFont typeface="Arial" charset="0"/>
              <a:buChar char="•"/>
            </a:pPr>
            <a:endParaRPr lang="en-US"/>
          </a:p>
          <a:p>
            <a:pPr>
              <a:buFont typeface="Arial" charset="0"/>
              <a:buChar char="•"/>
            </a:pPr>
            <a:endParaRPr lang="en-US"/>
          </a:p>
          <a:p>
            <a:pPr>
              <a:buFont typeface="Arial" charset="0"/>
              <a:buChar char="•"/>
            </a:pPr>
            <a:endParaRPr lang="en-US" smtClean="0"/>
          </a:p>
        </p:txBody>
      </p:sp>
      <p:pic>
        <p:nvPicPr>
          <p:cNvPr id="3" name="Picture 2"/>
          <p:cNvPicPr>
            <a:picLocks noChangeAspect="1"/>
          </p:cNvPicPr>
          <p:nvPr/>
        </p:nvPicPr>
        <p:blipFill>
          <a:blip r:embed="rId2"/>
          <a:stretch>
            <a:fillRect/>
          </a:stretch>
        </p:blipFill>
        <p:spPr>
          <a:xfrm>
            <a:off x="2787268" y="2527255"/>
            <a:ext cx="3381258" cy="2178017"/>
          </a:xfrm>
          <a:prstGeom prst="rect">
            <a:avLst/>
          </a:prstGeom>
        </p:spPr>
      </p:pic>
      <p:sp>
        <p:nvSpPr>
          <p:cNvPr id="9" name="Rectangle 8"/>
          <p:cNvSpPr/>
          <p:nvPr/>
        </p:nvSpPr>
        <p:spPr bwMode="auto">
          <a:xfrm>
            <a:off x="2963539" y="4395728"/>
            <a:ext cx="2853369" cy="231356"/>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7" name="Picture 6"/>
          <p:cNvPicPr>
            <a:picLocks noChangeAspect="1"/>
          </p:cNvPicPr>
          <p:nvPr/>
        </p:nvPicPr>
        <p:blipFill>
          <a:blip r:embed="rId3"/>
          <a:stretch>
            <a:fillRect/>
          </a:stretch>
        </p:blipFill>
        <p:spPr>
          <a:xfrm>
            <a:off x="1046600" y="4848393"/>
            <a:ext cx="6026227" cy="1376981"/>
          </a:xfrm>
          <a:prstGeom prst="rect">
            <a:avLst/>
          </a:prstGeom>
        </p:spPr>
      </p:pic>
      <p:sp>
        <p:nvSpPr>
          <p:cNvPr id="10" name="Rectangle 9"/>
          <p:cNvSpPr/>
          <p:nvPr/>
        </p:nvSpPr>
        <p:spPr bwMode="auto">
          <a:xfrm>
            <a:off x="3997288" y="5286257"/>
            <a:ext cx="916235" cy="38742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86822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Probably can’t touch 9.4.2.30 </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9.4.2.30 TCLAS element</a:t>
            </a:r>
          </a:p>
          <a:p>
            <a:pPr>
              <a:buFont typeface="Arial" charset="0"/>
              <a:buChar char="•"/>
            </a:pPr>
            <a:r>
              <a:rPr lang="en-US" sz="1400" i="1" dirty="0" smtClean="0"/>
              <a:t>For Classifier Type 5 </a:t>
            </a:r>
            <a:r>
              <a:rPr lang="en-US" sz="1400" i="1" dirty="0" smtClean="0">
                <a:solidFill>
                  <a:srgbClr val="00B050"/>
                </a:solidFill>
              </a:rPr>
              <a:t>when used to match an IEEE 802.1D-2004 frame </a:t>
            </a:r>
            <a:r>
              <a:rPr lang="en-US" sz="1400" i="1" dirty="0" smtClean="0"/>
              <a:t>[B23], the classifier parameter is only the User Priority, and the DEI and VID parameters are ignored. For Classifier Type 5 when used to match an IEEE 802.1Q frame, the classifier parameters are: Priority Code Point, Drop Eligibility Indicator (DEI), and VLAN ID (VID). </a:t>
            </a:r>
          </a:p>
          <a:p>
            <a:pPr>
              <a:buFont typeface="Arial" charset="0"/>
              <a:buChar char="•"/>
            </a:pPr>
            <a:r>
              <a:rPr lang="en-US" sz="1400" i="1" dirty="0" smtClean="0"/>
              <a:t>The 802.1D UP/802.1Q Priority Code Point subfield contains the value to be matched to the appropriate type frame header in the 4 LSBs; the 4 MSBs are reserved. </a:t>
            </a:r>
          </a:p>
          <a:p>
            <a:pPr>
              <a:buFont typeface="Arial" charset="0"/>
              <a:buChar char="•"/>
            </a:pPr>
            <a:r>
              <a:rPr lang="en-US" sz="1400" i="1" dirty="0" smtClean="0"/>
              <a:t>The 802.1Q DEI subfield contains the value to match against an IEEE 802.1Q frame header, in the LSB; the 7 MSBs are reserved. </a:t>
            </a:r>
            <a:r>
              <a:rPr lang="en-US" sz="1400" i="1" dirty="0" smtClean="0">
                <a:solidFill>
                  <a:srgbClr val="00B050"/>
                </a:solidFill>
              </a:rPr>
              <a:t>When matching an IEEE 802.1D-2004 frame header, this subfield is ignored. </a:t>
            </a:r>
          </a:p>
          <a:p>
            <a:pPr>
              <a:buFont typeface="Arial" charset="0"/>
              <a:buChar char="•"/>
            </a:pPr>
            <a:r>
              <a:rPr lang="en-US" sz="1400" i="1" dirty="0" smtClean="0"/>
              <a:t>The 802.1Q VID subfield contains the value to match against an IEEE 802.1Q frame header, in the 12 LSBs; the 4 MSBs are reserved. </a:t>
            </a:r>
            <a:r>
              <a:rPr lang="en-US" sz="1400" i="1" dirty="0" smtClean="0">
                <a:solidFill>
                  <a:srgbClr val="00B050"/>
                </a:solidFill>
              </a:rPr>
              <a:t>When matching an IEEE 802.1D-2004 frame header, this subfield is ignored. </a:t>
            </a:r>
            <a:endParaRPr lang="en-US" sz="1800" i="1" dirty="0" smtClean="0">
              <a:solidFill>
                <a:srgbClr val="00B050"/>
              </a:solidFill>
            </a:endParaRPr>
          </a:p>
          <a:p>
            <a:pPr lvl="1">
              <a:buFont typeface="Arial" charset="0"/>
              <a:buChar char="•"/>
            </a:pPr>
            <a:r>
              <a:rPr lang="en-US" b="0" dirty="0" smtClean="0"/>
              <a:t>This is true, as 802.1D does not include DEI and VID</a:t>
            </a:r>
          </a:p>
          <a:p>
            <a:pPr lvl="1">
              <a:buFont typeface="Arial" charset="0"/>
              <a:buChar char="•"/>
            </a:pPr>
            <a:r>
              <a:rPr lang="en-US" dirty="0" smtClean="0"/>
              <a:t>We cannot change this without affecting 802.1D compatibility</a:t>
            </a:r>
          </a:p>
          <a:p>
            <a:pPr lvl="1">
              <a:buFont typeface="Arial" charset="0"/>
              <a:buChar char="•"/>
            </a:pPr>
            <a:r>
              <a:rPr lang="en-US" dirty="0" smtClean="0"/>
              <a:t>This will become obsolete along with 802.1D</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319103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We ‘can’ update provisions from 802.11-2007/11i</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M4 Integration service versus bridging</a:t>
            </a:r>
          </a:p>
          <a:p>
            <a:pPr>
              <a:buFont typeface="Arial" charset="0"/>
              <a:buChar char="•"/>
            </a:pPr>
            <a:r>
              <a:rPr lang="en-US" sz="1400" i="1" dirty="0" smtClean="0"/>
              <a:t>There are a number of differences between the IEEE 802.11 integration service and the service provided by an </a:t>
            </a:r>
            <a:r>
              <a:rPr lang="en-US" sz="1400" i="1" dirty="0" smtClean="0">
                <a:solidFill>
                  <a:srgbClr val="00B050"/>
                </a:solidFill>
              </a:rPr>
              <a:t>IEEE 802.1D bridge </a:t>
            </a:r>
            <a:r>
              <a:rPr lang="en-US" sz="1400" i="1" dirty="0" smtClean="0"/>
              <a:t>[B23]. In the IEEE 802.11 architecture a portal provides the minimum connectivity between an IEEE 802.11 WLAN and a non-IEEE-802.11 LAN. Requiring </a:t>
            </a:r>
            <a:r>
              <a:rPr lang="en-US" sz="1400" i="1" dirty="0" smtClean="0">
                <a:solidFill>
                  <a:srgbClr val="00B050"/>
                </a:solidFill>
              </a:rPr>
              <a:t>an IEEE 802.1D bridge </a:t>
            </a:r>
            <a:r>
              <a:rPr lang="en-US" sz="1400" i="1" dirty="0" smtClean="0"/>
              <a:t>in order to be compliant with IEEE </a:t>
            </a:r>
            <a:r>
              <a:rPr lang="en-US" sz="1400" i="1" dirty="0" err="1" smtClean="0"/>
              <a:t>Std</a:t>
            </a:r>
            <a:r>
              <a:rPr lang="en-US" sz="1400" i="1" dirty="0" smtClean="0"/>
              <a:t> 802.11 would unnecessarily render some implementations noncompliant. </a:t>
            </a:r>
          </a:p>
          <a:p>
            <a:pPr>
              <a:buFont typeface="Arial" charset="0"/>
              <a:buChar char="•"/>
            </a:pPr>
            <a:r>
              <a:rPr lang="en-US" sz="1400" i="1" dirty="0" smtClean="0"/>
              <a:t>The most important distinction is that a portal has only one </a:t>
            </a:r>
            <a:r>
              <a:rPr lang="en-US" sz="1400" i="1" dirty="0" smtClean="0">
                <a:solidFill>
                  <a:srgbClr val="00B050"/>
                </a:solidFill>
              </a:rPr>
              <a:t>“port” (in the sense of IEEE </a:t>
            </a:r>
            <a:r>
              <a:rPr lang="en-US" sz="1400" i="1" dirty="0" err="1" smtClean="0">
                <a:solidFill>
                  <a:srgbClr val="00B050"/>
                </a:solidFill>
              </a:rPr>
              <a:t>Std</a:t>
            </a:r>
            <a:r>
              <a:rPr lang="en-US" sz="1400" i="1" dirty="0" smtClean="0">
                <a:solidFill>
                  <a:srgbClr val="00B050"/>
                </a:solidFill>
              </a:rPr>
              <a:t> 802.1D, for example) </a:t>
            </a:r>
            <a:r>
              <a:rPr lang="en-US" sz="1400" i="1" dirty="0" smtClean="0"/>
              <a:t>through which it accesses the DS. This renders it unnecessary to update bridging tables inside a portal each time a STA changes its association status. In other words, the details of distributing MSDUs inside the IEEE 802.11 WLAN need not be exposed to the portal. </a:t>
            </a:r>
          </a:p>
          <a:p>
            <a:pPr>
              <a:buFont typeface="Arial" charset="0"/>
              <a:buChar char="•"/>
            </a:pPr>
            <a:r>
              <a:rPr lang="en-US" sz="1400" i="1" dirty="0" smtClean="0"/>
              <a:t>Another difference is that the DS is not an IEEE 802 LAN (although it carries IEEE 802 LLC SDUs). Requiring that the DS implements all behaviors of an IEEE 802 LAN places an undue burden on the architecture. </a:t>
            </a:r>
          </a:p>
          <a:p>
            <a:pPr>
              <a:buFont typeface="Arial" charset="0"/>
              <a:buChar char="•"/>
            </a:pPr>
            <a:r>
              <a:rPr lang="en-US" sz="1400" i="1" dirty="0" smtClean="0"/>
              <a:t>Finally, it is an explicit intent of this standard to permit transparent integration of an IEEE 802.11 WLAN into another non-IEEE-802.11 LAN, including passing bridge PDUs through a portal. </a:t>
            </a:r>
            <a:r>
              <a:rPr lang="en-US" sz="1400" i="1" dirty="0" smtClean="0">
                <a:solidFill>
                  <a:srgbClr val="00B050"/>
                </a:solidFill>
              </a:rPr>
              <a:t>While an implementer might wish to attach an IEEE 802.1D bridge to the portal </a:t>
            </a:r>
            <a:r>
              <a:rPr lang="en-US" sz="1400" i="1" dirty="0" smtClean="0"/>
              <a:t>(note that the non-IEEE-802.11 LAN interface on the bridge need not be any particular type of LAN), it is not an architectural requirement of this standard to do so. </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4367526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Where does this come from?</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26</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In 802.11-1999, DS was defined as a logical ”portal” between 802.11 and non-802.11 LANs</a:t>
            </a:r>
          </a:p>
          <a:p>
            <a:pPr>
              <a:buFont typeface="Arial" charset="0"/>
              <a:buChar char="•"/>
            </a:pPr>
            <a:r>
              <a:rPr lang="en-US" dirty="0" smtClean="0"/>
              <a:t>However, the definition was not strict enough</a:t>
            </a:r>
          </a:p>
          <a:p>
            <a:pPr lvl="1">
              <a:buFont typeface="Arial" charset="0"/>
              <a:buChar char="•"/>
            </a:pPr>
            <a:r>
              <a:rPr lang="en-US" dirty="0" smtClean="0"/>
              <a:t>11f found the need to better define the DS function for IAPP support</a:t>
            </a:r>
          </a:p>
          <a:p>
            <a:pPr lvl="1">
              <a:buFont typeface="Arial" charset="0"/>
              <a:buChar char="•"/>
            </a:pPr>
            <a:r>
              <a:rPr lang="en-US" dirty="0" smtClean="0"/>
              <a:t>e.g. 11-01-0102-02-000f found that the DS function matches 802.1D bridging function, in that it keeps MAC table and forward frames accordingly</a:t>
            </a:r>
          </a:p>
          <a:p>
            <a:pPr lvl="1">
              <a:buFont typeface="Arial" charset="0"/>
              <a:buChar char="•"/>
            </a:pPr>
            <a:r>
              <a:rPr lang="en-US" dirty="0" smtClean="0"/>
              <a:t>e.g. 11-04-1573-00-0apf (11revma train) suggests that the AP integrates an 802.1D MAC entity (see next slide)</a:t>
            </a:r>
          </a:p>
          <a:p>
            <a:pPr>
              <a:buFont typeface="Arial" charset="0"/>
              <a:buChar char="•"/>
            </a:pPr>
            <a:endParaRPr lang="nb-NO" sz="1400" i="1" dirty="0"/>
          </a:p>
          <a:p>
            <a:pPr>
              <a:buFont typeface="Arial" charset="0"/>
              <a:buChar char="•"/>
            </a:pPr>
            <a:endParaRPr lang="en-US" dirty="0"/>
          </a:p>
          <a:p>
            <a:pPr>
              <a:buFont typeface="Arial" charset="0"/>
              <a:buChar char="•"/>
            </a:pPr>
            <a:endParaRPr lang="en-US" dirty="0"/>
          </a:p>
          <a:p>
            <a:pPr>
              <a:buFont typeface="Arial" charset="0"/>
              <a:buChar char="•"/>
            </a:pPr>
            <a:endParaRPr lang="en-US" dirty="0" smtClean="0"/>
          </a:p>
        </p:txBody>
      </p:sp>
    </p:spTree>
    <p:extLst>
      <p:ext uri="{BB962C8B-B14F-4D97-AF65-F5344CB8AC3E}">
        <p14:creationId xmlns:p14="http://schemas.microsoft.com/office/powerpoint/2010/main" val="10319293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Where does this come from?</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27</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smtClean="0"/>
              <a:t>11i WG found difficulty implementing 802.1X that relies on the strict concept of “port”</a:t>
            </a:r>
          </a:p>
          <a:p>
            <a:pPr lvl="1">
              <a:buFont typeface="Arial" charset="0"/>
              <a:buChar char="•"/>
            </a:pPr>
            <a:r>
              <a:rPr lang="en-US" sz="1800" dirty="0" smtClean="0"/>
              <a:t>802.1X relies on “port-based” authentication, which is only possible with a port; port in 802.1X-2001 relied on 802.1D-1998 definition of bridged ports</a:t>
            </a:r>
          </a:p>
          <a:p>
            <a:pPr lvl="1">
              <a:buFont typeface="Arial" charset="0"/>
              <a:buChar char="•"/>
            </a:pPr>
            <a:r>
              <a:rPr lang="en-US" sz="1800" dirty="0" smtClean="0"/>
              <a:t>e.g. 11-04-0738-00-0wng proposes to create an 802.1D port function within the AP, to allow for 802.1X</a:t>
            </a:r>
          </a:p>
          <a:p>
            <a:pPr>
              <a:buFont typeface="Arial" charset="0"/>
              <a:buChar char="•"/>
            </a:pPr>
            <a:r>
              <a:rPr lang="en-US" sz="2200" dirty="0" smtClean="0"/>
              <a:t>Bridging to non-802.3 networks was also sometimes difficult</a:t>
            </a:r>
          </a:p>
          <a:p>
            <a:pPr lvl="1">
              <a:buFont typeface="Arial" charset="0"/>
              <a:buChar char="•"/>
            </a:pPr>
            <a:r>
              <a:rPr lang="en-US" sz="1800" dirty="0" smtClean="0"/>
              <a:t>e.g. 11-05-0159-00-0apf suggests a better definition of DS, or “portal”, to allow SAP integration and bridging to Apple Talk and IPX</a:t>
            </a:r>
          </a:p>
          <a:p>
            <a:pPr lvl="2">
              <a:buFont typeface="Arial" charset="0"/>
              <a:buChar char="•"/>
            </a:pPr>
            <a:r>
              <a:rPr lang="en-US" dirty="0" smtClean="0"/>
              <a:t>Turns out “portal” did not work well as the term was used for specific function in 802.11s</a:t>
            </a:r>
          </a:p>
          <a:p>
            <a:pPr>
              <a:buFont typeface="Arial" charset="0"/>
              <a:buChar char="•"/>
            </a:pPr>
            <a:endParaRPr lang="nb-NO" sz="1400" i="1" dirty="0"/>
          </a:p>
          <a:p>
            <a:pPr>
              <a:buFont typeface="Arial" charset="0"/>
              <a:buChar char="•"/>
            </a:pPr>
            <a:endParaRPr lang="en-US" dirty="0"/>
          </a:p>
          <a:p>
            <a:pPr>
              <a:buFont typeface="Arial" charset="0"/>
              <a:buChar char="•"/>
            </a:pPr>
            <a:endParaRPr lang="en-US" dirty="0"/>
          </a:p>
          <a:p>
            <a:pPr>
              <a:buFont typeface="Arial" charset="0"/>
              <a:buChar char="•"/>
            </a:pPr>
            <a:endParaRPr lang="en-US" dirty="0" smtClean="0"/>
          </a:p>
        </p:txBody>
      </p:sp>
    </p:spTree>
    <p:extLst>
      <p:ext uri="{BB962C8B-B14F-4D97-AF65-F5344CB8AC3E}">
        <p14:creationId xmlns:p14="http://schemas.microsoft.com/office/powerpoint/2010/main" val="14840373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Therefore, in 802.11-2007, two terms appear</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28</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smtClean="0"/>
              <a:t>“802.1D port”, allowing 802.1X without having to redefine 802.1X</a:t>
            </a:r>
          </a:p>
          <a:p>
            <a:pPr lvl="1">
              <a:buFont typeface="Arial" charset="0"/>
              <a:buChar char="•"/>
            </a:pPr>
            <a:r>
              <a:rPr lang="en-US" sz="1800" i="1" dirty="0"/>
              <a:t>portal has only one </a:t>
            </a:r>
            <a:r>
              <a:rPr lang="en-US" sz="1800" i="1" dirty="0">
                <a:solidFill>
                  <a:srgbClr val="00B050"/>
                </a:solidFill>
              </a:rPr>
              <a:t>“port” (in the sense of IEEE </a:t>
            </a:r>
            <a:r>
              <a:rPr lang="en-US" sz="1800" i="1" dirty="0" err="1">
                <a:solidFill>
                  <a:srgbClr val="00B050"/>
                </a:solidFill>
              </a:rPr>
              <a:t>Std</a:t>
            </a:r>
            <a:r>
              <a:rPr lang="en-US" sz="1800" i="1" dirty="0">
                <a:solidFill>
                  <a:srgbClr val="00B050"/>
                </a:solidFill>
              </a:rPr>
              <a:t> 802.1D, for example) </a:t>
            </a:r>
            <a:r>
              <a:rPr lang="en-US" sz="1800" i="1" dirty="0"/>
              <a:t>through which it accesses the </a:t>
            </a:r>
            <a:r>
              <a:rPr lang="en-US" sz="1800" i="1" dirty="0" smtClean="0"/>
              <a:t>DS (802.11-Revmd13. M4)</a:t>
            </a:r>
            <a:endParaRPr lang="en-US" sz="1800" dirty="0" smtClean="0"/>
          </a:p>
          <a:p>
            <a:pPr>
              <a:buFont typeface="Arial" charset="0"/>
              <a:buChar char="•"/>
            </a:pPr>
            <a:r>
              <a:rPr lang="en-US" sz="2200" dirty="0" smtClean="0"/>
              <a:t>”802.1D bridge”, allowing proper alignment of SAP and MAC functions with 802.1 (instead of a </a:t>
            </a:r>
            <a:r>
              <a:rPr lang="en-US" sz="2200" dirty="0"/>
              <a:t>“</a:t>
            </a:r>
            <a:r>
              <a:rPr lang="en-GB" sz="2200" i="1" dirty="0"/>
              <a:t>nearly-trivial Ethernet/802.3 to 802.11 bridge implementation</a:t>
            </a:r>
            <a:r>
              <a:rPr lang="en-GB" sz="2200" dirty="0"/>
              <a:t>” [11-05-0159-00</a:t>
            </a:r>
            <a:r>
              <a:rPr lang="en-GB" sz="2200" dirty="0" smtClean="0"/>
              <a:t>])</a:t>
            </a:r>
            <a:endParaRPr lang="en-US" sz="2200" dirty="0"/>
          </a:p>
          <a:p>
            <a:pPr lvl="1">
              <a:buFont typeface="Arial" charset="0"/>
              <a:buChar char="•"/>
            </a:pPr>
            <a:r>
              <a:rPr lang="en-US" sz="1800" i="1" dirty="0" smtClean="0">
                <a:cs typeface="+mn-cs"/>
              </a:rPr>
              <a:t>Bridges perform specific functions, like relaying, filtering of frames, in a clearly defined architecture (ports with associated MAC functions connected through the bridging function)</a:t>
            </a:r>
            <a:endParaRPr lang="en-US" dirty="0"/>
          </a:p>
          <a:p>
            <a:pPr>
              <a:buFont typeface="Arial" charset="0"/>
              <a:buChar char="•"/>
            </a:pPr>
            <a:endParaRPr lang="en-US" dirty="0" smtClean="0"/>
          </a:p>
        </p:txBody>
      </p:sp>
    </p:spTree>
    <p:extLst>
      <p:ext uri="{BB962C8B-B14F-4D97-AF65-F5344CB8AC3E}">
        <p14:creationId xmlns:p14="http://schemas.microsoft.com/office/powerpoint/2010/main" val="10656121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Is an 802.1D bridge/port different from an 802.1Q bridge/port?</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29</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sz="2200" dirty="0" smtClean="0"/>
              <a:t>Port is not formally defined in 802.1D</a:t>
            </a:r>
          </a:p>
          <a:p>
            <a:pPr lvl="1">
              <a:buFont typeface="Arial" charset="0"/>
              <a:buChar char="•"/>
            </a:pPr>
            <a:r>
              <a:rPr lang="en-US" dirty="0" smtClean="0"/>
              <a:t>However, 802.1D-2004 7.2 defines that a bridge has at least two ports, each port transmits and receives frames to and from the LAN to which it is attached, and has an individual MAC Entity that provides the Internal Sublayer service (that handles individual frame)</a:t>
            </a:r>
          </a:p>
          <a:p>
            <a:pPr lvl="1">
              <a:buFont typeface="Arial" charset="0"/>
              <a:buChar char="•"/>
            </a:pPr>
            <a:r>
              <a:rPr lang="en-US" dirty="0" smtClean="0"/>
              <a:t>This definition allows for 802.1X 6.3 (in 802.1X-2004) to provide a port-based access control, using each connecting client SA</a:t>
            </a:r>
          </a:p>
          <a:p>
            <a:pPr>
              <a:buFont typeface="Arial" charset="0"/>
              <a:buChar char="•"/>
            </a:pPr>
            <a:r>
              <a:rPr lang="en-US" sz="2200" dirty="0"/>
              <a:t>802.1Q has the same definition of a “bridge” and “port” (802.1Q-2018 8.2), but add more optional functions</a:t>
            </a:r>
          </a:p>
          <a:p>
            <a:pPr lvl="1">
              <a:buFont typeface="Arial" charset="0"/>
              <a:buChar char="•"/>
            </a:pPr>
            <a:r>
              <a:rPr lang="en-US" dirty="0" smtClean="0"/>
              <a:t>And in fact 802.1X-2010 just calls for a bridge port as “a port of an IEEE 802.1D or IEEE 802.1Q Bridge”.</a:t>
            </a:r>
            <a:endParaRPr lang="en-US" dirty="0"/>
          </a:p>
          <a:p>
            <a:pPr>
              <a:buFont typeface="Arial" charset="0"/>
              <a:buChar char="•"/>
            </a:pPr>
            <a:endParaRPr lang="en-US" dirty="0" smtClean="0"/>
          </a:p>
        </p:txBody>
      </p:sp>
    </p:spTree>
    <p:extLst>
      <p:ext uri="{BB962C8B-B14F-4D97-AF65-F5344CB8AC3E}">
        <p14:creationId xmlns:p14="http://schemas.microsoft.com/office/powerpoint/2010/main" val="1344326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al., Cisco</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State of 802.1D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latest version of 802.1D is 802.1D-2004 (14 years ago)</a:t>
            </a:r>
          </a:p>
          <a:p>
            <a:pPr>
              <a:buFont typeface="Arial" panose="020B0604020202020204" pitchFamily="34" charset="0"/>
              <a:buChar char="•"/>
            </a:pPr>
            <a:r>
              <a:rPr lang="en-US" dirty="0" smtClean="0"/>
              <a:t>It hasn’t been updated since 2004*, not because it is in a state of “ethereal perfection”, but rather because its features have been incorporated in other standards </a:t>
            </a:r>
          </a:p>
          <a:p>
            <a:pPr lvl="1">
              <a:buFont typeface="Arial" panose="020B0604020202020204" pitchFamily="34" charset="0"/>
              <a:buChar char="•"/>
            </a:pPr>
            <a:r>
              <a:rPr lang="en-US" dirty="0" smtClean="0"/>
              <a:t>802.1Q (Bridges and Bridged Networks)</a:t>
            </a:r>
          </a:p>
          <a:p>
            <a:pPr lvl="1">
              <a:buFont typeface="Arial" panose="020B0604020202020204" pitchFamily="34" charset="0"/>
              <a:buChar char="•"/>
            </a:pPr>
            <a:r>
              <a:rPr lang="en-US" dirty="0" smtClean="0"/>
              <a:t>802.1AC (MAC Service Definition)</a:t>
            </a:r>
          </a:p>
          <a:p>
            <a:pPr lvl="1">
              <a:buFont typeface="Arial" panose="020B0604020202020204" pitchFamily="34" charset="0"/>
              <a:buChar char="•"/>
            </a:pPr>
            <a:endParaRPr lang="en-US" dirty="0"/>
          </a:p>
          <a:p>
            <a:pPr marL="457200" lvl="1" indent="0"/>
            <a:r>
              <a:rPr lang="en-US" dirty="0" smtClean="0"/>
              <a:t>* Two amendments were added (but no integration into 802.1D standard), 802.17a (802.17 bridging support, 2004) and 802.16k (802.16 bridging support, 2007)</a:t>
            </a:r>
            <a:endParaRPr lang="en-US" dirty="0"/>
          </a:p>
        </p:txBody>
      </p:sp>
    </p:spTree>
    <p:extLst>
      <p:ext uri="{BB962C8B-B14F-4D97-AF65-F5344CB8AC3E}">
        <p14:creationId xmlns:p14="http://schemas.microsoft.com/office/powerpoint/2010/main" val="2023085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Can we risk updating the M4 text?</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30</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9"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M4 Integration service versus bridging</a:t>
            </a:r>
          </a:p>
          <a:p>
            <a:pPr>
              <a:buFont typeface="Arial" charset="0"/>
              <a:buChar char="•"/>
            </a:pPr>
            <a:r>
              <a:rPr lang="en-US" sz="1400" i="1" dirty="0" smtClean="0"/>
              <a:t>There are a number of differences between the IEEE 802.11 integration service and the service provided by an </a:t>
            </a:r>
            <a:r>
              <a:rPr lang="en-US" sz="1400" i="1" dirty="0" smtClean="0">
                <a:solidFill>
                  <a:srgbClr val="00B050"/>
                </a:solidFill>
              </a:rPr>
              <a:t>IEEE 802.1D bridge </a:t>
            </a:r>
            <a:r>
              <a:rPr lang="en-US" sz="1400" i="1" dirty="0" smtClean="0"/>
              <a:t>[B23]. In the IEEE 802.11 architecture a portal provides the minimum connectivity between an IEEE 802.11 WLAN and a non-IEEE-802.11 LAN. Requiring </a:t>
            </a:r>
            <a:r>
              <a:rPr lang="en-US" sz="1400" i="1" dirty="0" smtClean="0">
                <a:solidFill>
                  <a:srgbClr val="00B050"/>
                </a:solidFill>
              </a:rPr>
              <a:t>an IEEE 802.1D bridge </a:t>
            </a:r>
            <a:r>
              <a:rPr lang="en-US" sz="1400" i="1" dirty="0" smtClean="0"/>
              <a:t>in order to be compliant with IEEE </a:t>
            </a:r>
            <a:r>
              <a:rPr lang="en-US" sz="1400" i="1" dirty="0" err="1" smtClean="0"/>
              <a:t>Std</a:t>
            </a:r>
            <a:r>
              <a:rPr lang="en-US" sz="1400" i="1" dirty="0" smtClean="0"/>
              <a:t> 802.11 would unnecessarily render some implementations noncompliant. </a:t>
            </a:r>
          </a:p>
          <a:p>
            <a:pPr>
              <a:buFont typeface="Arial" charset="0"/>
              <a:buChar char="•"/>
            </a:pPr>
            <a:r>
              <a:rPr lang="en-US" dirty="0" smtClean="0"/>
              <a:t>Replacing 802.1D with 802.1Q keeps both sentences true</a:t>
            </a:r>
          </a:p>
          <a:p>
            <a:pPr>
              <a:buFont typeface="Arial" charset="0"/>
              <a:buChar char="•"/>
            </a:pPr>
            <a:r>
              <a:rPr lang="en-US" dirty="0" smtClean="0"/>
              <a:t>Asserting that requiring an 802.1Q bridge is too much is even more meaningful, especially as APs also connect to trunks</a:t>
            </a:r>
          </a:p>
          <a:p>
            <a:pPr>
              <a:buFont typeface="Arial" charset="0"/>
              <a:buChar char="•"/>
            </a:pPr>
            <a:r>
              <a:rPr lang="en-US" dirty="0" smtClean="0"/>
              <a:t>An even better option is to refer to 802.1 bridge</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2767091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Can we risk updating the M4 text?</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31</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9"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M4 Integration service versus bridging</a:t>
            </a:r>
          </a:p>
          <a:p>
            <a:pPr>
              <a:buFont typeface="Arial" charset="0"/>
              <a:buChar char="•"/>
            </a:pPr>
            <a:r>
              <a:rPr lang="en-US" sz="1400" i="1" dirty="0" smtClean="0"/>
              <a:t>The most important distinction is that a portal has only one </a:t>
            </a:r>
            <a:r>
              <a:rPr lang="en-US" sz="1400" i="1" dirty="0" smtClean="0">
                <a:solidFill>
                  <a:srgbClr val="00B050"/>
                </a:solidFill>
              </a:rPr>
              <a:t>“port” (in the sense of IEEE </a:t>
            </a:r>
            <a:r>
              <a:rPr lang="en-US" sz="1400" i="1" dirty="0" err="1" smtClean="0">
                <a:solidFill>
                  <a:srgbClr val="00B050"/>
                </a:solidFill>
              </a:rPr>
              <a:t>Std</a:t>
            </a:r>
            <a:r>
              <a:rPr lang="en-US" sz="1400" i="1" dirty="0" smtClean="0">
                <a:solidFill>
                  <a:srgbClr val="00B050"/>
                </a:solidFill>
              </a:rPr>
              <a:t> 802.1D, for example) </a:t>
            </a:r>
            <a:r>
              <a:rPr lang="en-US" sz="1400" i="1" dirty="0" smtClean="0"/>
              <a:t>through which it accesses the DS. This renders it unnecessary to update bridging tables inside a portal each time a STA changes its association status. In other words, the details of distributing MSDUs inside the IEEE 802.11 WLAN need not be exposed to the portal. </a:t>
            </a:r>
          </a:p>
          <a:p>
            <a:pPr>
              <a:buFont typeface="Arial" charset="0"/>
              <a:buChar char="•"/>
            </a:pPr>
            <a:r>
              <a:rPr lang="en-US" sz="1400" i="1" dirty="0" smtClean="0"/>
              <a:t>Another difference is that the DS is not an IEEE 802 LAN (although it carries IEEE 802 LLC SDUs). Requiring that the DS implements all behaviors of an IEEE 802 LAN places an undue burden on the architecture. </a:t>
            </a:r>
          </a:p>
          <a:p>
            <a:pPr>
              <a:buFont typeface="Arial" charset="0"/>
              <a:buChar char="•"/>
            </a:pPr>
            <a:r>
              <a:rPr lang="en-US" dirty="0" smtClean="0"/>
              <a:t>802.1Q defines the role of the port just like 802.1D (but adds more possible functions to the “port” in the context of various SPT variants)</a:t>
            </a:r>
          </a:p>
          <a:p>
            <a:pPr>
              <a:buFont typeface="Arial" charset="0"/>
              <a:buChar char="•"/>
            </a:pPr>
            <a:r>
              <a:rPr lang="en-US" dirty="0" smtClean="0"/>
              <a:t>Updating with 802.1Q does not change the meaning in this context</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4648701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Can we risk updating the M4 text?</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9"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M4 Integration service versus bridging</a:t>
            </a:r>
          </a:p>
          <a:p>
            <a:pPr>
              <a:buFont typeface="Arial" charset="0"/>
              <a:buChar char="•"/>
            </a:pPr>
            <a:r>
              <a:rPr lang="en-US" sz="1400" i="1" dirty="0" smtClean="0"/>
              <a:t>Finally, it is an explicit intent of this standard to permit transparent integration of an IEEE 802.11 WLAN into another non-IEEE-802.11 LAN, including passing bridge PDUs through a portal. </a:t>
            </a:r>
            <a:r>
              <a:rPr lang="en-US" sz="1400" i="1" dirty="0" smtClean="0">
                <a:solidFill>
                  <a:srgbClr val="00B050"/>
                </a:solidFill>
              </a:rPr>
              <a:t>While an implementer might wish to attach an IEEE 802.1D bridge to the portal </a:t>
            </a:r>
            <a:r>
              <a:rPr lang="en-US" sz="1400" i="1" dirty="0" smtClean="0"/>
              <a:t>(note that the non-IEEE-802.11 LAN interface on the bridge need not be any particular type of LAN), it is not an architectural requirement of this standard to do so. </a:t>
            </a:r>
          </a:p>
          <a:p>
            <a:pPr>
              <a:buFont typeface="Arial" charset="0"/>
              <a:buChar char="•"/>
            </a:pPr>
            <a:r>
              <a:rPr lang="en-US" dirty="0" smtClean="0"/>
              <a:t>The sentence remains true with 802.1Q</a:t>
            </a:r>
          </a:p>
          <a:p>
            <a:pPr lvl="1">
              <a:buFont typeface="Arial" charset="0"/>
              <a:buChar char="•"/>
            </a:pPr>
            <a:r>
              <a:rPr lang="en-US" dirty="0" smtClean="0"/>
              <a:t>802.1D is a subset of 802.1Q in this context</a:t>
            </a:r>
          </a:p>
          <a:p>
            <a:pPr>
              <a:buFont typeface="Arial" charset="0"/>
              <a:buChar char="•"/>
            </a:pPr>
            <a:r>
              <a:rPr lang="en-US" dirty="0" smtClean="0"/>
              <a:t>802.1D would not allow connection to an 802.1 trunk, but:</a:t>
            </a:r>
          </a:p>
          <a:p>
            <a:pPr lvl="1">
              <a:buFont typeface="Arial" charset="0"/>
              <a:buChar char="•"/>
            </a:pPr>
            <a:r>
              <a:rPr lang="en-US" dirty="0"/>
              <a:t>A</a:t>
            </a:r>
            <a:r>
              <a:rPr lang="en-US" dirty="0" smtClean="0"/>
              <a:t>ttaching an 802.1Q bridge also attaches the 802.1D subset</a:t>
            </a:r>
          </a:p>
          <a:p>
            <a:pPr lvl="1">
              <a:buFont typeface="Arial" charset="0"/>
              <a:buChar char="•"/>
            </a:pPr>
            <a:r>
              <a:rPr lang="en-US" dirty="0" smtClean="0"/>
              <a:t>Assuming that implementers would not envision to connect to a trunk (802.1Q) is restrictive</a:t>
            </a:r>
          </a:p>
          <a:p>
            <a:pPr lvl="1">
              <a:buFont typeface="Arial" charset="0"/>
              <a:buChar char="•"/>
            </a:pPr>
            <a:r>
              <a:rPr lang="en-US" dirty="0" smtClean="0"/>
              <a:t>We could change to 802.1Q or mention both</a:t>
            </a:r>
          </a:p>
          <a:p>
            <a:pPr lvl="1">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91195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can Fix 802.11s provisions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33</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14.11.1 Overview of interworking between a mesh BSS and a DS </a:t>
            </a:r>
          </a:p>
          <a:p>
            <a:pPr>
              <a:buFont typeface="Arial" charset="0"/>
              <a:buChar char="•"/>
            </a:pPr>
            <a:r>
              <a:rPr lang="en-US" sz="1400" i="1" dirty="0" smtClean="0"/>
              <a:t>A mesh STA that has access to a DS is called a mesh gate. Mesh STAs in an MBSS access the DS via the mesh gate. An MBSS functions like an IEEE 802 LAN segment that is </a:t>
            </a:r>
            <a:r>
              <a:rPr lang="en-US" sz="1400" i="1" dirty="0" smtClean="0">
                <a:solidFill>
                  <a:srgbClr val="00B050"/>
                </a:solidFill>
              </a:rPr>
              <a:t>compatible with IEEE </a:t>
            </a:r>
            <a:r>
              <a:rPr lang="en-US" sz="1400" i="1" dirty="0" err="1" smtClean="0">
                <a:solidFill>
                  <a:srgbClr val="00B050"/>
                </a:solidFill>
              </a:rPr>
              <a:t>Std</a:t>
            </a:r>
            <a:r>
              <a:rPr lang="en-US" sz="1400" i="1" dirty="0" smtClean="0">
                <a:solidFill>
                  <a:srgbClr val="00B050"/>
                </a:solidFill>
              </a:rPr>
              <a:t> 802.1D</a:t>
            </a:r>
            <a:r>
              <a:rPr lang="en-US" sz="1400" i="1" dirty="0" smtClean="0"/>
              <a:t>. The MBSS appears as a single access domain. </a:t>
            </a:r>
          </a:p>
          <a:p>
            <a:pPr>
              <a:buFont typeface="Arial" charset="0"/>
              <a:buChar char="•"/>
            </a:pPr>
            <a:r>
              <a:rPr lang="en-US" sz="1400" i="1" dirty="0" smtClean="0"/>
              <a:t>An MBSS may contain two or more mesh gates. When multiple mesh gates in an MBSS have access to the same DS, the MBSS has more than one “port” (</a:t>
            </a:r>
            <a:r>
              <a:rPr lang="en-US" sz="1400" i="1" dirty="0" smtClean="0">
                <a:solidFill>
                  <a:srgbClr val="00B050"/>
                </a:solidFill>
              </a:rPr>
              <a:t>in the sense of IEEE </a:t>
            </a:r>
            <a:r>
              <a:rPr lang="en-US" sz="1400" i="1" dirty="0" err="1" smtClean="0">
                <a:solidFill>
                  <a:srgbClr val="00B050"/>
                </a:solidFill>
              </a:rPr>
              <a:t>Std</a:t>
            </a:r>
            <a:r>
              <a:rPr lang="en-US" sz="1400" i="1" dirty="0" smtClean="0">
                <a:solidFill>
                  <a:srgbClr val="00B050"/>
                </a:solidFill>
              </a:rPr>
              <a:t> 802.1D-2004, for example</a:t>
            </a:r>
            <a:r>
              <a:rPr lang="en-US" sz="1400" i="1" dirty="0" smtClean="0"/>
              <a:t>) through which it accesses the DS. Accordingly, broadcast loops may occur. Therefore, mesh gates should implement a loop preventing protocol in the DS. </a:t>
            </a:r>
          </a:p>
          <a:p>
            <a:pPr>
              <a:buFont typeface="Arial" charset="0"/>
              <a:buChar char="•"/>
            </a:pPr>
            <a:r>
              <a:rPr lang="en-US" sz="1400" i="1" dirty="0" smtClean="0">
                <a:solidFill>
                  <a:srgbClr val="00B050"/>
                </a:solidFill>
              </a:rPr>
              <a:t>NOTE—In the DS a typical implementation uses the Rapid Spanning Tree Protocol (RSTP) as specified in IEEE </a:t>
            </a:r>
            <a:r>
              <a:rPr lang="en-US" sz="1400" i="1" dirty="0" err="1" smtClean="0">
                <a:solidFill>
                  <a:srgbClr val="00B050"/>
                </a:solidFill>
              </a:rPr>
              <a:t>Std</a:t>
            </a:r>
            <a:r>
              <a:rPr lang="en-US" sz="1400" i="1" dirty="0" smtClean="0">
                <a:solidFill>
                  <a:srgbClr val="00B050"/>
                </a:solidFill>
              </a:rPr>
              <a:t> 802.1D-2004</a:t>
            </a:r>
            <a:r>
              <a:rPr lang="en-US" sz="1400" i="1" dirty="0" smtClean="0"/>
              <a:t>. With RSTP the resulting active DS topology forms a tree. Then, even if multiple mesh gates connect with the same DS, the MBSS only accesses the DS through a single mesh gate. </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985347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Why is 802.11s referring to 802.1D?</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34</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The references started in 2004</a:t>
            </a:r>
          </a:p>
          <a:p>
            <a:pPr>
              <a:buFont typeface="Arial" charset="0"/>
              <a:buChar char="•"/>
            </a:pPr>
            <a:r>
              <a:rPr lang="en-US" sz="2000" b="0" dirty="0" smtClean="0"/>
              <a:t>Back then, 802.1i and 802.1e were using 802.1D for port and priority ‘tags’ (respectively), and 802.1D was the de-facto 802.1 bridge reference protocol for 802.11</a:t>
            </a:r>
          </a:p>
          <a:p>
            <a:pPr>
              <a:buFont typeface="Arial" charset="0"/>
              <a:buChar char="•"/>
            </a:pPr>
            <a:r>
              <a:rPr lang="en-US" dirty="0" smtClean="0"/>
              <a:t>e.g. 11-03-0867-00-0wng suggests that making mesh network interconnection with 802.3 may imply conforming to 802.1D (transparent bridging, STP support), which is complex</a:t>
            </a:r>
          </a:p>
          <a:p>
            <a:pPr lvl="1">
              <a:buFont typeface="Arial" charset="0"/>
              <a:buChar char="•"/>
            </a:pPr>
            <a:r>
              <a:rPr lang="en-US" dirty="0" smtClean="0"/>
              <a:t>Later work (e.g. 11-04-0354-01) suggest a gateway function with limited 802.1D function </a:t>
            </a:r>
          </a:p>
          <a:p>
            <a:pPr lvl="1">
              <a:buFont typeface="Arial" charset="0"/>
              <a:buChar char="•"/>
            </a:pPr>
            <a:r>
              <a:rPr lang="en-US" dirty="0" smtClean="0"/>
              <a:t>11-05-0562-04-000s suggests that the job of the mesh portal is to connect to wired networks, e.g. 802.1D type, using a bridge function</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4098711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The Reference changed in 2009</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35</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Before 2009, the MP integrated a bridge function (802.1D type)</a:t>
            </a:r>
            <a:endParaRPr lang="en-US" sz="2000" b="0" dirty="0" smtClean="0"/>
          </a:p>
          <a:p>
            <a:pPr lvl="1">
              <a:buFont typeface="Arial" charset="0"/>
              <a:buChar char="•"/>
            </a:pPr>
            <a:r>
              <a:rPr lang="en-US" dirty="0" smtClean="0"/>
              <a:t>CID 1029 in 11-09-0115-01-000s reminded of the 802.11-2007 text in slide 25 (asking for 802.D function is too much)</a:t>
            </a:r>
          </a:p>
          <a:p>
            <a:pPr>
              <a:buFont typeface="Arial" charset="0"/>
              <a:buChar char="•"/>
            </a:pPr>
            <a:r>
              <a:rPr lang="en-US" dirty="0" smtClean="0"/>
              <a:t>802.11s then reverted to a simpler form, where the MBSS is a LAN compatible with 802.11D</a:t>
            </a:r>
          </a:p>
          <a:p>
            <a:pPr lvl="1">
              <a:buFont typeface="Arial" charset="0"/>
              <a:buChar char="•"/>
            </a:pPr>
            <a:r>
              <a:rPr lang="en-US" dirty="0" smtClean="0"/>
              <a:t>In that it bridges and keeps a MAC address table for each side</a:t>
            </a:r>
          </a:p>
          <a:p>
            <a:pPr lvl="1">
              <a:buFont typeface="Arial" charset="0"/>
              <a:buChar char="•"/>
            </a:pPr>
            <a:r>
              <a:rPr lang="en-US" dirty="0" smtClean="0"/>
              <a:t>Wording became simpler (e.g. from 11-07-0335-00-000s redline draft 1.0 to 1.1 11A.4.1 included </a:t>
            </a:r>
            <a:r>
              <a:rPr lang="en-US" sz="1800" i="1" dirty="0" smtClean="0"/>
              <a:t>“This </a:t>
            </a:r>
            <a:r>
              <a:rPr lang="en-US" sz="1800" i="1" dirty="0"/>
              <a:t>clause describes the behavior of a Mesh Portal (MPP) to enable bridging of a layer-2 WLAN Mesh to other IEEE 802 LAN segments in a manner compatible with IEEE </a:t>
            </a:r>
            <a:r>
              <a:rPr lang="en-US" sz="1800" i="1" dirty="0" smtClean="0"/>
              <a:t>802.1D”</a:t>
            </a:r>
            <a:r>
              <a:rPr lang="mr-IN" sz="1800" i="1" dirty="0" smtClean="0"/>
              <a:t>…</a:t>
            </a:r>
            <a:r>
              <a:rPr lang="en-US" sz="1800" i="1" dirty="0" smtClean="0"/>
              <a:t> “ The MPP consists of an MP collocated with bridging functionality”, </a:t>
            </a:r>
            <a:r>
              <a:rPr lang="en-US" sz="1800" dirty="0" smtClean="0"/>
              <a:t>collocation was removed</a:t>
            </a:r>
            <a:endParaRPr lang="en-US" sz="1800" i="1" dirty="0"/>
          </a:p>
          <a:p>
            <a:pPr lvl="1">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596980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can Fix 802.11s provisions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36</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14.11.1 Overview of interworking between a mesh BSS and a DS </a:t>
            </a:r>
          </a:p>
          <a:p>
            <a:pPr>
              <a:buFont typeface="Arial" charset="0"/>
              <a:buChar char="•"/>
            </a:pPr>
            <a:r>
              <a:rPr lang="en-US" sz="1400" i="1" dirty="0" smtClean="0"/>
              <a:t>A mesh STA that has access to a DS is called a mesh gate. Mesh STAs in an MBSS access the DS via the mesh gate. An MBSS functions like an IEEE 802 LAN segment that is </a:t>
            </a:r>
            <a:r>
              <a:rPr lang="en-US" sz="1400" i="1" dirty="0" smtClean="0">
                <a:solidFill>
                  <a:srgbClr val="00B050"/>
                </a:solidFill>
              </a:rPr>
              <a:t>compatible with IEEE </a:t>
            </a:r>
            <a:r>
              <a:rPr lang="en-US" sz="1400" i="1" dirty="0" err="1" smtClean="0">
                <a:solidFill>
                  <a:srgbClr val="00B050"/>
                </a:solidFill>
              </a:rPr>
              <a:t>Std</a:t>
            </a:r>
            <a:r>
              <a:rPr lang="en-US" sz="1400" i="1" dirty="0" smtClean="0">
                <a:solidFill>
                  <a:srgbClr val="00B050"/>
                </a:solidFill>
              </a:rPr>
              <a:t> 802.1D</a:t>
            </a:r>
            <a:r>
              <a:rPr lang="en-US" sz="1400" i="1" dirty="0" smtClean="0"/>
              <a:t>. The MBSS appears as a single access domain. </a:t>
            </a:r>
          </a:p>
          <a:p>
            <a:pPr>
              <a:buFont typeface="Arial" charset="0"/>
              <a:buChar char="•"/>
            </a:pPr>
            <a:r>
              <a:rPr lang="en-US" dirty="0" smtClean="0"/>
              <a:t>Compatible is not compliant, the meaning is that mesh gates allow for L2 bridging (bridge function)</a:t>
            </a:r>
          </a:p>
          <a:p>
            <a:pPr>
              <a:buFont typeface="Arial" charset="0"/>
              <a:buChar char="•"/>
            </a:pPr>
            <a:r>
              <a:rPr lang="en-US" dirty="0" smtClean="0"/>
              <a:t>We go back to slide 32 / M4 conversation (compatibility with 802.1D is compatibility with 802.1Q)</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000157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can Fix 802.11s provisions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37</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14.11.1 Overview of interworking between a mesh BSS and a DS </a:t>
            </a:r>
          </a:p>
          <a:p>
            <a:pPr>
              <a:buFont typeface="Arial" charset="0"/>
              <a:buChar char="•"/>
            </a:pPr>
            <a:r>
              <a:rPr lang="en-US" sz="1400" i="1" dirty="0" smtClean="0"/>
              <a:t>A mesh STA that has access to a DS is called a mesh gate. Mesh STAs in an MBSS access the DS via the mesh gate. An MBSS functions like an IEEE 802 LAN segment that is </a:t>
            </a:r>
            <a:r>
              <a:rPr lang="en-US" sz="1400" i="1" dirty="0" smtClean="0">
                <a:solidFill>
                  <a:srgbClr val="00B050"/>
                </a:solidFill>
              </a:rPr>
              <a:t>compatible with IEEE </a:t>
            </a:r>
            <a:r>
              <a:rPr lang="en-US" sz="1400" i="1" dirty="0" err="1" smtClean="0">
                <a:solidFill>
                  <a:srgbClr val="00B050"/>
                </a:solidFill>
              </a:rPr>
              <a:t>Std</a:t>
            </a:r>
            <a:r>
              <a:rPr lang="en-US" sz="1400" i="1" dirty="0" smtClean="0">
                <a:solidFill>
                  <a:srgbClr val="00B050"/>
                </a:solidFill>
              </a:rPr>
              <a:t> 802.1D</a:t>
            </a:r>
            <a:r>
              <a:rPr lang="en-US" sz="1400" i="1" dirty="0" smtClean="0"/>
              <a:t>. The MBSS appears as a single access domain. </a:t>
            </a:r>
          </a:p>
          <a:p>
            <a:pPr>
              <a:buFont typeface="Arial" charset="0"/>
              <a:buChar char="•"/>
            </a:pPr>
            <a:r>
              <a:rPr lang="en-US" sz="1400" i="1" dirty="0" smtClean="0"/>
              <a:t>An MBSS may contain two or more mesh gates. When multiple mesh gates in an MBSS have access to the same DS, the MBSS has more than one “port” (</a:t>
            </a:r>
            <a:r>
              <a:rPr lang="en-US" sz="1400" i="1" dirty="0" smtClean="0">
                <a:solidFill>
                  <a:srgbClr val="00B050"/>
                </a:solidFill>
              </a:rPr>
              <a:t>in the sense of IEEE </a:t>
            </a:r>
            <a:r>
              <a:rPr lang="en-US" sz="1400" i="1" dirty="0" err="1" smtClean="0">
                <a:solidFill>
                  <a:srgbClr val="00B050"/>
                </a:solidFill>
              </a:rPr>
              <a:t>Std</a:t>
            </a:r>
            <a:r>
              <a:rPr lang="en-US" sz="1400" i="1" dirty="0" smtClean="0">
                <a:solidFill>
                  <a:srgbClr val="00B050"/>
                </a:solidFill>
              </a:rPr>
              <a:t> 802.1D-2004, for example</a:t>
            </a:r>
            <a:r>
              <a:rPr lang="en-US" sz="1400" i="1" dirty="0" smtClean="0"/>
              <a:t>) through which it accesses the DS. Accordingly, broadcast loops may occur. Therefore, mesh gates should implement a loop preventing protocol in the DS. </a:t>
            </a:r>
          </a:p>
          <a:p>
            <a:pPr>
              <a:buFont typeface="Arial" charset="0"/>
              <a:buChar char="•"/>
            </a:pPr>
            <a:r>
              <a:rPr lang="en-US" sz="1400" i="1" dirty="0" smtClean="0">
                <a:solidFill>
                  <a:srgbClr val="00B050"/>
                </a:solidFill>
              </a:rPr>
              <a:t>NOTE—In the DS a typical implementation uses the Rapid Spanning Tree Protocol (RSTP) as specified in IEEE </a:t>
            </a:r>
            <a:r>
              <a:rPr lang="en-US" sz="1400" i="1" dirty="0" err="1" smtClean="0">
                <a:solidFill>
                  <a:srgbClr val="00B050"/>
                </a:solidFill>
              </a:rPr>
              <a:t>Std</a:t>
            </a:r>
            <a:r>
              <a:rPr lang="en-US" sz="1400" i="1" dirty="0" smtClean="0">
                <a:solidFill>
                  <a:srgbClr val="00B050"/>
                </a:solidFill>
              </a:rPr>
              <a:t> 802.1D-2004</a:t>
            </a:r>
            <a:r>
              <a:rPr lang="en-US" sz="1400" i="1" dirty="0" smtClean="0"/>
              <a:t>. With RSTP the resulting active DS topology forms a tree. Then, even if multiple mesh gates connect with the same DS, the MBSS only accesses the DS through a single mesh gate. </a:t>
            </a:r>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2909839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can Fix 802.11s provisions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38</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14.11.1 Overview of interworking between a mesh BSS and a DS </a:t>
            </a:r>
          </a:p>
          <a:p>
            <a:pPr>
              <a:buFont typeface="Arial" charset="0"/>
              <a:buChar char="•"/>
            </a:pPr>
            <a:r>
              <a:rPr lang="en-US" sz="1400" i="1" dirty="0" smtClean="0"/>
              <a:t>An MBSS may contain two or more mesh gates. When multiple mesh gates in an MBSS have access to the same DS, the MBSS has more than one “port” (</a:t>
            </a:r>
            <a:r>
              <a:rPr lang="en-US" sz="1400" i="1" dirty="0" smtClean="0">
                <a:solidFill>
                  <a:srgbClr val="00B050"/>
                </a:solidFill>
              </a:rPr>
              <a:t>in the sense of IEEE </a:t>
            </a:r>
            <a:r>
              <a:rPr lang="en-US" sz="1400" i="1" dirty="0" err="1" smtClean="0">
                <a:solidFill>
                  <a:srgbClr val="00B050"/>
                </a:solidFill>
              </a:rPr>
              <a:t>Std</a:t>
            </a:r>
            <a:r>
              <a:rPr lang="en-US" sz="1400" i="1" dirty="0" smtClean="0">
                <a:solidFill>
                  <a:srgbClr val="00B050"/>
                </a:solidFill>
              </a:rPr>
              <a:t> 802.1D-2004, for example</a:t>
            </a:r>
            <a:r>
              <a:rPr lang="en-US" sz="1400" i="1" dirty="0" smtClean="0"/>
              <a:t>) through which it accesses the DS. Accordingly, broadcast loops may occur. Therefore, mesh gates should implement a loop preventing protocol in the DS. </a:t>
            </a:r>
          </a:p>
          <a:p>
            <a:pPr>
              <a:buFont typeface="Arial" charset="0"/>
              <a:buChar char="•"/>
            </a:pPr>
            <a:r>
              <a:rPr lang="en-US" dirty="0" smtClean="0"/>
              <a:t>The conversation is still around the concept of port, which is same in 802.1Q</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4617291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We can Fix 802.11s provisions</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39</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14.11.1 Overview of interworking between a mesh BSS and a DS </a:t>
            </a:r>
          </a:p>
          <a:p>
            <a:pPr>
              <a:buFont typeface="Arial" charset="0"/>
              <a:buChar char="•"/>
            </a:pPr>
            <a:r>
              <a:rPr lang="en-US" sz="1400" i="1" dirty="0" smtClean="0">
                <a:solidFill>
                  <a:srgbClr val="00B050"/>
                </a:solidFill>
              </a:rPr>
              <a:t>NOTE—In the DS a typical implementation uses the Rapid Spanning Tree Protocol (RSTP) as specified in IEEE </a:t>
            </a:r>
            <a:r>
              <a:rPr lang="en-US" sz="1400" i="1" dirty="0" err="1" smtClean="0">
                <a:solidFill>
                  <a:srgbClr val="00B050"/>
                </a:solidFill>
              </a:rPr>
              <a:t>Std</a:t>
            </a:r>
            <a:r>
              <a:rPr lang="en-US" sz="1400" i="1" dirty="0" smtClean="0">
                <a:solidFill>
                  <a:srgbClr val="00B050"/>
                </a:solidFill>
              </a:rPr>
              <a:t> 802.1D-2004</a:t>
            </a:r>
            <a:r>
              <a:rPr lang="en-US" sz="1400" i="1" dirty="0" smtClean="0"/>
              <a:t>. With RSTP the resulting active DS topology forms a tree. Then, even if multiple mesh gates connect with the same DS, the MBSS only accesses the DS through a single mesh gate. </a:t>
            </a:r>
          </a:p>
          <a:p>
            <a:pPr>
              <a:buFont typeface="Arial" charset="0"/>
              <a:buChar char="•"/>
            </a:pPr>
            <a:r>
              <a:rPr lang="en-US" dirty="0" smtClean="0"/>
              <a:t>RSTP is specified in 802.1Q (absorbed 802.1D for this function, 13.4 in 802.1Q-2018)</a:t>
            </a:r>
          </a:p>
          <a:p>
            <a:pPr>
              <a:buFont typeface="Arial" charset="0"/>
              <a:buChar char="•"/>
            </a:pPr>
            <a:r>
              <a:rPr lang="en-US" dirty="0" smtClean="0"/>
              <a:t>RSTP is common for L2 bridged networks</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743666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Should 802.11 reference an old standard?</a:t>
            </a:r>
            <a:endParaRPr lang="en-US" dirty="0"/>
          </a:p>
        </p:txBody>
      </p:sp>
      <p:sp>
        <p:nvSpPr>
          <p:cNvPr id="3" name="Content Placeholder 2">
            <a:extLst>
              <a:ext uri="{FF2B5EF4-FFF2-40B4-BE49-F238E27FC236}">
                <a16:creationId xmlns="" xmlns:a16="http://schemas.microsoft.com/office/drawing/2014/main" id="{CC49338E-87B6-4593-A298-DD7D0FD47631}"/>
              </a:ext>
            </a:extLst>
          </p:cNvPr>
          <p:cNvSpPr>
            <a:spLocks noGrp="1"/>
          </p:cNvSpPr>
          <p:nvPr>
            <p:ph idx="1"/>
          </p:nvPr>
        </p:nvSpPr>
        <p:spPr/>
        <p:txBody>
          <a:bodyPr/>
          <a:lstStyle/>
          <a:p>
            <a:pPr>
              <a:buFont typeface="Arial" panose="020B0604020202020204" pitchFamily="34" charset="0"/>
              <a:buChar char="•"/>
            </a:pPr>
            <a:r>
              <a:rPr lang="en-US" dirty="0" smtClean="0"/>
              <a:t>Each standard evolves, and so do the associated </a:t>
            </a:r>
            <a:r>
              <a:rPr lang="en-US" dirty="0"/>
              <a:t>practices</a:t>
            </a:r>
          </a:p>
          <a:p>
            <a:pPr>
              <a:buFont typeface="Arial" panose="020B0604020202020204" pitchFamily="34" charset="0"/>
              <a:buChar char="•"/>
            </a:pPr>
            <a:r>
              <a:rPr lang="en-US" dirty="0"/>
              <a:t>Referencing a standard is only meaningful if the standard is current, and reflects industry practices</a:t>
            </a:r>
          </a:p>
          <a:p>
            <a:pPr>
              <a:buFont typeface="Arial" panose="020B0604020202020204" pitchFamily="34" charset="0"/>
              <a:buChar char="•"/>
            </a:pPr>
            <a:r>
              <a:rPr lang="en-US" dirty="0"/>
              <a:t>A standard that is not updated shows that it is getting disconnected from the industry</a:t>
            </a:r>
          </a:p>
          <a:p>
            <a:pPr>
              <a:buFont typeface="Arial" panose="020B0604020202020204" pitchFamily="34" charset="0"/>
              <a:buChar char="•"/>
            </a:pPr>
            <a:r>
              <a:rPr lang="en-US" dirty="0" smtClean="0"/>
              <a:t>The </a:t>
            </a:r>
            <a:r>
              <a:rPr lang="en-US" dirty="0"/>
              <a:t>risk with </a:t>
            </a:r>
            <a:r>
              <a:rPr lang="en-US" dirty="0" smtClean="0"/>
              <a:t>referring to </a:t>
            </a:r>
            <a:r>
              <a:rPr lang="en-US" dirty="0"/>
              <a:t>an old standard is </a:t>
            </a:r>
            <a:r>
              <a:rPr lang="en-US" dirty="0" smtClean="0"/>
              <a:t>that our standard may get a </a:t>
            </a:r>
            <a:r>
              <a:rPr lang="en-US" dirty="0"/>
              <a:t>growing disconnect </a:t>
            </a:r>
            <a:r>
              <a:rPr lang="en-US" dirty="0" smtClean="0"/>
              <a:t>with </a:t>
            </a:r>
            <a:r>
              <a:rPr lang="en-US" dirty="0"/>
              <a:t>the industry </a:t>
            </a:r>
            <a:r>
              <a:rPr lang="en-US" dirty="0" smtClean="0"/>
              <a:t>practices</a:t>
            </a:r>
          </a:p>
          <a:p>
            <a:pPr lvl="1">
              <a:buFont typeface="Arial" panose="020B0604020202020204" pitchFamily="34" charset="0"/>
              <a:buChar char="•"/>
            </a:pPr>
            <a:r>
              <a:rPr lang="en-US" dirty="0" smtClean="0"/>
              <a:t>Using 802.1D as a reference already causes disconnects with 802.11ak</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al., Cisco</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Tree>
    <p:extLst>
      <p:ext uri="{BB962C8B-B14F-4D97-AF65-F5344CB8AC3E}">
        <p14:creationId xmlns:p14="http://schemas.microsoft.com/office/powerpoint/2010/main" val="2108639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Compatibility with 802.11ak</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40</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11ak proposes to correct M4:</a:t>
            </a:r>
          </a:p>
          <a:p>
            <a:pPr>
              <a:buFont typeface="Arial" charset="0"/>
              <a:buChar char="•"/>
            </a:pPr>
            <a:r>
              <a:rPr lang="en-US" sz="1400" i="1" dirty="0">
                <a:solidFill>
                  <a:schemeClr val="tx1"/>
                </a:solidFill>
              </a:rPr>
              <a:t>There are a number of differences between the IEEE 802.11 integration service and the service provided by an IEEE 802.1</a:t>
            </a:r>
            <a:r>
              <a:rPr lang="en-US" sz="1400" i="1" strike="sngStrike" dirty="0">
                <a:solidFill>
                  <a:srgbClr val="FF0000"/>
                </a:solidFill>
              </a:rPr>
              <a:t>D</a:t>
            </a:r>
            <a:r>
              <a:rPr lang="en-US" sz="1400" i="1" dirty="0">
                <a:solidFill>
                  <a:schemeClr val="tx1"/>
                </a:solidFill>
              </a:rPr>
              <a:t> bridge </a:t>
            </a:r>
            <a:r>
              <a:rPr lang="en-US" sz="1400" i="1" strike="sngStrike" dirty="0">
                <a:solidFill>
                  <a:srgbClr val="FF0000"/>
                </a:solidFill>
              </a:rPr>
              <a:t>[B23]. </a:t>
            </a:r>
            <a:r>
              <a:rPr lang="en-US" sz="1400" i="1" dirty="0">
                <a:solidFill>
                  <a:schemeClr val="tx1"/>
                </a:solidFill>
              </a:rPr>
              <a:t>In the IEEE 802.11 non-GLK architecture, a portal provides the minimum connectivity between an IEEE 802.11 WLAN system and a non-IEEE-802.11 LAN. Requiring an IEEE 802.1D </a:t>
            </a:r>
            <a:r>
              <a:rPr lang="en-US" sz="1400" i="1" u="sng" dirty="0">
                <a:solidFill>
                  <a:srgbClr val="FF0000"/>
                </a:solidFill>
              </a:rPr>
              <a:t>or IEEE 802.1Q </a:t>
            </a:r>
            <a:r>
              <a:rPr lang="en-US" sz="1400" i="1" dirty="0">
                <a:solidFill>
                  <a:schemeClr val="tx1"/>
                </a:solidFill>
              </a:rPr>
              <a:t>bridge in order to be compliant with IEEE </a:t>
            </a:r>
            <a:r>
              <a:rPr lang="en-US" sz="1400" i="1" dirty="0" err="1">
                <a:solidFill>
                  <a:schemeClr val="tx1"/>
                </a:solidFill>
              </a:rPr>
              <a:t>Std</a:t>
            </a:r>
            <a:r>
              <a:rPr lang="en-US" sz="1400" i="1" dirty="0">
                <a:solidFill>
                  <a:schemeClr val="tx1"/>
                </a:solidFill>
              </a:rPr>
              <a:t> 802.11 would unnecessarily render some implementations noncompliant. </a:t>
            </a:r>
            <a:endParaRPr lang="en-US" sz="1400" i="1" dirty="0" smtClean="0">
              <a:solidFill>
                <a:schemeClr val="tx1"/>
              </a:solidFill>
            </a:endParaRPr>
          </a:p>
          <a:p>
            <a:pPr>
              <a:buFont typeface="Arial" charset="0"/>
              <a:buChar char="•"/>
            </a:pPr>
            <a:endParaRPr lang="en-US" sz="1400" i="1" dirty="0">
              <a:solidFill>
                <a:schemeClr val="tx1"/>
              </a:solidFill>
            </a:endParaRPr>
          </a:p>
          <a:p>
            <a:pPr>
              <a:buFont typeface="Arial" charset="0"/>
              <a:buChar char="•"/>
            </a:pPr>
            <a:r>
              <a:rPr lang="en-US" sz="1400" i="1" dirty="0"/>
              <a:t>Finally, it is an explicit intent of this standard to permit transparent integration of an IEEE 802.11 WLAN into another non-IEEE-802.11 LAN, including passing bridge PDUs through a portal. While an implementer might wish to attach an IEEE 802.1D </a:t>
            </a:r>
            <a:r>
              <a:rPr lang="en-US" sz="1400" i="1" dirty="0">
                <a:solidFill>
                  <a:srgbClr val="FF0000"/>
                </a:solidFill>
              </a:rPr>
              <a:t>or IEEE 802.1Q </a:t>
            </a:r>
            <a:r>
              <a:rPr lang="en-US" sz="1400" i="1" dirty="0"/>
              <a:t>bridge to the portal (note that the non-IEEE-802.11 LAN interface on the bridge need not be any particular type of LAN), it is not an architectural requirement of this standard to do so. </a:t>
            </a:r>
          </a:p>
          <a:p>
            <a:pPr>
              <a:buFont typeface="Arial" charset="0"/>
              <a:buChar char="•"/>
            </a:pPr>
            <a:endParaRPr lang="en-US" sz="1400" i="1" dirty="0">
              <a:solidFill>
                <a:schemeClr val="tx1"/>
              </a:solidFill>
            </a:endParaRPr>
          </a:p>
          <a:p>
            <a:pPr>
              <a:buFont typeface="Arial" charset="0"/>
              <a:buChar char="•"/>
            </a:pPr>
            <a:r>
              <a:rPr lang="en-US" dirty="0" smtClean="0"/>
              <a:t> </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5027680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Compatibility with 802.11ak</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41</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11ak still references 802.1D:</a:t>
            </a:r>
          </a:p>
          <a:p>
            <a:pPr>
              <a:buFont typeface="Arial" charset="0"/>
              <a:buChar char="•"/>
            </a:pPr>
            <a:r>
              <a:rPr lang="en-US" sz="1400" i="1" dirty="0"/>
              <a:t>general link (GLK): A point-to-point connection between two instances of the </a:t>
            </a:r>
            <a:r>
              <a:rPr lang="en-US" sz="1400" i="1" dirty="0">
                <a:solidFill>
                  <a:schemeClr val="accent1"/>
                </a:solidFill>
              </a:rPr>
              <a:t>IEEE 802.1D </a:t>
            </a:r>
            <a:r>
              <a:rPr lang="en-US" sz="1400" i="1" dirty="0"/>
              <a:t>Internal Sublayer Service that uses an IEEE 802.11 wireless link between stations (STAs). A general link is suitable for use in an IEEE 802.1Q bridged network. </a:t>
            </a:r>
            <a:r>
              <a:rPr lang="en-US" sz="1400" i="1" dirty="0" smtClean="0"/>
              <a:t> (3.2)</a:t>
            </a:r>
          </a:p>
          <a:p>
            <a:pPr>
              <a:buFont typeface="Arial" charset="0"/>
              <a:buChar char="•"/>
            </a:pPr>
            <a:endParaRPr lang="en-US" sz="1400" i="1" dirty="0"/>
          </a:p>
          <a:p>
            <a:pPr>
              <a:buFont typeface="Arial" charset="0"/>
              <a:buChar char="•"/>
            </a:pPr>
            <a:r>
              <a:rPr lang="en-US" sz="1400" i="1" dirty="0"/>
              <a:t>General links connect through a STA to an </a:t>
            </a:r>
            <a:r>
              <a:rPr lang="en-US" sz="1400" i="1" dirty="0">
                <a:solidFill>
                  <a:schemeClr val="accent1"/>
                </a:solidFill>
              </a:rPr>
              <a:t>IEEE 802.1D </a:t>
            </a:r>
            <a:r>
              <a:rPr lang="en-US" sz="1400" i="1" dirty="0"/>
              <a:t>Internal Sublayer Service instance. Note that IEEE 802.11 UPs are IEEE 802.1D priorities that differ from IEEE 802.1Q priorities. For example, in IEEE </a:t>
            </a:r>
            <a:r>
              <a:rPr lang="en-US" sz="1400" i="1" dirty="0" err="1"/>
              <a:t>Std</a:t>
            </a:r>
            <a:r>
              <a:rPr lang="en-US" sz="1400" i="1" dirty="0"/>
              <a:t> 802.1D, priority 2 is lower than priority 0 while in IEEE </a:t>
            </a:r>
            <a:r>
              <a:rPr lang="en-US" sz="1400" i="1" dirty="0" err="1"/>
              <a:t>Std</a:t>
            </a:r>
            <a:r>
              <a:rPr lang="en-US" sz="1400" i="1" dirty="0"/>
              <a:t> 802.1Q it is higher. </a:t>
            </a:r>
            <a:r>
              <a:rPr lang="en-US" sz="1400" i="1" dirty="0" smtClean="0"/>
              <a:t> (annex R.3.4)</a:t>
            </a:r>
            <a:endParaRPr lang="en-US" sz="1400" i="1" dirty="0"/>
          </a:p>
          <a:p>
            <a:pPr>
              <a:buFont typeface="Arial" charset="0"/>
              <a:buChar char="•"/>
            </a:pPr>
            <a:endParaRPr lang="en-US" sz="1400" i="1" dirty="0" smtClean="0"/>
          </a:p>
          <a:p>
            <a:pPr>
              <a:buFont typeface="Arial" charset="0"/>
              <a:buChar char="•"/>
            </a:pPr>
            <a:r>
              <a:rPr lang="en-US" sz="1400" i="1" dirty="0" smtClean="0"/>
              <a:t>It would be worth reaching out to 11ak authors to check if this could be solved</a:t>
            </a:r>
            <a:endParaRPr lang="en-US" sz="1400" i="1"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9833456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Conclusion 2</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By integrating these changes, we open 802.11 to more compatibility with 802.1Q and 802.1AC, which are the new 802.1D incumbents</a:t>
            </a:r>
          </a:p>
          <a:p>
            <a:pPr>
              <a:buFont typeface="Arial" charset="0"/>
              <a:buChar char="•"/>
            </a:pPr>
            <a:r>
              <a:rPr lang="en-US" dirty="0" smtClean="0"/>
              <a:t>802.11 also removes dependency on old protocols and removes some inaccuracies and ambiguities (e.g. ‘tags’, compatibility with 802.1D networks, but not 802.1Q etc.)</a:t>
            </a:r>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2032724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Can we remove old references?</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al., Cisco</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Rectangle 7"/>
          <p:cNvSpPr/>
          <p:nvPr/>
        </p:nvSpPr>
        <p:spPr bwMode="auto">
          <a:xfrm>
            <a:off x="596900" y="1663700"/>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802.11 references a standard that is old and not updated anymore</a:t>
            </a:r>
          </a:p>
        </p:txBody>
      </p:sp>
      <p:sp>
        <p:nvSpPr>
          <p:cNvPr id="9" name="Rectangle 8"/>
          <p:cNvSpPr/>
          <p:nvPr/>
        </p:nvSpPr>
        <p:spPr bwMode="auto">
          <a:xfrm>
            <a:off x="599552" y="4292606"/>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Is the content of that old</a:t>
            </a:r>
            <a:r>
              <a:rPr kumimoji="0" lang="en-US" sz="1800" b="0" i="0" u="none" strike="noStrike" cap="none" normalizeH="0" dirty="0" smtClean="0">
                <a:ln>
                  <a:noFill/>
                </a:ln>
                <a:solidFill>
                  <a:schemeClr val="tx1"/>
                </a:solidFill>
                <a:effectLst/>
                <a:latin typeface="Times New Roman" pitchFamily="16" charset="0"/>
                <a:ea typeface="MS Gothic" charset="-128"/>
              </a:rPr>
              <a:t> standard “current” for 802.11?</a:t>
            </a:r>
            <a:endParaRPr kumimoji="0" lang="en-US" sz="18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0" name="Rectangle 9"/>
          <p:cNvSpPr/>
          <p:nvPr/>
        </p:nvSpPr>
        <p:spPr bwMode="auto">
          <a:xfrm>
            <a:off x="596900" y="2976035"/>
            <a:ext cx="23495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Is the content of that old</a:t>
            </a:r>
            <a:r>
              <a:rPr kumimoji="0" lang="en-US" sz="1800" b="0" i="0" u="none" strike="noStrike" cap="none" normalizeH="0" dirty="0" smtClean="0">
                <a:ln>
                  <a:noFill/>
                </a:ln>
                <a:solidFill>
                  <a:schemeClr val="tx1"/>
                </a:solidFill>
                <a:effectLst/>
                <a:latin typeface="Times New Roman" pitchFamily="16" charset="0"/>
                <a:ea typeface="MS Gothic" charset="-128"/>
              </a:rPr>
              <a:t> standard integrated in a new standard?</a:t>
            </a:r>
            <a:endParaRPr kumimoji="0" lang="en-US"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2" name="Straight Arrow Connector 11"/>
          <p:cNvCxnSpPr>
            <a:stCxn id="8" idx="2"/>
            <a:endCxn id="10" idx="0"/>
          </p:cNvCxnSpPr>
          <p:nvPr/>
        </p:nvCxnSpPr>
        <p:spPr bwMode="auto">
          <a:xfrm>
            <a:off x="1771650" y="2641600"/>
            <a:ext cx="0" cy="33443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Rectangle 12"/>
          <p:cNvSpPr/>
          <p:nvPr/>
        </p:nvSpPr>
        <p:spPr bwMode="auto">
          <a:xfrm>
            <a:off x="3601723" y="2872625"/>
            <a:ext cx="2303319" cy="11811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Can 802.11 follow newer</a:t>
            </a:r>
            <a:r>
              <a:rPr kumimoji="0" lang="en-US" sz="1800" b="0" i="0" u="none" strike="noStrike" cap="none" normalizeH="0" dirty="0" smtClean="0">
                <a:ln>
                  <a:noFill/>
                </a:ln>
                <a:solidFill>
                  <a:schemeClr val="tx1"/>
                </a:solidFill>
                <a:effectLst/>
                <a:latin typeface="Times New Roman" pitchFamily="16" charset="0"/>
                <a:ea typeface="MS Gothic" charset="-128"/>
              </a:rPr>
              <a:t> industry practices and reference the new standard?</a:t>
            </a:r>
            <a:endParaRPr kumimoji="0" lang="en-US"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4" name="Straight Arrow Connector 13"/>
          <p:cNvCxnSpPr>
            <a:stCxn id="10" idx="2"/>
            <a:endCxn id="9" idx="0"/>
          </p:cNvCxnSpPr>
          <p:nvPr/>
        </p:nvCxnSpPr>
        <p:spPr bwMode="auto">
          <a:xfrm>
            <a:off x="1771650" y="3953935"/>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p:cNvSpPr txBox="1"/>
          <p:nvPr/>
        </p:nvSpPr>
        <p:spPr>
          <a:xfrm>
            <a:off x="1708314" y="3963702"/>
            <a:ext cx="389850" cy="338554"/>
          </a:xfrm>
          <a:prstGeom prst="rect">
            <a:avLst/>
          </a:prstGeom>
          <a:noFill/>
        </p:spPr>
        <p:txBody>
          <a:bodyPr wrap="none" rtlCol="0">
            <a:spAutoFit/>
          </a:bodyPr>
          <a:lstStyle/>
          <a:p>
            <a:r>
              <a:rPr lang="en-US" sz="1600" dirty="0" smtClean="0">
                <a:solidFill>
                  <a:schemeClr val="tx1"/>
                </a:solidFill>
              </a:rPr>
              <a:t>no</a:t>
            </a:r>
            <a:endParaRPr lang="en-US" sz="1600" dirty="0">
              <a:solidFill>
                <a:schemeClr val="tx1"/>
              </a:solidFill>
            </a:endParaRPr>
          </a:p>
        </p:txBody>
      </p:sp>
      <p:cxnSp>
        <p:nvCxnSpPr>
          <p:cNvPr id="18" name="Straight Arrow Connector 17"/>
          <p:cNvCxnSpPr>
            <a:stCxn id="10" idx="3"/>
            <a:endCxn id="13" idx="1"/>
          </p:cNvCxnSpPr>
          <p:nvPr/>
        </p:nvCxnSpPr>
        <p:spPr bwMode="auto">
          <a:xfrm flipV="1">
            <a:off x="2946400" y="3463175"/>
            <a:ext cx="655323" cy="18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p:cNvSpPr txBox="1"/>
          <p:nvPr/>
        </p:nvSpPr>
        <p:spPr>
          <a:xfrm>
            <a:off x="3189376" y="3157322"/>
            <a:ext cx="458780" cy="338554"/>
          </a:xfrm>
          <a:prstGeom prst="rect">
            <a:avLst/>
          </a:prstGeom>
          <a:noFill/>
        </p:spPr>
        <p:txBody>
          <a:bodyPr wrap="none" rtlCol="0">
            <a:spAutoFit/>
          </a:bodyPr>
          <a:lstStyle/>
          <a:p>
            <a:r>
              <a:rPr lang="en-US" sz="1600" dirty="0" smtClean="0">
                <a:solidFill>
                  <a:schemeClr val="tx1"/>
                </a:solidFill>
              </a:rPr>
              <a:t>yes</a:t>
            </a:r>
            <a:endParaRPr lang="en-US" sz="1600" dirty="0">
              <a:solidFill>
                <a:schemeClr val="tx1"/>
              </a:solidFill>
            </a:endParaRPr>
          </a:p>
        </p:txBody>
      </p:sp>
      <p:sp>
        <p:nvSpPr>
          <p:cNvPr id="23" name="Rectangle 22"/>
          <p:cNvSpPr/>
          <p:nvPr/>
        </p:nvSpPr>
        <p:spPr bwMode="auto">
          <a:xfrm>
            <a:off x="6551824" y="2958794"/>
            <a:ext cx="1727200"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Update 802.11 text and reference</a:t>
            </a:r>
          </a:p>
        </p:txBody>
      </p:sp>
      <p:sp>
        <p:nvSpPr>
          <p:cNvPr id="24" name="Rectangle 23"/>
          <p:cNvSpPr/>
          <p:nvPr/>
        </p:nvSpPr>
        <p:spPr bwMode="auto">
          <a:xfrm>
            <a:off x="3550339" y="4382878"/>
            <a:ext cx="2310634" cy="9779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Integrate required</a:t>
            </a:r>
            <a:r>
              <a:rPr kumimoji="0" lang="en-US" sz="1800" b="0" i="0" u="none" strike="noStrike" cap="none" normalizeH="0" dirty="0" smtClean="0">
                <a:ln>
                  <a:noFill/>
                </a:ln>
                <a:solidFill>
                  <a:schemeClr val="tx1"/>
                </a:solidFill>
                <a:effectLst/>
                <a:latin typeface="Times New Roman" pitchFamily="16" charset="0"/>
                <a:ea typeface="MS Gothic" charset="-128"/>
              </a:rPr>
              <a:t> old standard content into 802.11</a:t>
            </a:r>
            <a:endParaRPr kumimoji="0" lang="en-US"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5" name="Straight Arrow Connector 24"/>
          <p:cNvCxnSpPr/>
          <p:nvPr/>
        </p:nvCxnSpPr>
        <p:spPr bwMode="auto">
          <a:xfrm flipV="1">
            <a:off x="2949766" y="4759287"/>
            <a:ext cx="586648" cy="74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p:cNvSpPr txBox="1"/>
          <p:nvPr/>
        </p:nvSpPr>
        <p:spPr>
          <a:xfrm>
            <a:off x="3139188" y="4451396"/>
            <a:ext cx="458780" cy="338554"/>
          </a:xfrm>
          <a:prstGeom prst="rect">
            <a:avLst/>
          </a:prstGeom>
          <a:noFill/>
        </p:spPr>
        <p:txBody>
          <a:bodyPr wrap="none" rtlCol="0">
            <a:spAutoFit/>
          </a:bodyPr>
          <a:lstStyle/>
          <a:p>
            <a:r>
              <a:rPr lang="en-US" sz="1600" dirty="0" smtClean="0">
                <a:solidFill>
                  <a:schemeClr val="tx1"/>
                </a:solidFill>
              </a:rPr>
              <a:t>yes</a:t>
            </a:r>
            <a:endParaRPr lang="en-US" sz="1600" dirty="0">
              <a:solidFill>
                <a:schemeClr val="tx1"/>
              </a:solidFill>
            </a:endParaRPr>
          </a:p>
        </p:txBody>
      </p:sp>
      <p:cxnSp>
        <p:nvCxnSpPr>
          <p:cNvPr id="30" name="Straight Arrow Connector 29"/>
          <p:cNvCxnSpPr/>
          <p:nvPr/>
        </p:nvCxnSpPr>
        <p:spPr bwMode="auto">
          <a:xfrm>
            <a:off x="1791848" y="5263106"/>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p:cNvSpPr txBox="1"/>
          <p:nvPr/>
        </p:nvSpPr>
        <p:spPr>
          <a:xfrm>
            <a:off x="1728512" y="5272873"/>
            <a:ext cx="389850" cy="338554"/>
          </a:xfrm>
          <a:prstGeom prst="rect">
            <a:avLst/>
          </a:prstGeom>
          <a:noFill/>
        </p:spPr>
        <p:txBody>
          <a:bodyPr wrap="none" rtlCol="0">
            <a:spAutoFit/>
          </a:bodyPr>
          <a:lstStyle/>
          <a:p>
            <a:r>
              <a:rPr lang="en-US" sz="1600" dirty="0" smtClean="0">
                <a:solidFill>
                  <a:schemeClr val="tx1"/>
                </a:solidFill>
              </a:rPr>
              <a:t>no</a:t>
            </a:r>
            <a:endParaRPr lang="en-US" sz="1600" dirty="0">
              <a:solidFill>
                <a:schemeClr val="tx1"/>
              </a:solidFill>
            </a:endParaRPr>
          </a:p>
        </p:txBody>
      </p:sp>
      <p:sp>
        <p:nvSpPr>
          <p:cNvPr id="32" name="Rectangle 31"/>
          <p:cNvSpPr/>
          <p:nvPr/>
        </p:nvSpPr>
        <p:spPr bwMode="auto">
          <a:xfrm>
            <a:off x="622910" y="5612023"/>
            <a:ext cx="2318593" cy="744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smtClean="0">
                <a:ln>
                  <a:noFill/>
                </a:ln>
                <a:solidFill>
                  <a:schemeClr val="tx1"/>
                </a:solidFill>
                <a:effectLst/>
                <a:latin typeface="Times New Roman" pitchFamily="16" charset="0"/>
                <a:ea typeface="MS Gothic" charset="-128"/>
              </a:rPr>
              <a:t>Remove references in 802.11</a:t>
            </a:r>
          </a:p>
        </p:txBody>
      </p:sp>
      <p:cxnSp>
        <p:nvCxnSpPr>
          <p:cNvPr id="33" name="Straight Arrow Connector 32"/>
          <p:cNvCxnSpPr/>
          <p:nvPr/>
        </p:nvCxnSpPr>
        <p:spPr bwMode="auto">
          <a:xfrm flipV="1">
            <a:off x="5908102" y="3461339"/>
            <a:ext cx="655323" cy="18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p:cNvSpPr txBox="1"/>
          <p:nvPr/>
        </p:nvSpPr>
        <p:spPr>
          <a:xfrm>
            <a:off x="6151078" y="3155486"/>
            <a:ext cx="458780" cy="338554"/>
          </a:xfrm>
          <a:prstGeom prst="rect">
            <a:avLst/>
          </a:prstGeom>
          <a:noFill/>
        </p:spPr>
        <p:txBody>
          <a:bodyPr wrap="none" rtlCol="0">
            <a:spAutoFit/>
          </a:bodyPr>
          <a:lstStyle/>
          <a:p>
            <a:r>
              <a:rPr lang="en-US" sz="1600" dirty="0" smtClean="0">
                <a:solidFill>
                  <a:schemeClr val="tx1"/>
                </a:solidFill>
              </a:rPr>
              <a:t>yes</a:t>
            </a:r>
            <a:endParaRPr lang="en-US" sz="1600" dirty="0">
              <a:solidFill>
                <a:schemeClr val="tx1"/>
              </a:solidFill>
            </a:endParaRPr>
          </a:p>
        </p:txBody>
      </p:sp>
      <p:cxnSp>
        <p:nvCxnSpPr>
          <p:cNvPr id="35" name="Straight Arrow Connector 34"/>
          <p:cNvCxnSpPr/>
          <p:nvPr/>
        </p:nvCxnSpPr>
        <p:spPr bwMode="auto">
          <a:xfrm>
            <a:off x="4755385" y="4040234"/>
            <a:ext cx="2652" cy="338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p:cNvSpPr txBox="1"/>
          <p:nvPr/>
        </p:nvSpPr>
        <p:spPr>
          <a:xfrm>
            <a:off x="4692049" y="4050001"/>
            <a:ext cx="389850" cy="338554"/>
          </a:xfrm>
          <a:prstGeom prst="rect">
            <a:avLst/>
          </a:prstGeom>
          <a:noFill/>
        </p:spPr>
        <p:txBody>
          <a:bodyPr wrap="none" rtlCol="0">
            <a:spAutoFit/>
          </a:bodyPr>
          <a:lstStyle/>
          <a:p>
            <a:r>
              <a:rPr lang="en-US" sz="1600" dirty="0" smtClean="0">
                <a:solidFill>
                  <a:schemeClr val="tx1"/>
                </a:solidFill>
              </a:rPr>
              <a:t>no</a:t>
            </a:r>
            <a:endParaRPr lang="en-US" sz="1600" dirty="0">
              <a:solidFill>
                <a:schemeClr val="tx1"/>
              </a:solidFill>
            </a:endParaRPr>
          </a:p>
        </p:txBody>
      </p:sp>
    </p:spTree>
    <p:extLst>
      <p:ext uri="{BB962C8B-B14F-4D97-AF65-F5344CB8AC3E}">
        <p14:creationId xmlns:p14="http://schemas.microsoft.com/office/powerpoint/2010/main" val="608493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802.1D in 802.11(1.4md)</a:t>
            </a:r>
            <a:endParaRPr lang="en-US" dirty="0"/>
          </a:p>
        </p:txBody>
      </p:sp>
      <p:sp>
        <p:nvSpPr>
          <p:cNvPr id="3" name="Content Placeholder 2">
            <a:extLst>
              <a:ext uri="{FF2B5EF4-FFF2-40B4-BE49-F238E27FC236}">
                <a16:creationId xmlns="" xmlns:a16="http://schemas.microsoft.com/office/drawing/2014/main" id="{CC49338E-87B6-4593-A298-DD7D0FD47631}"/>
              </a:ext>
            </a:extLst>
          </p:cNvPr>
          <p:cNvSpPr>
            <a:spLocks noGrp="1"/>
          </p:cNvSpPr>
          <p:nvPr>
            <p:ph idx="1"/>
          </p:nvPr>
        </p:nvSpPr>
        <p:spPr/>
        <p:txBody>
          <a:bodyPr/>
          <a:lstStyle/>
          <a:p>
            <a:r>
              <a:rPr lang="en-US" dirty="0"/>
              <a:t>5.1.1.2 Determination of </a:t>
            </a:r>
            <a:r>
              <a:rPr lang="en-US" dirty="0" smtClean="0"/>
              <a:t>UP: </a:t>
            </a:r>
          </a:p>
          <a:p>
            <a:r>
              <a:rPr lang="en-US" i="1" dirty="0"/>
              <a:t>The </a:t>
            </a:r>
            <a:r>
              <a:rPr lang="en-US" i="1" dirty="0" err="1"/>
              <a:t>QoS</a:t>
            </a:r>
            <a:r>
              <a:rPr lang="en-US" i="1"/>
              <a:t> facility supports eight priority values, referred to as UPs. The values a UP may take are the integer values from 0 to 7 and </a:t>
            </a:r>
            <a:r>
              <a:rPr lang="en-US" i="1">
                <a:solidFill>
                  <a:srgbClr val="00B050"/>
                </a:solidFill>
              </a:rPr>
              <a:t>are identical to the IEEE 802.1D</a:t>
            </a:r>
            <a:r>
              <a:rPr lang="en-US" i="1" baseline="30000">
                <a:solidFill>
                  <a:srgbClr val="00B050"/>
                </a:solidFill>
              </a:rPr>
              <a:t>TM</a:t>
            </a:r>
            <a:r>
              <a:rPr lang="en-US" i="1">
                <a:solidFill>
                  <a:srgbClr val="00B050"/>
                </a:solidFill>
              </a:rPr>
              <a:t> priority tags</a:t>
            </a:r>
            <a:r>
              <a:rPr lang="en-US" i="1"/>
              <a:t>. An MSDU with a particular UP is said to belong to a traffic category (TC) with that UP. </a:t>
            </a:r>
          </a:p>
          <a:p>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Tree>
    <p:extLst>
      <p:ext uri="{BB962C8B-B14F-4D97-AF65-F5344CB8AC3E}">
        <p14:creationId xmlns:p14="http://schemas.microsoft.com/office/powerpoint/2010/main" val="107487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What does “identical to 802.1D priority tags” mean?</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smtClean="0"/>
              <a:t>802.1D does not define priority “tags” but does define user priority parameters and values</a:t>
            </a:r>
          </a:p>
          <a:p>
            <a:pPr lvl="1">
              <a:buFont typeface="Arial" panose="020B0604020202020204" pitchFamily="34" charset="0"/>
              <a:buChar char="•"/>
            </a:pPr>
            <a:r>
              <a:rPr lang="en-US" dirty="0"/>
              <a:t>Intended so that </a:t>
            </a:r>
            <a:r>
              <a:rPr lang="en-US" i="1" dirty="0"/>
              <a:t>“requests with a high priority may be given precedence over other request primitives made at the same station, or at other stations attached to the same LAN “ </a:t>
            </a:r>
            <a:r>
              <a:rPr lang="en-US" dirty="0"/>
              <a:t>(6.3.9)</a:t>
            </a:r>
          </a:p>
          <a:p>
            <a:pPr lvl="1">
              <a:buFont typeface="Arial" panose="020B0604020202020204" pitchFamily="34" charset="0"/>
              <a:buChar char="•"/>
            </a:pPr>
            <a:r>
              <a:rPr lang="en-US" dirty="0" smtClean="0"/>
              <a:t>Not </a:t>
            </a:r>
            <a:r>
              <a:rPr lang="en-US" dirty="0"/>
              <a:t>visible in MAC directly (no tag), but internal to queuing </a:t>
            </a:r>
            <a:r>
              <a:rPr lang="en-US" dirty="0" smtClean="0"/>
              <a:t>process (other 802s define tagging)</a:t>
            </a: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118184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What does “identical to 802.1D priority tags” mean?</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mtClean="0"/>
              <a:t>802.1D allows a UP to be communicated between devices, and changed</a:t>
            </a:r>
          </a:p>
          <a:p>
            <a:pPr lvl="1">
              <a:buFont typeface="Arial" panose="020B0604020202020204" pitchFamily="34" charset="0"/>
              <a:buChar char="•"/>
            </a:pPr>
            <a:r>
              <a:rPr lang="en-US" smtClean="0"/>
              <a:t>Can be modified by a bridge between two medias: </a:t>
            </a:r>
          </a:p>
          <a:p>
            <a:pPr lvl="2">
              <a:buFont typeface="Arial" panose="020B0604020202020204" pitchFamily="34" charset="0"/>
              <a:buChar char="•"/>
            </a:pPr>
            <a:r>
              <a:rPr lang="en-US" i="1" smtClean="0"/>
              <a:t>“The </a:t>
            </a:r>
            <a:r>
              <a:rPr lang="en-US" i="1"/>
              <a:t>MAC Sublayer maps the requested user priorities onto the access priorities supported by the individual media access method. The requested user priority can be conveyed to the destination station with the transmitted frame, using the priority signaling mechanisms inherent in some media access methods. </a:t>
            </a:r>
            <a:r>
              <a:rPr lang="en-US" i="1" smtClean="0"/>
              <a:t>“</a:t>
            </a:r>
          </a:p>
          <a:p>
            <a:pPr lvl="2">
              <a:buFont typeface="Arial" panose="020B0604020202020204" pitchFamily="34" charset="0"/>
              <a:buChar char="•"/>
            </a:pPr>
            <a:r>
              <a:rPr lang="en-US" i="1" smtClean="0"/>
              <a:t>“Under </a:t>
            </a:r>
            <a:r>
              <a:rPr lang="en-US" i="1"/>
              <a:t>normal circumstances, user priority is not modified in transit through the relay function of a Bridge; however, network management can control how user priority is propagated. </a:t>
            </a:r>
            <a:r>
              <a:rPr lang="en-US" i="1" smtClean="0"/>
              <a:t>“ </a:t>
            </a:r>
            <a:r>
              <a:rPr lang="en-US" smtClean="0"/>
              <a:t>(6.3.9)</a:t>
            </a:r>
            <a:endParaRPr lang="en-US"/>
          </a:p>
          <a:p>
            <a:pPr lvl="1">
              <a:buFont typeface="Arial" panose="020B0604020202020204" pitchFamily="34" charset="0"/>
              <a:buChar char="•"/>
            </a:pPr>
            <a:endParaRPr lang="en-US" i="1"/>
          </a:p>
          <a:p>
            <a:pPr lvl="1">
              <a:buFont typeface="Arial" panose="020B0604020202020204" pitchFamily="34" charset="0"/>
              <a:buChar char="•"/>
            </a:pPr>
            <a:endParaRPr lang="en-US"/>
          </a:p>
        </p:txBody>
      </p:sp>
    </p:spTree>
    <p:extLst>
      <p:ext uri="{BB962C8B-B14F-4D97-AF65-F5344CB8AC3E}">
        <p14:creationId xmlns:p14="http://schemas.microsoft.com/office/powerpoint/2010/main" val="173054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smtClean="0"/>
              <a:t>802.1D priorities are not used for other purpose than expressing priority hierarchy</a:t>
            </a:r>
            <a:endParaRPr lang="en-US"/>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smtClean="0"/>
              <a:t>Henry and al., Cisco</a:t>
            </a:r>
            <a:endParaRPr lang="en-GB"/>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981200"/>
            <a:ext cx="7770813" cy="4113213"/>
          </a:xfrm>
        </p:spPr>
        <p:txBody>
          <a:bodyPr/>
          <a:lstStyle/>
          <a:p>
            <a:pPr>
              <a:buFont typeface="Arial" charset="0"/>
              <a:buChar char="•"/>
            </a:pPr>
            <a:r>
              <a:rPr lang="en-US" sz="2000" i="1" smtClean="0"/>
              <a:t>“The </a:t>
            </a:r>
            <a:r>
              <a:rPr lang="en-US" sz="2000" i="1" err="1"/>
              <a:t>user_priority</a:t>
            </a:r>
            <a:r>
              <a:rPr lang="en-US" sz="2000" i="1"/>
              <a:t> parameter is the priority requested by the originating service user. The value of this parameter is in the range 0 (lowest) through 7 (highest). </a:t>
            </a:r>
          </a:p>
          <a:p>
            <a:pPr>
              <a:buFont typeface="Arial" charset="0"/>
              <a:buChar char="•"/>
            </a:pPr>
            <a:r>
              <a:rPr lang="en-US" sz="2000" i="1"/>
              <a:t>The </a:t>
            </a:r>
            <a:r>
              <a:rPr lang="en-US" sz="2000" i="1" err="1"/>
              <a:t>access_priority</a:t>
            </a:r>
            <a:r>
              <a:rPr lang="en-US" sz="2000" i="1"/>
              <a:t> parameter is the priority used by the local service provider to convey the request. It can be used to determine the priority attached to the transmission of frames queued by the local MAC Entity, both locally and among other stations attached to the same individual LAN, if the MAC method permits. The value of this parameter, if specified, is in the range 0 (lowest) through 7 (highest</a:t>
            </a:r>
            <a:r>
              <a:rPr lang="en-US" sz="2000" i="1" smtClean="0"/>
              <a:t>).” (6.4.1) </a:t>
            </a:r>
            <a:endParaRPr lang="en-US" sz="2000" i="1"/>
          </a:p>
        </p:txBody>
      </p:sp>
    </p:spTree>
    <p:extLst>
      <p:ext uri="{BB962C8B-B14F-4D97-AF65-F5344CB8AC3E}">
        <p14:creationId xmlns:p14="http://schemas.microsoft.com/office/powerpoint/2010/main" val="3089240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12484</TotalTime>
  <Words>4712</Words>
  <Application>Microsoft Macintosh PowerPoint</Application>
  <PresentationFormat>On-screen Show (4:3)</PresentationFormat>
  <Paragraphs>383</Paragraphs>
  <Slides>42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8" baseType="lpstr">
      <vt:lpstr>Arial Unicode MS</vt:lpstr>
      <vt:lpstr>MS Gothic</vt:lpstr>
      <vt:lpstr>Times New Roman</vt:lpstr>
      <vt:lpstr>Arial</vt:lpstr>
      <vt:lpstr>Office Theme</vt:lpstr>
      <vt:lpstr>Document</vt:lpstr>
      <vt:lpstr>802.1D in 802.11 </vt:lpstr>
      <vt:lpstr>Abstract</vt:lpstr>
      <vt:lpstr>State of 802.1D</vt:lpstr>
      <vt:lpstr>Should 802.11 reference an old standard?</vt:lpstr>
      <vt:lpstr>Can we remove old references?</vt:lpstr>
      <vt:lpstr>802.1D in 802.11(1.4md)</vt:lpstr>
      <vt:lpstr>What does “identical to 802.1D priority tags” mean?</vt:lpstr>
      <vt:lpstr>What does “identical to 802.1D priority tags” mean?</vt:lpstr>
      <vt:lpstr>802.1D priorities are not used for other purpose than expressing priority hierarchy</vt:lpstr>
      <vt:lpstr>802.1D envisioned up to 8 traffic types</vt:lpstr>
      <vt:lpstr>802.11 uses 802.1D UP hierarchy</vt:lpstr>
      <vt:lpstr>However, does 802.11 borrow anything else from 802.1D “tags”?</vt:lpstr>
      <vt:lpstr>However, does 802.11 borrow anything else from 802.1D “tags”?</vt:lpstr>
      <vt:lpstr>However, does 802.11 borrow anything else from 802.1D “tags”?</vt:lpstr>
      <vt:lpstr>However, does 802.11 borrow anything else from 802.1D “tags”?</vt:lpstr>
      <vt:lpstr>Conclusion 1</vt:lpstr>
      <vt:lpstr>Segue 1</vt:lpstr>
      <vt:lpstr>Proposal 1</vt:lpstr>
      <vt:lpstr>Proposal 2</vt:lpstr>
      <vt:lpstr>Proposal 3</vt:lpstr>
      <vt:lpstr>Proposal 3</vt:lpstr>
      <vt:lpstr>Proposal 3</vt:lpstr>
      <vt:lpstr>802.1D is also used in 802.11 9.4.2.30</vt:lpstr>
      <vt:lpstr>We Probably can’t touch 9.4.2.30 </vt:lpstr>
      <vt:lpstr>We ‘can’ update provisions from 802.11-2007/11i</vt:lpstr>
      <vt:lpstr>Where does this come from?</vt:lpstr>
      <vt:lpstr>Where does this come from?</vt:lpstr>
      <vt:lpstr>Therefore, in 802.11-2007, two terms appear</vt:lpstr>
      <vt:lpstr>Is an 802.1D bridge/port different from an 802.1Q bridge/port?</vt:lpstr>
      <vt:lpstr>Can we risk updating the M4 text?</vt:lpstr>
      <vt:lpstr>Can we risk updating the M4 text?</vt:lpstr>
      <vt:lpstr>Can we risk updating the M4 text?</vt:lpstr>
      <vt:lpstr>We can Fix 802.11s provisions</vt:lpstr>
      <vt:lpstr>Why is 802.11s referring to 802.1D?</vt:lpstr>
      <vt:lpstr>The Reference changed in 2009</vt:lpstr>
      <vt:lpstr>We can Fix 802.11s provisions</vt:lpstr>
      <vt:lpstr>We can Fix 802.11s provisions</vt:lpstr>
      <vt:lpstr>We can Fix 802.11s provisions</vt:lpstr>
      <vt:lpstr>We can Fix 802.11s provisions</vt:lpstr>
      <vt:lpstr>Compatibility with 802.11ak</vt:lpstr>
      <vt:lpstr>Compatibility with 802.11ak</vt:lpstr>
      <vt:lpstr>Conclusion 2</vt:lpstr>
    </vt:vector>
  </TitlesOfParts>
  <Company>Ericsson</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Jerome Henry</cp:lastModifiedBy>
  <cp:revision>184</cp:revision>
  <cp:lastPrinted>1601-01-01T00:00:00Z</cp:lastPrinted>
  <dcterms:created xsi:type="dcterms:W3CDTF">2018-04-24T13:33:11Z</dcterms:created>
  <dcterms:modified xsi:type="dcterms:W3CDTF">2018-08-28T15:43:45Z</dcterms:modified>
</cp:coreProperties>
</file>