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93" r:id="rId3"/>
    <p:sldId id="294" r:id="rId4"/>
    <p:sldId id="344" r:id="rId5"/>
    <p:sldId id="345" r:id="rId6"/>
    <p:sldId id="346" r:id="rId7"/>
    <p:sldId id="347" r:id="rId8"/>
    <p:sldId id="349" r:id="rId9"/>
    <p:sldId id="350" r:id="rId10"/>
    <p:sldId id="342" r:id="rId11"/>
    <p:sldId id="353" r:id="rId12"/>
    <p:sldId id="352" r:id="rId13"/>
    <p:sldId id="363" r:id="rId14"/>
    <p:sldId id="354" r:id="rId15"/>
    <p:sldId id="355" r:id="rId16"/>
    <p:sldId id="356" r:id="rId17"/>
    <p:sldId id="364" r:id="rId18"/>
    <p:sldId id="365" r:id="rId19"/>
    <p:sldId id="357" r:id="rId20"/>
    <p:sldId id="358" r:id="rId21"/>
    <p:sldId id="366" r:id="rId22"/>
    <p:sldId id="359" r:id="rId23"/>
    <p:sldId id="360" r:id="rId24"/>
    <p:sldId id="361" r:id="rId25"/>
    <p:sldId id="362"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14" autoAdjust="0"/>
    <p:restoredTop sz="94660"/>
  </p:normalViewPr>
  <p:slideViewPr>
    <p:cSldViewPr snapToGrid="0">
      <p:cViewPr>
        <p:scale>
          <a:sx n="116" d="100"/>
          <a:sy n="116" d="100"/>
        </p:scale>
        <p:origin x="944" y="3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August </a:t>
            </a:r>
            <a:r>
              <a:rPr lang="en-US" dirty="0"/>
              <a:t>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Henry and Hamilton</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August </a:t>
            </a:r>
            <a:r>
              <a:rPr lang="en-US" dirty="0"/>
              <a:t>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Henry and Hamilton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90310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4871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76683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4293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3847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00654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00945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39531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21</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55698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190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0765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66842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9670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7891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289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9297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8421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54553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smtClean="0"/>
              <a:t>August </a:t>
            </a:r>
            <a:r>
              <a:rPr lang="en-US" dirty="0"/>
              <a:t>2018</a:t>
            </a:r>
          </a:p>
        </p:txBody>
      </p:sp>
      <p:sp>
        <p:nvSpPr>
          <p:cNvPr id="6" name="Rectangle 6"/>
          <p:cNvSpPr>
            <a:spLocks noGrp="1" noChangeArrowheads="1"/>
          </p:cNvSpPr>
          <p:nvPr>
            <p:ph type="ftr"/>
          </p:nvPr>
        </p:nvSpPr>
        <p:spPr>
          <a:ln/>
        </p:spPr>
        <p:txBody>
          <a:bodyPr/>
          <a:lstStyle/>
          <a:p>
            <a:r>
              <a:rPr lang="en-US" dirty="0" smtClean="0"/>
              <a:t>Henry and Hamilton</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330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Henry and Hamilton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a:t>
            </a:r>
            <a:r>
              <a:rPr lang="en-US" dirty="0"/>
              <a:t>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6" name="Footer Placeholder 5"/>
          <p:cNvSpPr>
            <a:spLocks noGrp="1"/>
          </p:cNvSpPr>
          <p:nvPr>
            <p:ph type="ftr" idx="11"/>
          </p:nvPr>
        </p:nvSpPr>
        <p:spPr/>
        <p:txBody>
          <a:bodyPr/>
          <a:lstStyle>
            <a:lvl1pPr>
              <a:defRPr/>
            </a:lvl1pPr>
          </a:lstStyle>
          <a:p>
            <a:r>
              <a:rPr lang="en-GB" dirty="0" smtClean="0"/>
              <a:t>Henry and Hamilton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Henry and Hamilton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4" name="Footer Placeholder 3"/>
          <p:cNvSpPr>
            <a:spLocks noGrp="1"/>
          </p:cNvSpPr>
          <p:nvPr>
            <p:ph type="ftr" idx="11"/>
          </p:nvPr>
        </p:nvSpPr>
        <p:spPr/>
        <p:txBody>
          <a:bodyPr/>
          <a:lstStyle>
            <a:lvl1pPr>
              <a:defRPr/>
            </a:lvl1pPr>
          </a:lstStyle>
          <a:p>
            <a:r>
              <a:rPr lang="en-GB" dirty="0" smtClean="0"/>
              <a:t>Henry and Hamilton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3" name="Footer Placeholder 2"/>
          <p:cNvSpPr>
            <a:spLocks noGrp="1"/>
          </p:cNvSpPr>
          <p:nvPr>
            <p:ph type="ftr" idx="11"/>
          </p:nvPr>
        </p:nvSpPr>
        <p:spPr/>
        <p:txBody>
          <a:bodyPr/>
          <a:lstStyle>
            <a:lvl1pPr>
              <a:defRPr/>
            </a:lvl1pPr>
          </a:lstStyle>
          <a:p>
            <a:r>
              <a:rPr lang="en-GB" dirty="0" smtClean="0"/>
              <a:t>Henry and Hamilton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a:t>
            </a:r>
            <a:r>
              <a:rPr lang="en-US" dirty="0"/>
              <a:t>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a:t>
            </a:r>
            <a:r>
              <a:rPr lang="en-US" dirty="0"/>
              <a:t>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Henry and Hamilton, </a:t>
            </a:r>
            <a:r>
              <a:rPr lang="en-GB" dirty="0"/>
              <a:t>Ericsson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802.11-18/1447r0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a:t>
            </a:r>
            <a:r>
              <a:rPr lang="en-US" dirty="0"/>
              <a:t>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Henry and Hamilton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802.1Q-2003/2011 in 802.11</a:t>
            </a:r>
            <a:br>
              <a:rPr lang="en-GB" dirty="0" smtClean="0"/>
            </a:b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92831896"/>
              </p:ext>
            </p:extLst>
          </p:nvPr>
        </p:nvGraphicFramePr>
        <p:xfrm>
          <a:off x="511175" y="2995613"/>
          <a:ext cx="7678738" cy="1247775"/>
        </p:xfrm>
        <a:graphic>
          <a:graphicData uri="http://schemas.openxmlformats.org/presentationml/2006/ole">
            <mc:AlternateContent xmlns:mc="http://schemas.openxmlformats.org/markup-compatibility/2006">
              <mc:Choice xmlns:v="urn:schemas-microsoft-com:vml" Requires="v">
                <p:oleObj spid="_x0000_s1163" name="Document" r:id="rId4" imgW="8255000" imgH="1346200" progId="Word.Document.8">
                  <p:embed/>
                </p:oleObj>
              </mc:Choice>
              <mc:Fallback>
                <p:oleObj name="Document" r:id="rId4" imgW="8255000" imgH="1346200" progId="Word.Document.8">
                  <p:embed/>
                  <p:pic>
                    <p:nvPicPr>
                      <p:cNvPr id="3075" name="Object 3"/>
                      <p:cNvPicPr>
                        <a:picLocks noChangeAspect="1" noChangeArrowheads="1"/>
                      </p:cNvPicPr>
                      <p:nvPr/>
                    </p:nvPicPr>
                    <p:blipFill>
                      <a:blip r:embed="rId5"/>
                      <a:srcRect/>
                      <a:stretch>
                        <a:fillRect/>
                      </a:stretch>
                    </p:blipFill>
                    <p:spPr bwMode="auto">
                      <a:xfrm>
                        <a:off x="511175" y="2995613"/>
                        <a:ext cx="7678738" cy="12477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2E3E-94CD-40A6-8D00-652190883AAB}"/>
              </a:ext>
            </a:extLst>
          </p:cNvPr>
          <p:cNvSpPr>
            <a:spLocks noGrp="1"/>
          </p:cNvSpPr>
          <p:nvPr>
            <p:ph type="title"/>
          </p:nvPr>
        </p:nvSpPr>
        <p:spPr/>
        <p:txBody>
          <a:bodyPr/>
          <a:lstStyle/>
          <a:p>
            <a:r>
              <a:rPr lang="en-US" dirty="0" smtClean="0"/>
              <a:t>Pre-Proposal 1 Warning</a:t>
            </a:r>
            <a:endParaRPr lang="en-US" dirty="0"/>
          </a:p>
        </p:txBody>
      </p:sp>
      <p:sp>
        <p:nvSpPr>
          <p:cNvPr id="4" name="Slide Number Placeholder 3">
            <a:extLst>
              <a:ext uri="{FF2B5EF4-FFF2-40B4-BE49-F238E27FC236}">
                <a16:creationId xmlns:a16="http://schemas.microsoft.com/office/drawing/2014/main" xmlns=""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xmlns=""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a16="http://schemas.microsoft.com/office/drawing/2014/main" xmlns=""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a16="http://schemas.microsoft.com/office/drawing/2014/main" xmlns=""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TCLAS defines another classifier, specifically for 802.1Q (post 2003):</a:t>
            </a:r>
          </a:p>
          <a:p>
            <a:pPr>
              <a:buFont typeface="Arial" charset="0"/>
              <a:buChar char="•"/>
            </a:pPr>
            <a:endParaRPr lang="en-US" sz="1800" dirty="0"/>
          </a:p>
          <a:p>
            <a:pPr>
              <a:buFont typeface="Arial" charset="0"/>
              <a:buChar char="•"/>
            </a:pPr>
            <a:endParaRPr lang="en-US" dirty="0" smtClean="0"/>
          </a:p>
          <a:p>
            <a:pPr>
              <a:buFont typeface="Arial" charset="0"/>
              <a:buChar char="•"/>
            </a:pPr>
            <a:endParaRPr lang="en-US" dirty="0" smtClean="0"/>
          </a:p>
          <a:p>
            <a:r>
              <a:rPr lang="en-US" sz="1600" b="0" i="1" dirty="0" smtClean="0"/>
              <a:t>“The </a:t>
            </a:r>
            <a:r>
              <a:rPr lang="en-US" sz="1600" b="0" i="1" dirty="0"/>
              <a:t>802.1D UP/802.1Q Priority Code Point subfield contains the value to be matched to the appropriate type frame header in the 4 LSBs; the 4 MSBs are reserved. </a:t>
            </a:r>
          </a:p>
          <a:p>
            <a:r>
              <a:rPr lang="en-US" sz="1600" b="0" i="1" dirty="0"/>
              <a:t>The 802.1Q DEI subfield contains the value to match against an IEEE 802.1Q frame header, in the LSB; the 7 MSBs are reserved. When matching an IEEE 802.1D-2004 frame header, this subfield is ignored. </a:t>
            </a:r>
          </a:p>
          <a:p>
            <a:r>
              <a:rPr lang="en-US" sz="1600" b="0" i="1" dirty="0"/>
              <a:t>The 802.1Q VID subfield contains the value to match against an IEEE 802.1Q frame header, in the 12 LSBs; the 4 MSBs are reserved. When matching an IEEE 802.1D-2004 frame header, this subfield is ignored. </a:t>
            </a:r>
            <a:r>
              <a:rPr lang="en-US" sz="1600" b="0" i="1" dirty="0" smtClean="0"/>
              <a:t>“ </a:t>
            </a:r>
            <a:r>
              <a:rPr lang="en-US" sz="1600" b="0" dirty="0" smtClean="0"/>
              <a:t>(Draft 1.4md p 1108)</a:t>
            </a:r>
            <a:endParaRPr lang="en-US" sz="1600" b="0" i="1" dirty="0"/>
          </a:p>
          <a:p>
            <a:pPr>
              <a:buFont typeface="Arial" charset="0"/>
              <a:buChar char="•"/>
            </a:pPr>
            <a:endParaRPr lang="en-US" dirty="0" smtClean="0"/>
          </a:p>
        </p:txBody>
      </p:sp>
      <p:pic>
        <p:nvPicPr>
          <p:cNvPr id="3" name="Picture 2"/>
          <p:cNvPicPr>
            <a:picLocks noChangeAspect="1"/>
          </p:cNvPicPr>
          <p:nvPr/>
        </p:nvPicPr>
        <p:blipFill>
          <a:blip r:embed="rId2"/>
          <a:stretch>
            <a:fillRect/>
          </a:stretch>
        </p:blipFill>
        <p:spPr>
          <a:xfrm>
            <a:off x="1597445" y="2755491"/>
            <a:ext cx="5552501" cy="1068972"/>
          </a:xfrm>
          <a:prstGeom prst="rect">
            <a:avLst/>
          </a:prstGeom>
        </p:spPr>
      </p:pic>
    </p:spTree>
    <p:extLst>
      <p:ext uri="{BB962C8B-B14F-4D97-AF65-F5344CB8AC3E}">
        <p14:creationId xmlns:p14="http://schemas.microsoft.com/office/powerpoint/2010/main" val="2032724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2E3E-94CD-40A6-8D00-652190883AAB}"/>
              </a:ext>
            </a:extLst>
          </p:cNvPr>
          <p:cNvSpPr>
            <a:spLocks noGrp="1"/>
          </p:cNvSpPr>
          <p:nvPr>
            <p:ph type="title"/>
          </p:nvPr>
        </p:nvSpPr>
        <p:spPr/>
        <p:txBody>
          <a:bodyPr/>
          <a:lstStyle/>
          <a:p>
            <a:r>
              <a:rPr lang="en-US" dirty="0" smtClean="0"/>
              <a:t>The case of the Strange Classifier 5</a:t>
            </a:r>
            <a:endParaRPr lang="en-US" dirty="0"/>
          </a:p>
        </p:txBody>
      </p:sp>
      <p:sp>
        <p:nvSpPr>
          <p:cNvPr id="4" name="Slide Number Placeholder 3">
            <a:extLst>
              <a:ext uri="{FF2B5EF4-FFF2-40B4-BE49-F238E27FC236}">
                <a16:creationId xmlns:a16="http://schemas.microsoft.com/office/drawing/2014/main" xmlns=""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xmlns=""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a16="http://schemas.microsoft.com/office/drawing/2014/main" xmlns=""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a16="http://schemas.microsoft.com/office/drawing/2014/main" xmlns="" id="{CC49338E-87B6-4593-A298-DD7D0FD47631}"/>
              </a:ext>
            </a:extLst>
          </p:cNvPr>
          <p:cNvSpPr>
            <a:spLocks noGrp="1"/>
          </p:cNvSpPr>
          <p:nvPr>
            <p:ph idx="1"/>
          </p:nvPr>
        </p:nvSpPr>
        <p:spPr>
          <a:xfrm>
            <a:off x="685800" y="1817784"/>
            <a:ext cx="7962441" cy="4276630"/>
          </a:xfrm>
        </p:spPr>
        <p:txBody>
          <a:bodyPr/>
          <a:lstStyle/>
          <a:p>
            <a:pPr>
              <a:buFont typeface="Arial" charset="0"/>
              <a:buChar char="•"/>
            </a:pPr>
            <a:r>
              <a:rPr lang="en-US" dirty="0" smtClean="0"/>
              <a:t>Let’s put 802.1Q and Classifier 5 side by side:</a:t>
            </a:r>
          </a:p>
          <a:p>
            <a:pPr>
              <a:buFont typeface="Arial" charset="0"/>
              <a:buChar char="•"/>
            </a:pPr>
            <a:endParaRPr lang="en-US" sz="1800" dirty="0"/>
          </a:p>
          <a:p>
            <a:pPr>
              <a:buFont typeface="Arial" charset="0"/>
              <a:buChar char="•"/>
            </a:pPr>
            <a:endParaRPr lang="en-US" dirty="0" smtClean="0"/>
          </a:p>
          <a:p>
            <a:pPr>
              <a:buFont typeface="Arial" charset="0"/>
              <a:buChar char="•"/>
            </a:pPr>
            <a:endParaRPr lang="en-US" dirty="0" smtClean="0"/>
          </a:p>
          <a:p>
            <a:pPr lvl="1">
              <a:buFont typeface="Arial" charset="0"/>
              <a:buChar char="•"/>
            </a:pPr>
            <a:r>
              <a:rPr lang="en-US" sz="1600" dirty="0" smtClean="0"/>
              <a:t>PCP is 3 bits in 802.1Q, 8 bits in Classifier 5, including 4 (in fact 5) unused “reserved” bits</a:t>
            </a:r>
          </a:p>
          <a:p>
            <a:pPr lvl="1">
              <a:buFont typeface="Arial" charset="0"/>
              <a:buChar char="•"/>
            </a:pPr>
            <a:r>
              <a:rPr lang="en-US" sz="1600" dirty="0" smtClean="0"/>
              <a:t>DEI is 1 bit in 802.1Q, 8 bits in Classifier 5, including 7 unused (”reserved”) bits</a:t>
            </a:r>
          </a:p>
          <a:p>
            <a:pPr lvl="1">
              <a:buFont typeface="Arial" charset="0"/>
              <a:buChar char="•"/>
            </a:pPr>
            <a:r>
              <a:rPr lang="en-US" sz="1600" dirty="0" smtClean="0"/>
              <a:t>VID is 12 bits in 802.1Q, 16 bits in Classifier 5, including 4 unused (“reserved”) bits</a:t>
            </a:r>
          </a:p>
          <a:p>
            <a:pPr>
              <a:buFont typeface="Arial" charset="0"/>
              <a:buChar char="•"/>
            </a:pPr>
            <a:r>
              <a:rPr lang="en-US" sz="2200" dirty="0" smtClean="0"/>
              <a:t>Classifier 5 achieves the same goal as 802.1Q, with twice as many bits</a:t>
            </a:r>
          </a:p>
          <a:p>
            <a:pPr>
              <a:buFont typeface="Arial" charset="0"/>
              <a:buChar char="•"/>
            </a:pPr>
            <a:r>
              <a:rPr lang="en-US" sz="2200" dirty="0" smtClean="0"/>
              <a:t>Classifier </a:t>
            </a:r>
            <a:r>
              <a:rPr lang="en-US" sz="2200" dirty="0"/>
              <a:t>5</a:t>
            </a:r>
            <a:r>
              <a:rPr lang="en-US" sz="2200" dirty="0" smtClean="0"/>
              <a:t> achieves the same goal as Classifier 2, and has been the “current” VID since 8021Q-2011</a:t>
            </a:r>
            <a:endParaRPr lang="en-US" sz="2200" dirty="0"/>
          </a:p>
          <a:p>
            <a:pPr>
              <a:buFont typeface="Arial" charset="0"/>
              <a:buChar char="•"/>
            </a:pPr>
            <a:endParaRPr lang="en-US" dirty="0" smtClean="0"/>
          </a:p>
        </p:txBody>
      </p:sp>
      <p:pic>
        <p:nvPicPr>
          <p:cNvPr id="3" name="Picture 2"/>
          <p:cNvPicPr>
            <a:picLocks noChangeAspect="1"/>
          </p:cNvPicPr>
          <p:nvPr/>
        </p:nvPicPr>
        <p:blipFill>
          <a:blip r:embed="rId2"/>
          <a:stretch>
            <a:fillRect/>
          </a:stretch>
        </p:blipFill>
        <p:spPr>
          <a:xfrm>
            <a:off x="4538949" y="2336849"/>
            <a:ext cx="4456877" cy="858041"/>
          </a:xfrm>
          <a:prstGeom prst="rect">
            <a:avLst/>
          </a:prstGeom>
        </p:spPr>
      </p:pic>
      <p:pic>
        <p:nvPicPr>
          <p:cNvPr id="9" name="Picture 8"/>
          <p:cNvPicPr>
            <a:picLocks noChangeAspect="1"/>
          </p:cNvPicPr>
          <p:nvPr/>
        </p:nvPicPr>
        <p:blipFill>
          <a:blip r:embed="rId3"/>
          <a:stretch>
            <a:fillRect/>
          </a:stretch>
        </p:blipFill>
        <p:spPr>
          <a:xfrm>
            <a:off x="760165" y="2284605"/>
            <a:ext cx="3483778" cy="853290"/>
          </a:xfrm>
          <a:prstGeom prst="rect">
            <a:avLst/>
          </a:prstGeom>
        </p:spPr>
      </p:pic>
    </p:spTree>
    <p:extLst>
      <p:ext uri="{BB962C8B-B14F-4D97-AF65-F5344CB8AC3E}">
        <p14:creationId xmlns:p14="http://schemas.microsoft.com/office/powerpoint/2010/main" val="157119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2E3E-94CD-40A6-8D00-652190883AAB}"/>
              </a:ext>
            </a:extLst>
          </p:cNvPr>
          <p:cNvSpPr>
            <a:spLocks noGrp="1"/>
          </p:cNvSpPr>
          <p:nvPr>
            <p:ph type="title"/>
          </p:nvPr>
        </p:nvSpPr>
        <p:spPr/>
        <p:txBody>
          <a:bodyPr/>
          <a:lstStyle/>
          <a:p>
            <a:r>
              <a:rPr lang="en-US" dirty="0" smtClean="0"/>
              <a:t>Proposal 1</a:t>
            </a:r>
            <a:endParaRPr lang="en-US" dirty="0"/>
          </a:p>
        </p:txBody>
      </p:sp>
      <p:sp>
        <p:nvSpPr>
          <p:cNvPr id="4" name="Slide Number Placeholder 3">
            <a:extLst>
              <a:ext uri="{FF2B5EF4-FFF2-40B4-BE49-F238E27FC236}">
                <a16:creationId xmlns:a16="http://schemas.microsoft.com/office/drawing/2014/main" xmlns=""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xmlns=""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a16="http://schemas.microsoft.com/office/drawing/2014/main" xmlns=""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a16="http://schemas.microsoft.com/office/drawing/2014/main" xmlns=""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Deprecate Classifier 2:</a:t>
            </a:r>
            <a:endParaRPr lang="en-US" dirty="0" smtClean="0"/>
          </a:p>
          <a:p>
            <a:pPr marL="342900" lvl="1" indent="-342900">
              <a:spcBef>
                <a:spcPts val="600"/>
              </a:spcBef>
              <a:buFont typeface="Arial" charset="0"/>
              <a:buChar char="•"/>
            </a:pPr>
            <a:r>
              <a:rPr lang="en-US" sz="1800" dirty="0"/>
              <a:t>“For Classifier Type 2, the Classifier Parameter is the IEEE 802.1Q</a:t>
            </a:r>
            <a:r>
              <a:rPr lang="en-US" sz="1800" dirty="0">
                <a:solidFill>
                  <a:schemeClr val="tx2"/>
                </a:solidFill>
              </a:rPr>
              <a:t>-2003</a:t>
            </a:r>
            <a:r>
              <a:rPr lang="en-US" sz="1800" dirty="0"/>
              <a:t> VLAN Tag TCI. </a:t>
            </a:r>
            <a:r>
              <a:rPr lang="en-US" sz="1800" dirty="0" smtClean="0"/>
              <a:t>The </a:t>
            </a:r>
            <a:r>
              <a:rPr lang="en-US" sz="1800" dirty="0"/>
              <a:t>endianness of the IEEE 802.1Q VLAN TCI field is as defined in IEEE </a:t>
            </a:r>
            <a:r>
              <a:rPr lang="en-US" sz="1800" dirty="0" err="1"/>
              <a:t>Std</a:t>
            </a:r>
            <a:r>
              <a:rPr lang="en-US" sz="1800" dirty="0"/>
              <a:t> 802.1Q for the VLAN Tag TCI. The Frame Classifier field for Classifier Type 2 is defined in Figure 9-303 (Frame Classifier field of Classifier Type 2). </a:t>
            </a:r>
            <a:r>
              <a:rPr lang="en-US" sz="1800" dirty="0" smtClean="0">
                <a:solidFill>
                  <a:srgbClr val="C00000"/>
                </a:solidFill>
              </a:rPr>
              <a:t>Classifier Type 2 is deprecated</a:t>
            </a:r>
            <a:r>
              <a:rPr lang="en-US" sz="1800" dirty="0" smtClean="0"/>
              <a:t>.“ </a:t>
            </a:r>
            <a:r>
              <a:rPr lang="en-US" sz="1800" dirty="0"/>
              <a:t>(p </a:t>
            </a:r>
            <a:r>
              <a:rPr lang="en-US" sz="1800" dirty="0" smtClean="0"/>
              <a:t>1105)</a:t>
            </a:r>
            <a:endParaRPr lang="en-US" sz="1800"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185616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802.1Q-2011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10.2.3.2 [HCF Contention based channel access (EDCA)</a:t>
            </a:r>
            <a:r>
              <a:rPr lang="en-US" dirty="0"/>
              <a:t>]</a:t>
            </a:r>
            <a:endParaRPr lang="en-US" dirty="0" smtClean="0"/>
          </a:p>
          <a:p>
            <a:pPr lvl="1">
              <a:buFont typeface="Arial" panose="020B0604020202020204" pitchFamily="34" charset="0"/>
              <a:buChar char="•"/>
            </a:pPr>
            <a:r>
              <a:rPr lang="en-US" sz="1800" dirty="0" smtClean="0"/>
              <a:t>This part is about Alternate video and voice queues, and their queuing method:</a:t>
            </a:r>
          </a:p>
          <a:p>
            <a:r>
              <a:rPr lang="en-US" sz="1400" b="0" i="1" dirty="0"/>
              <a:t>The alternate video (A_VI) and alternate voice (A_VO) transmit queues share the same EDCAF as VI and VO transmit queues, respectively, as shown in Figure 10-25. When dot11AlternateEDCAActivated is true, </a:t>
            </a:r>
            <a:r>
              <a:rPr lang="en-US" sz="1400" b="0" i="1" u="sng" dirty="0"/>
              <a:t>a scheduling function above the VO EDCAF selects from the primary or alternate transmit queue</a:t>
            </a:r>
            <a:r>
              <a:rPr lang="en-US" sz="1400" b="0" i="1" dirty="0"/>
              <a:t> an MSDU, an A-MSDU, an MMPDU, or set of MSDUs to be the next to be passed to the VO EDCAF (as shown in Figure 10-25) </a:t>
            </a:r>
            <a:r>
              <a:rPr lang="en-US" sz="1400" b="0" i="1" u="sng" dirty="0"/>
              <a:t>so that the MSDU(s), A-MSDU(s), or MMPDU(s) from the queue with the higher UP are selected with a higher probability than from the queue with the lower UP. </a:t>
            </a:r>
            <a:r>
              <a:rPr lang="en-US" sz="1400" b="0" i="1" dirty="0"/>
              <a:t>When dot11AlternateEDCAActivated is true, a scheduling function above the VI EDCAF selects from the primary or alternate transmit queue an MSDU, an A-MSDU, an MMPDU, or set of MSDUs to be the next to be passed to the VI EDCAF so that the MSDU(s), A-MSDU(s), or MMPDU(s) from the queue with the higher UP are selected with a higher probability than from the queue with the lower UP. </a:t>
            </a:r>
            <a:r>
              <a:rPr lang="en-US" sz="1400" b="0" i="1" dirty="0" smtClean="0"/>
              <a:t>(</a:t>
            </a:r>
            <a:r>
              <a:rPr lang="mr-IN" sz="1400" b="0" i="1" dirty="0" smtClean="0"/>
              <a:t>…</a:t>
            </a:r>
            <a:r>
              <a:rPr lang="en-US" sz="1400" b="0" i="1" dirty="0" smtClean="0"/>
              <a:t>)  </a:t>
            </a:r>
            <a:r>
              <a:rPr lang="en-US" sz="1800" i="1" dirty="0" smtClean="0"/>
              <a:t>(</a:t>
            </a:r>
            <a:r>
              <a:rPr lang="en-US" sz="1800" i="1" dirty="0"/>
              <a:t>p 1667)</a:t>
            </a:r>
            <a:endParaRPr lang="en-US" sz="1800" i="1" dirty="0"/>
          </a:p>
        </p:txBody>
      </p:sp>
    </p:spTree>
    <p:extLst>
      <p:ext uri="{BB962C8B-B14F-4D97-AF65-F5344CB8AC3E}">
        <p14:creationId xmlns:p14="http://schemas.microsoft.com/office/powerpoint/2010/main" val="368348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802.1Q-2011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10.2.3.2 [HCF Contention based channel access (EDCA)</a:t>
            </a:r>
            <a:r>
              <a:rPr lang="en-US" dirty="0"/>
              <a:t>]</a:t>
            </a:r>
            <a:endParaRPr lang="en-US" dirty="0" smtClean="0"/>
          </a:p>
          <a:p>
            <a:pPr lvl="1">
              <a:buFont typeface="Arial" panose="020B0604020202020204" pitchFamily="34" charset="0"/>
              <a:buChar char="•"/>
            </a:pPr>
            <a:r>
              <a:rPr lang="en-US" sz="1800" dirty="0" smtClean="0"/>
              <a:t>(Continuing):</a:t>
            </a:r>
            <a:endParaRPr lang="en-US" sz="1800" dirty="0" smtClean="0"/>
          </a:p>
          <a:p>
            <a:pPr lvl="1">
              <a:buFont typeface="Arial" panose="020B0604020202020204" pitchFamily="34" charset="0"/>
              <a:buChar char="•"/>
            </a:pPr>
            <a:r>
              <a:rPr lang="en-US" sz="1800" i="1" dirty="0" smtClean="0"/>
              <a:t>The </a:t>
            </a:r>
            <a:r>
              <a:rPr lang="en-US" sz="1800" i="1" dirty="0"/>
              <a:t>default algorithm to select an MSDU, A-MSDU, or MMPDU from either the A_VI or VI queue and to select an MSDU, A-MSDU, or MMPDU from either the A_VO or VO queue is as follows: </a:t>
            </a:r>
            <a:endParaRPr lang="en-US" sz="1800" i="1" dirty="0" smtClean="0"/>
          </a:p>
          <a:p>
            <a:pPr lvl="1">
              <a:buFont typeface="Arial" panose="020B0604020202020204" pitchFamily="34" charset="0"/>
              <a:buChar char="•"/>
            </a:pPr>
            <a:r>
              <a:rPr lang="en-US" sz="1800" i="1" dirty="0" smtClean="0"/>
              <a:t>“</a:t>
            </a:r>
            <a:r>
              <a:rPr lang="en-US" sz="1800" i="1" dirty="0"/>
              <a:t>For each EDCAF, an MSDU, A-MSDU, or MMPDU is selected for transmission using the transmission selection procedures defined in 8.6.8 of IEEE </a:t>
            </a:r>
            <a:r>
              <a:rPr lang="en-US" sz="1800" i="1" dirty="0" err="1"/>
              <a:t>Std</a:t>
            </a:r>
            <a:r>
              <a:rPr lang="en-US" sz="1800" i="1" dirty="0"/>
              <a:t> 802.1Q-</a:t>
            </a:r>
            <a:r>
              <a:rPr lang="en-US" sz="1800" i="1" dirty="0">
                <a:solidFill>
                  <a:srgbClr val="FF0000"/>
                </a:solidFill>
              </a:rPr>
              <a:t>2011</a:t>
            </a:r>
            <a:r>
              <a:rPr lang="en-US" sz="1800" i="1" dirty="0"/>
              <a:t> using two queues, the primary and alternate. </a:t>
            </a:r>
            <a:r>
              <a:rPr lang="en-US" sz="1800" i="1" dirty="0" smtClean="0"/>
              <a:t>“ (p 1667)</a:t>
            </a:r>
            <a:endParaRPr lang="en-US" sz="1800" i="1" dirty="0"/>
          </a:p>
        </p:txBody>
      </p:sp>
    </p:spTree>
    <p:extLst>
      <p:ext uri="{BB962C8B-B14F-4D97-AF65-F5344CB8AC3E}">
        <p14:creationId xmlns:p14="http://schemas.microsoft.com/office/powerpoint/2010/main" val="8614408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2 elements, aimed at deciding what frame to transmit on a port:</a:t>
            </a:r>
          </a:p>
          <a:p>
            <a:pPr lvl="1">
              <a:buFont typeface="Arial" panose="020B0604020202020204" pitchFamily="34" charset="0"/>
              <a:buChar char="•"/>
            </a:pPr>
            <a:r>
              <a:rPr lang="en-US" sz="1800" dirty="0" smtClean="0"/>
              <a:t>1. A general provision (transmit if there is a frame): transmit if and only if:</a:t>
            </a:r>
            <a:endParaRPr lang="en-US" sz="1800" dirty="0"/>
          </a:p>
          <a:p>
            <a:pPr lvl="2">
              <a:buFont typeface="Arial" panose="020B0604020202020204" pitchFamily="34" charset="0"/>
              <a:buChar char="•"/>
            </a:pPr>
            <a:r>
              <a:rPr lang="en-US" i="1" dirty="0" smtClean="0"/>
              <a:t>The </a:t>
            </a:r>
            <a:r>
              <a:rPr lang="en-US" i="1" dirty="0"/>
              <a:t>operation of the transmission selection algorithm supported by that queue determines that there is a frame available for transmission; and </a:t>
            </a:r>
            <a:endParaRPr lang="en-US" i="1" dirty="0" smtClean="0"/>
          </a:p>
          <a:p>
            <a:pPr lvl="2">
              <a:buFont typeface="Arial" panose="020B0604020202020204" pitchFamily="34" charset="0"/>
              <a:buChar char="•"/>
            </a:pPr>
            <a:r>
              <a:rPr lang="en-US" i="1" dirty="0" smtClean="0"/>
              <a:t>For </a:t>
            </a:r>
            <a:r>
              <a:rPr lang="en-US" i="1" dirty="0"/>
              <a:t>each queue corresponding to a numerically higher value of traffic class supported by the Port, the operation of the transmission selection algorithm supported by that queue determines that there is no frame available for transmission. </a:t>
            </a:r>
          </a:p>
          <a:p>
            <a:pPr lvl="1">
              <a:buFont typeface="Arial" panose="020B0604020202020204" pitchFamily="34" charset="0"/>
              <a:buChar char="•"/>
            </a:pPr>
            <a:endParaRPr lang="en-US" sz="1800" i="1" dirty="0"/>
          </a:p>
        </p:txBody>
      </p:sp>
    </p:spTree>
    <p:extLst>
      <p:ext uri="{BB962C8B-B14F-4D97-AF65-F5344CB8AC3E}">
        <p14:creationId xmlns:p14="http://schemas.microsoft.com/office/powerpoint/2010/main" val="12394280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2 elements, aimed at deciding what frame to transmit on a port:</a:t>
            </a:r>
          </a:p>
          <a:p>
            <a:pPr lvl="1">
              <a:buFont typeface="Arial" panose="020B0604020202020204" pitchFamily="34" charset="0"/>
              <a:buChar char="•"/>
            </a:pPr>
            <a:r>
              <a:rPr lang="en-US" sz="1800" dirty="0"/>
              <a:t>2</a:t>
            </a:r>
            <a:r>
              <a:rPr lang="en-US" sz="1800" dirty="0" smtClean="0"/>
              <a:t>. A selection of possible transmission algorithms:</a:t>
            </a:r>
            <a:endParaRPr lang="en-US" sz="1800" dirty="0"/>
          </a:p>
          <a:p>
            <a:pPr lvl="1">
              <a:buFont typeface="Arial" panose="020B0604020202020204" pitchFamily="34" charset="0"/>
              <a:buChar char="•"/>
            </a:pPr>
            <a:endParaRPr lang="en-US" sz="1800" i="1" dirty="0"/>
          </a:p>
        </p:txBody>
      </p:sp>
      <p:pic>
        <p:nvPicPr>
          <p:cNvPr id="2" name="Picture 1"/>
          <p:cNvPicPr>
            <a:picLocks noChangeAspect="1"/>
          </p:cNvPicPr>
          <p:nvPr/>
        </p:nvPicPr>
        <p:blipFill>
          <a:blip r:embed="rId3"/>
          <a:stretch>
            <a:fillRect/>
          </a:stretch>
        </p:blipFill>
        <p:spPr>
          <a:xfrm>
            <a:off x="1476260" y="3378201"/>
            <a:ext cx="6323682" cy="2331051"/>
          </a:xfrm>
          <a:prstGeom prst="rect">
            <a:avLst/>
          </a:prstGeom>
        </p:spPr>
      </p:pic>
    </p:spTree>
    <p:extLst>
      <p:ext uri="{BB962C8B-B14F-4D97-AF65-F5344CB8AC3E}">
        <p14:creationId xmlns:p14="http://schemas.microsoft.com/office/powerpoint/2010/main" val="9759507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“Transmission Algorithm” problem</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802.11 does not directly define the algorithm</a:t>
            </a:r>
            <a:endParaRPr lang="en-US" dirty="0" smtClean="0"/>
          </a:p>
          <a:p>
            <a:pPr lvl="1">
              <a:buFont typeface="Arial" panose="020B0604020202020204" pitchFamily="34" charset="0"/>
              <a:buChar char="•"/>
            </a:pPr>
            <a:r>
              <a:rPr lang="en-US" sz="1800" b="0" dirty="0" smtClean="0"/>
              <a:t>As per 802.11, </a:t>
            </a:r>
            <a:r>
              <a:rPr lang="en-US" sz="1800" b="0" i="1" dirty="0" smtClean="0"/>
              <a:t>“</a:t>
            </a:r>
            <a:r>
              <a:rPr lang="en-US" sz="1800" b="0" i="1" dirty="0"/>
              <a:t>a </a:t>
            </a:r>
            <a:r>
              <a:rPr lang="en-US" sz="1800" b="0" i="1" u="sng" dirty="0"/>
              <a:t>scheduling function above the VI EDCAF </a:t>
            </a:r>
            <a:r>
              <a:rPr lang="en-US" sz="1800" b="0" i="1" dirty="0"/>
              <a:t>selects from the primary or alternate transmit queue an MSDU, an A-MSDU, an MMPDU, or set of MSDUs to be the next to be passed to the VI EDCAF so that the MSDU(s), A-MSDU(s), or MMPDU(s) from the queue with the higher UP are selected with a higher probability than from the queue with the lower </a:t>
            </a:r>
            <a:r>
              <a:rPr lang="en-US" sz="1800" b="0" i="1" dirty="0" smtClean="0"/>
              <a:t>UP” (10.2.3.2, p1667)</a:t>
            </a:r>
          </a:p>
          <a:p>
            <a:pPr>
              <a:buFont typeface="Arial" panose="020B0604020202020204" pitchFamily="34" charset="0"/>
              <a:buChar char="•"/>
            </a:pPr>
            <a:r>
              <a:rPr lang="en-US" sz="2000" dirty="0" smtClean="0"/>
              <a:t>However 802.11 points to 802.1Q-2011 to define these methods</a:t>
            </a:r>
            <a:endParaRPr lang="en-US" sz="2000" dirty="0"/>
          </a:p>
          <a:p>
            <a:pPr lvl="1">
              <a:buFont typeface="Arial" panose="020B0604020202020204" pitchFamily="34" charset="0"/>
              <a:buChar char="•"/>
            </a:pPr>
            <a:r>
              <a:rPr lang="en-US" sz="1800" i="1" dirty="0"/>
              <a:t>For each EDCAF, an MSDU, A-MSDU, or MMPDU is selected for transmission using the transmission selection procedures defined in 8.6.8 of IEEE </a:t>
            </a:r>
            <a:r>
              <a:rPr lang="en-US" sz="1800" i="1" dirty="0" err="1"/>
              <a:t>Std</a:t>
            </a:r>
            <a:r>
              <a:rPr lang="en-US" sz="1800" i="1" dirty="0"/>
              <a:t> 802.1Q-</a:t>
            </a:r>
            <a:r>
              <a:rPr lang="en-US" sz="1800" i="1" dirty="0">
                <a:solidFill>
                  <a:srgbClr val="C00000"/>
                </a:solidFill>
              </a:rPr>
              <a:t>2011</a:t>
            </a:r>
            <a:r>
              <a:rPr lang="en-US" sz="1800" i="1" dirty="0"/>
              <a:t> using two queues, the primary and </a:t>
            </a:r>
            <a:r>
              <a:rPr lang="en-US" sz="1800" i="1" dirty="0" smtClean="0"/>
              <a:t>alternate.</a:t>
            </a:r>
          </a:p>
          <a:p>
            <a:pPr>
              <a:buFont typeface="Arial" panose="020B0604020202020204" pitchFamily="34" charset="0"/>
              <a:buChar char="•"/>
            </a:pPr>
            <a:r>
              <a:rPr lang="en-US" sz="2200" dirty="0" smtClean="0"/>
              <a:t>Yet, 802.1Q-2011 8.6.6 allows for credit-based shaper, which allows for lower UP queues to transmit before higher UP queues (when higher UP queue credit is consumed)</a:t>
            </a:r>
            <a:endParaRPr lang="en-US" sz="2200" dirty="0"/>
          </a:p>
        </p:txBody>
      </p:sp>
    </p:spTree>
    <p:extLst>
      <p:ext uri="{BB962C8B-B14F-4D97-AF65-F5344CB8AC3E}">
        <p14:creationId xmlns:p14="http://schemas.microsoft.com/office/powerpoint/2010/main" val="1419796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“Transmission Algorithm” problem</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key to solving this apparent contradiction may lie in the “probability” word</a:t>
            </a:r>
            <a:endParaRPr lang="en-US" dirty="0" smtClean="0"/>
          </a:p>
          <a:p>
            <a:pPr lvl="1">
              <a:buFont typeface="Arial" panose="020B0604020202020204" pitchFamily="34" charset="0"/>
              <a:buChar char="•"/>
            </a:pPr>
            <a:r>
              <a:rPr lang="en-US" sz="1800" b="0" i="1" dirty="0" smtClean="0"/>
              <a:t>“(frames from) the </a:t>
            </a:r>
            <a:r>
              <a:rPr lang="en-US" sz="1800" b="0" i="1" dirty="0"/>
              <a:t>queue with the higher UP are selected with a higher probability than from the queue with the lower </a:t>
            </a:r>
            <a:r>
              <a:rPr lang="en-US" sz="1800" b="0" i="1" dirty="0" smtClean="0"/>
              <a:t>UP” (10.2.3.2, p1667)</a:t>
            </a:r>
          </a:p>
          <a:p>
            <a:pPr>
              <a:buFont typeface="Arial" panose="020B0604020202020204" pitchFamily="34" charset="0"/>
              <a:buChar char="•"/>
            </a:pPr>
            <a:r>
              <a:rPr lang="en-US" sz="2000" dirty="0" smtClean="0"/>
              <a:t>This is also true with shaper-based methods </a:t>
            </a:r>
            <a:r>
              <a:rPr lang="en-US" sz="2000" dirty="0" err="1" smtClean="0"/>
              <a:t>iif</a:t>
            </a:r>
            <a:r>
              <a:rPr lang="en-US" sz="2000" dirty="0" smtClean="0"/>
              <a:t> the credit assigned to </a:t>
            </a:r>
            <a:r>
              <a:rPr lang="en-US" sz="2000" dirty="0" smtClean="0"/>
              <a:t>the </a:t>
            </a:r>
            <a:r>
              <a:rPr lang="en-US" sz="2000" dirty="0" smtClean="0"/>
              <a:t>higher UP is not less than the credit assigned to the lower UP</a:t>
            </a:r>
          </a:p>
          <a:p>
            <a:pPr lvl="1">
              <a:buFont typeface="Arial" panose="020B0604020202020204" pitchFamily="34" charset="0"/>
              <a:buChar char="•"/>
            </a:pPr>
            <a:r>
              <a:rPr lang="en-US" sz="1800" dirty="0" smtClean="0"/>
              <a:t>The above may be a reasonable assumption, although 802.1Q-2011 8.6.8 also calls other provisions unlikely to be compatible with 802.11 (e.g. 34.5, Stream Reservation methods that should use shaping / credit-based transmissions, etc.)</a:t>
            </a:r>
            <a:endParaRPr lang="en-US" sz="1800" dirty="0"/>
          </a:p>
        </p:txBody>
      </p:sp>
    </p:spTree>
    <p:extLst>
      <p:ext uri="{BB962C8B-B14F-4D97-AF65-F5344CB8AC3E}">
        <p14:creationId xmlns:p14="http://schemas.microsoft.com/office/powerpoint/2010/main" val="1083369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What is 8.6.8 in 802.1Q-2018?</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8.6.8 includes the same 2 elements. The first is identical, but the second describes more possible algorithms:</a:t>
            </a:r>
            <a:endParaRPr lang="en-US" sz="1800" i="1" dirty="0"/>
          </a:p>
        </p:txBody>
      </p:sp>
      <p:pic>
        <p:nvPicPr>
          <p:cNvPr id="3" name="Picture 2"/>
          <p:cNvPicPr>
            <a:picLocks noChangeAspect="1"/>
          </p:cNvPicPr>
          <p:nvPr/>
        </p:nvPicPr>
        <p:blipFill>
          <a:blip r:embed="rId3"/>
          <a:stretch>
            <a:fillRect/>
          </a:stretch>
        </p:blipFill>
        <p:spPr>
          <a:xfrm>
            <a:off x="1619479" y="2973864"/>
            <a:ext cx="6070294" cy="2959833"/>
          </a:xfrm>
          <a:prstGeom prst="rect">
            <a:avLst/>
          </a:prstGeom>
        </p:spPr>
      </p:pic>
    </p:spTree>
    <p:extLst>
      <p:ext uri="{BB962C8B-B14F-4D97-AF65-F5344CB8AC3E}">
        <p14:creationId xmlns:p14="http://schemas.microsoft.com/office/powerpoint/2010/main" val="1714683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During discussion on resolution of LB232 CID 1014, observations were made that 802.11 sometimes references 802.1Q, and sometimes references a particular version of 802.1Q (2003 and 2011).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Participants debated the merit of reducing cross reference complexity by only referring to the general 802.1Q (and avoiding dependence on superseded Standards)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examines this possibility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67151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ETS and DCBX?</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Enhanced Transmission Selection (ETS) is clause 37 of 802.1Q-2018 </a:t>
            </a:r>
          </a:p>
          <a:p>
            <a:pPr lvl="1">
              <a:buFont typeface="Arial" panose="020B0604020202020204" pitchFamily="34" charset="0"/>
              <a:buChar char="•"/>
            </a:pPr>
            <a:r>
              <a:rPr lang="en-US" sz="1800" dirty="0"/>
              <a:t>It is intended for Data Center environments, and allows specific bandwidth to be allocated to each class; each port can be associated with a number of classes, their priority and associated bandwidth</a:t>
            </a:r>
          </a:p>
          <a:p>
            <a:pPr lvl="1">
              <a:buFont typeface="Arial" panose="020B0604020202020204" pitchFamily="34" charset="0"/>
              <a:buChar char="•"/>
            </a:pPr>
            <a:r>
              <a:rPr lang="en-US" sz="1800" dirty="0"/>
              <a:t>Then strict priority or shaping can be used within these constraints</a:t>
            </a:r>
          </a:p>
          <a:p>
            <a:pPr>
              <a:buFont typeface="Arial" panose="020B0604020202020204" pitchFamily="34" charset="0"/>
              <a:buChar char="•"/>
            </a:pPr>
            <a:r>
              <a:rPr lang="en-US" sz="2200" dirty="0"/>
              <a:t>Works in conjunction with Data Center Bridging </a:t>
            </a:r>
            <a:r>
              <a:rPr lang="en-US" sz="2200" dirty="0" err="1"/>
              <a:t>eXchange</a:t>
            </a:r>
            <a:r>
              <a:rPr lang="en-US" sz="2200" dirty="0"/>
              <a:t> protocol (DCBX, clause 38</a:t>
            </a:r>
            <a:r>
              <a:rPr lang="en-US" sz="2200" dirty="0" smtClean="0"/>
              <a:t>) </a:t>
            </a:r>
            <a:endParaRPr lang="en-US" sz="2200" dirty="0"/>
          </a:p>
          <a:p>
            <a:pPr lvl="1">
              <a:buFont typeface="Arial" panose="020B0604020202020204" pitchFamily="34" charset="0"/>
              <a:buChar char="•"/>
            </a:pPr>
            <a:r>
              <a:rPr lang="en-US" sz="1800" dirty="0" smtClean="0"/>
              <a:t>an </a:t>
            </a:r>
            <a:r>
              <a:rPr lang="en-US" sz="1800" dirty="0"/>
              <a:t>LLDP-based exchange mechanism that allows bridges to exchange configuration information (in the above context, queue and class bandwidth configurations)</a:t>
            </a:r>
            <a:endParaRPr lang="en-US" sz="1800" dirty="0"/>
          </a:p>
          <a:p>
            <a:pPr>
              <a:buFont typeface="Arial" panose="020B0604020202020204" pitchFamily="34" charset="0"/>
              <a:buChar char="•"/>
            </a:pPr>
            <a:endParaRPr lang="en-US" sz="1800" i="1" dirty="0"/>
          </a:p>
        </p:txBody>
      </p:sp>
    </p:spTree>
    <p:extLst>
      <p:ext uri="{BB962C8B-B14F-4D97-AF65-F5344CB8AC3E}">
        <p14:creationId xmlns:p14="http://schemas.microsoft.com/office/powerpoint/2010/main" val="2040453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21</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Does 802.1Q affect </a:t>
            </a:r>
            <a:r>
              <a:rPr lang="en-US" dirty="0" smtClean="0"/>
              <a:t>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802.11 uses 802.1Q for arbitration above VO/VI EDCAF</a:t>
            </a:r>
          </a:p>
          <a:p>
            <a:pPr>
              <a:buFont typeface="Arial" panose="020B0604020202020204" pitchFamily="34" charset="0"/>
              <a:buChar char="•"/>
            </a:pPr>
            <a:r>
              <a:rPr lang="en-US" sz="1800" b="0" dirty="0"/>
              <a:t>The upper method does not affect 802.11 EDCA transmission priority between ACs</a:t>
            </a:r>
          </a:p>
          <a:p>
            <a:pPr>
              <a:buFont typeface="Arial" panose="020B0604020202020204" pitchFamily="34" charset="0"/>
              <a:buChar char="•"/>
            </a:pPr>
            <a:r>
              <a:rPr lang="en-US" sz="1800" b="0" dirty="0"/>
              <a:t>But affects inner-AC prioritization methods</a:t>
            </a:r>
          </a:p>
          <a:p>
            <a:pPr>
              <a:buFont typeface="Arial" panose="020B0604020202020204" pitchFamily="34" charset="0"/>
              <a:buChar char="•"/>
            </a:pPr>
            <a:r>
              <a:rPr lang="en-US" dirty="0"/>
              <a:t>The only need is that the upper method uses 2 queues (primary, alternate)</a:t>
            </a:r>
          </a:p>
          <a:p>
            <a:pPr>
              <a:buFont typeface="Arial" panose="020B0604020202020204" pitchFamily="34" charset="0"/>
              <a:buChar char="•"/>
            </a:pPr>
            <a:r>
              <a:rPr lang="en-US" dirty="0"/>
              <a:t>It is the opinion of the authors that allowing more method is not contradictory with the intent of 10.2.3.2</a:t>
            </a:r>
            <a:endParaRPr lang="en-US" dirty="0"/>
          </a:p>
          <a:p>
            <a:pPr>
              <a:buFont typeface="Arial" panose="020B0604020202020204" pitchFamily="34" charset="0"/>
              <a:buChar char="•"/>
            </a:pPr>
            <a:endParaRPr lang="en-US" sz="1800" i="1" dirty="0"/>
          </a:p>
        </p:txBody>
      </p:sp>
    </p:spTree>
    <p:extLst>
      <p:ext uri="{BB962C8B-B14F-4D97-AF65-F5344CB8AC3E}">
        <p14:creationId xmlns:p14="http://schemas.microsoft.com/office/powerpoint/2010/main" val="354924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2E3E-94CD-40A6-8D00-652190883AAB}"/>
              </a:ext>
            </a:extLst>
          </p:cNvPr>
          <p:cNvSpPr>
            <a:spLocks noGrp="1"/>
          </p:cNvSpPr>
          <p:nvPr>
            <p:ph type="title"/>
          </p:nvPr>
        </p:nvSpPr>
        <p:spPr/>
        <p:txBody>
          <a:bodyPr/>
          <a:lstStyle/>
          <a:p>
            <a:r>
              <a:rPr lang="en-US" dirty="0" smtClean="0"/>
              <a:t>Proposal 2</a:t>
            </a:r>
            <a:endParaRPr lang="en-US" dirty="0"/>
          </a:p>
        </p:txBody>
      </p:sp>
      <p:sp>
        <p:nvSpPr>
          <p:cNvPr id="4" name="Slide Number Placeholder 3">
            <a:extLst>
              <a:ext uri="{FF2B5EF4-FFF2-40B4-BE49-F238E27FC236}">
                <a16:creationId xmlns:a16="http://schemas.microsoft.com/office/drawing/2014/main" xmlns=""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a16="http://schemas.microsoft.com/office/drawing/2014/main" xmlns=""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a16="http://schemas.microsoft.com/office/drawing/2014/main" xmlns=""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a16="http://schemas.microsoft.com/office/drawing/2014/main" xmlns=""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Remove “2011” from the text:</a:t>
            </a:r>
          </a:p>
          <a:p>
            <a:pPr lvl="1">
              <a:buFont typeface="Arial" panose="020B0604020202020204" pitchFamily="34" charset="0"/>
              <a:buChar char="•"/>
            </a:pPr>
            <a:r>
              <a:rPr lang="en-US" sz="1800" dirty="0" smtClean="0"/>
              <a:t>“</a:t>
            </a:r>
            <a:r>
              <a:rPr lang="en-US" sz="1800" i="1" dirty="0" smtClean="0"/>
              <a:t>For </a:t>
            </a:r>
            <a:r>
              <a:rPr lang="en-US" sz="1800" i="1" dirty="0"/>
              <a:t>each EDCAF, an MSDU, A-MSDU, or MMPDU is selected for transmission using the transmission selection procedures defined in 8.6.8 of IEEE </a:t>
            </a:r>
            <a:r>
              <a:rPr lang="en-US" sz="1800" i="1" dirty="0" err="1"/>
              <a:t>Std</a:t>
            </a:r>
            <a:r>
              <a:rPr lang="en-US" sz="1800" i="1" dirty="0"/>
              <a:t> 802.1Q-</a:t>
            </a:r>
            <a:r>
              <a:rPr lang="en-US" sz="1800" i="1" strike="sngStrike" dirty="0">
                <a:solidFill>
                  <a:srgbClr val="FF0000"/>
                </a:solidFill>
              </a:rPr>
              <a:t>2011</a:t>
            </a:r>
            <a:r>
              <a:rPr lang="en-US" sz="1800" i="1" dirty="0"/>
              <a:t> using two queues, the primary and alternate. “ (p </a:t>
            </a:r>
            <a:r>
              <a:rPr lang="en-US" sz="1800" i="1" dirty="0" smtClean="0"/>
              <a:t>1667)</a:t>
            </a:r>
            <a:endParaRPr lang="en-US" dirty="0" smtClean="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425560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11.4.4.3 (AP-Initiated TS setup)</a:t>
            </a:r>
          </a:p>
          <a:p>
            <a:pPr lvl="1">
              <a:buFont typeface="Arial" panose="020B0604020202020204" pitchFamily="34" charset="0"/>
              <a:buChar char="•"/>
            </a:pPr>
            <a:r>
              <a:rPr lang="en-US" sz="1800" dirty="0" smtClean="0"/>
              <a:t>This part is about the AP initiating a TS, and mentions that the TSPEC request includes a Higher Layer Stream ID. Then a note clarifies:</a:t>
            </a:r>
          </a:p>
          <a:p>
            <a:r>
              <a:rPr lang="en-US" sz="1400" b="0" i="1" dirty="0" smtClean="0"/>
              <a:t>“NOTE 1 Stream </a:t>
            </a:r>
            <a:r>
              <a:rPr lang="en-US" sz="1400" b="0" i="1" dirty="0"/>
              <a:t>Reservation Protocol (SRP) as described in Clause 35 of IEEE </a:t>
            </a:r>
            <a:r>
              <a:rPr lang="en-US" sz="1400" b="0" i="1" dirty="0" err="1"/>
              <a:t>Std</a:t>
            </a:r>
            <a:r>
              <a:rPr lang="en-US" sz="1400" b="0" i="1" dirty="0"/>
              <a:t> 802.1Q-</a:t>
            </a:r>
            <a:r>
              <a:rPr lang="en-US" sz="1400" b="0" i="1"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C.3 of IEEE </a:t>
            </a:r>
            <a:r>
              <a:rPr lang="en-US" sz="1400" b="0" i="1" dirty="0" err="1"/>
              <a:t>Std</a:t>
            </a:r>
            <a:r>
              <a:rPr lang="en-US" sz="1400" b="0" i="1" dirty="0"/>
              <a:t> 802.1Q</a:t>
            </a:r>
            <a:r>
              <a:rPr lang="en-US" sz="1400" b="0" i="1" dirty="0">
                <a:solidFill>
                  <a:srgbClr val="FF0000"/>
                </a:solidFill>
              </a:rPr>
              <a:t>-2011</a:t>
            </a:r>
            <a:r>
              <a:rPr lang="en-US" sz="1400" b="0" i="1" dirty="0"/>
              <a:t>. </a:t>
            </a:r>
          </a:p>
          <a:p>
            <a:r>
              <a:rPr lang="en-US" sz="1400" b="0" i="1" dirty="0"/>
              <a:t>NOTE </a:t>
            </a:r>
            <a:r>
              <a:rPr lang="en-US" sz="1400" b="0" i="1" dirty="0" smtClean="0"/>
              <a:t>2 If </a:t>
            </a:r>
            <a:r>
              <a:rPr lang="en-US" sz="1400" b="0" i="1" dirty="0"/>
              <a:t>the higher layer SRP Reservation Request message is lost within the IEEE 802.11 subsystem, the corresponding retry/recovery procedure is the responsibility of the SRP protocol. These procedures are described in Clause 35 of IEEE </a:t>
            </a:r>
            <a:r>
              <a:rPr lang="en-US" sz="1400" b="0" i="1" dirty="0" err="1"/>
              <a:t>Std</a:t>
            </a:r>
            <a:r>
              <a:rPr lang="en-US" sz="1400" b="0" i="1" dirty="0"/>
              <a:t> 802.1Q-</a:t>
            </a:r>
            <a:r>
              <a:rPr lang="en-US" sz="1400" b="0" i="1" dirty="0">
                <a:solidFill>
                  <a:srgbClr val="FF0000"/>
                </a:solidFill>
              </a:rPr>
              <a:t>2011</a:t>
            </a:r>
            <a:r>
              <a:rPr lang="en-US" sz="1400" b="0" i="1" dirty="0" smtClean="0"/>
              <a:t>.” (Draft 1.4md, p.2196)</a:t>
            </a:r>
            <a:endParaRPr lang="en-US" sz="1400" b="0" i="1" dirty="0"/>
          </a:p>
        </p:txBody>
      </p:sp>
    </p:spTree>
    <p:extLst>
      <p:ext uri="{BB962C8B-B14F-4D97-AF65-F5344CB8AC3E}">
        <p14:creationId xmlns:p14="http://schemas.microsoft.com/office/powerpoint/2010/main" val="11712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SRP Provision is not relevant to 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11.4.4.3, it is simply intended to point to 802.1Q</a:t>
            </a:r>
          </a:p>
          <a:p>
            <a:pPr>
              <a:buFont typeface="Arial" panose="020B0604020202020204" pitchFamily="34" charset="0"/>
              <a:buChar char="•"/>
            </a:pPr>
            <a:r>
              <a:rPr lang="en-US" dirty="0"/>
              <a:t>In no other area of 802.11 where we reference another standard do we assume that implementers may not be able to lookup acronyms in the other standard</a:t>
            </a:r>
          </a:p>
          <a:p>
            <a:pPr>
              <a:buFont typeface="Arial" panose="020B0604020202020204" pitchFamily="34" charset="0"/>
              <a:buChar char="•"/>
            </a:pPr>
            <a:r>
              <a:rPr lang="en-US" dirty="0" smtClean="0"/>
              <a:t>SRP is also described in 802.1Q-2018 (clause 35 as well)</a:t>
            </a:r>
          </a:p>
          <a:p>
            <a:pPr>
              <a:buFont typeface="Arial" panose="020B0604020202020204" pitchFamily="34" charset="0"/>
              <a:buChar char="•"/>
            </a:pPr>
            <a:r>
              <a:rPr lang="en-US" dirty="0" smtClean="0"/>
              <a:t>MSRP-DMN is also described in 802.1Q-2018 (in C3 as well)</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42845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2E3E-94CD-40A6-8D00-652190883AAB}"/>
              </a:ext>
            </a:extLst>
          </p:cNvPr>
          <p:cNvSpPr>
            <a:spLocks noGrp="1"/>
          </p:cNvSpPr>
          <p:nvPr>
            <p:ph type="title"/>
          </p:nvPr>
        </p:nvSpPr>
        <p:spPr/>
        <p:txBody>
          <a:bodyPr/>
          <a:lstStyle/>
          <a:p>
            <a:r>
              <a:rPr lang="en-US" dirty="0" smtClean="0"/>
              <a:t>Proposal 3</a:t>
            </a:r>
            <a:endParaRPr lang="en-US" dirty="0"/>
          </a:p>
        </p:txBody>
      </p:sp>
      <p:sp>
        <p:nvSpPr>
          <p:cNvPr id="4" name="Slide Number Placeholder 3">
            <a:extLst>
              <a:ext uri="{FF2B5EF4-FFF2-40B4-BE49-F238E27FC236}">
                <a16:creationId xmlns:a16="http://schemas.microsoft.com/office/drawing/2014/main" xmlns=""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a16="http://schemas.microsoft.com/office/drawing/2014/main" xmlns="" id="{8825B77F-B625-49D7-ACCC-A65C0C6309F3}"/>
              </a:ext>
            </a:extLst>
          </p:cNvPr>
          <p:cNvSpPr>
            <a:spLocks noGrp="1"/>
          </p:cNvSpPr>
          <p:nvPr>
            <p:ph type="ftr" idx="14"/>
          </p:nvPr>
        </p:nvSpPr>
        <p:spPr/>
        <p:txBody>
          <a:bodyPr/>
          <a:lstStyle/>
          <a:p>
            <a:r>
              <a:rPr lang="en-GB" dirty="0" smtClean="0"/>
              <a:t>Henry and Hamilton</a:t>
            </a:r>
            <a:endParaRPr lang="en-GB" dirty="0"/>
          </a:p>
        </p:txBody>
      </p:sp>
      <p:sp>
        <p:nvSpPr>
          <p:cNvPr id="6" name="Date Placeholder 5">
            <a:extLst>
              <a:ext uri="{FF2B5EF4-FFF2-40B4-BE49-F238E27FC236}">
                <a16:creationId xmlns:a16="http://schemas.microsoft.com/office/drawing/2014/main" xmlns="" id="{AFEEA5B4-D477-40A0-9187-4B72BCD2E5A7}"/>
              </a:ext>
            </a:extLst>
          </p:cNvPr>
          <p:cNvSpPr>
            <a:spLocks noGrp="1"/>
          </p:cNvSpPr>
          <p:nvPr>
            <p:ph type="dt" idx="15"/>
          </p:nvPr>
        </p:nvSpPr>
        <p:spPr/>
        <p:txBody>
          <a:bodyPr/>
          <a:lstStyle/>
          <a:p>
            <a:r>
              <a:rPr lang="en-US" dirty="0" smtClean="0"/>
              <a:t>August </a:t>
            </a:r>
            <a:r>
              <a:rPr lang="en-US" dirty="0"/>
              <a:t>2018</a:t>
            </a:r>
            <a:endParaRPr lang="en-GB" dirty="0"/>
          </a:p>
        </p:txBody>
      </p:sp>
      <p:sp>
        <p:nvSpPr>
          <p:cNvPr id="8" name="Content Placeholder 2">
            <a:extLst>
              <a:ext uri="{FF2B5EF4-FFF2-40B4-BE49-F238E27FC236}">
                <a16:creationId xmlns:a16="http://schemas.microsoft.com/office/drawing/2014/main" xmlns=""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smtClean="0"/>
              <a:t>Remove the year and the specifics from the text:</a:t>
            </a:r>
          </a:p>
          <a:p>
            <a:r>
              <a:rPr lang="en-US" sz="1400" b="0" i="1" dirty="0"/>
              <a:t>“NOTE 1 Stream Reservation Protocol (SRP) as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a:t>
            </a:r>
            <a:r>
              <a:rPr lang="en-US" sz="1400" b="0" i="1" strike="sngStrike" dirty="0">
                <a:solidFill>
                  <a:srgbClr val="FF0000"/>
                </a:solidFill>
              </a:rPr>
              <a:t>C.3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p>
          <a:p>
            <a:r>
              <a:rPr lang="en-US" sz="1400" b="0" i="1" dirty="0"/>
              <a:t>NOTE 2 If the higher layer SRP Reservation Request message is lost within the IEEE 802.11 subsystem, the corresponding retry/recovery procedure is the responsibility of the SRP protocol. These procedures are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r>
              <a:rPr lang="en-US" sz="1400" b="0" i="1"/>
              <a:t>Draft </a:t>
            </a:r>
            <a:r>
              <a:rPr lang="en-US" sz="1400" b="0" i="1" smtClean="0"/>
              <a:t>1.4md</a:t>
            </a:r>
            <a:r>
              <a:rPr lang="en-US" sz="1400" b="0" i="1"/>
              <a:t>, </a:t>
            </a:r>
            <a:r>
              <a:rPr lang="en-US" sz="1400" b="0" i="1" smtClean="0"/>
              <a:t>p.2196)</a:t>
            </a:r>
            <a:endParaRPr lang="en-US" sz="1400" b="0" i="1" dirty="0"/>
          </a:p>
          <a:p>
            <a:pPr>
              <a:buFont typeface="Arial" charset="0"/>
              <a:buChar char="•"/>
            </a:pPr>
            <a:endParaRPr lang="en-US" dirty="0" smtClean="0"/>
          </a:p>
          <a:p>
            <a:pPr>
              <a:buFont typeface="Arial" charset="0"/>
              <a:buChar char="•"/>
            </a:pPr>
            <a:endParaRPr lang="en-US" dirty="0" smtClean="0"/>
          </a:p>
        </p:txBody>
      </p:sp>
    </p:spTree>
    <p:extLst>
      <p:ext uri="{BB962C8B-B14F-4D97-AF65-F5344CB8AC3E}">
        <p14:creationId xmlns:p14="http://schemas.microsoft.com/office/powerpoint/2010/main" val="393346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in 802.11 (Draft1.4md)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9.4.2.30 (TCLAS Element)</a:t>
            </a:r>
          </a:p>
          <a:p>
            <a:pPr lvl="1">
              <a:buFont typeface="Arial" panose="020B0604020202020204" pitchFamily="34" charset="0"/>
              <a:buChar char="•"/>
            </a:pPr>
            <a:r>
              <a:rPr lang="en-US" sz="1800" dirty="0" smtClean="0"/>
              <a:t>The TCLAS element is used to characterize upper layer parameters that may help classify the MSDU into a particular traffic stream category</a:t>
            </a:r>
          </a:p>
          <a:p>
            <a:pPr lvl="1">
              <a:buFont typeface="Arial" panose="020B0604020202020204" pitchFamily="34" charset="0"/>
              <a:buChar char="•"/>
            </a:pPr>
            <a:r>
              <a:rPr lang="en-US" sz="1800" dirty="0" smtClean="0"/>
              <a:t>TCLAS defines several frame classifier (optional) elements</a:t>
            </a:r>
          </a:p>
          <a:p>
            <a:pPr lvl="1">
              <a:buFont typeface="Arial" panose="020B0604020202020204" pitchFamily="34" charset="0"/>
              <a:buChar char="•"/>
            </a:pPr>
            <a:r>
              <a:rPr lang="en-US" sz="1800" dirty="0" smtClean="0"/>
              <a:t>Classifier 2 is 802.1Q VLAN tag TCI</a:t>
            </a:r>
          </a:p>
          <a:p>
            <a:pPr lvl="1">
              <a:buFont typeface="Arial" panose="020B0604020202020204" pitchFamily="34" charset="0"/>
              <a:buChar char="•"/>
            </a:pPr>
            <a:r>
              <a:rPr lang="en-US" sz="1800" i="1" dirty="0" smtClean="0"/>
              <a:t>“</a:t>
            </a:r>
            <a:r>
              <a:rPr lang="en-US" sz="1800" i="1" dirty="0"/>
              <a:t>For Classifier Type 2, the Classifier Parameter is the IEEE 802.1Q-</a:t>
            </a:r>
            <a:r>
              <a:rPr lang="en-US" sz="1800" i="1" dirty="0">
                <a:solidFill>
                  <a:srgbClr val="FF0000"/>
                </a:solidFill>
              </a:rPr>
              <a:t>2003</a:t>
            </a:r>
            <a:r>
              <a:rPr lang="en-US" sz="1800" i="1" dirty="0"/>
              <a:t> </a:t>
            </a:r>
            <a:r>
              <a:rPr lang="en-US" sz="1800" b="1" i="1" dirty="0"/>
              <a:t>VLAN Tag TCI</a:t>
            </a:r>
            <a:r>
              <a:rPr lang="en-US" sz="1800" i="1" dirty="0"/>
              <a:t>. The endianness of the IEEE 802.1Q VLAN TCI field is as defined in IEEE </a:t>
            </a:r>
            <a:r>
              <a:rPr lang="en-US" sz="1800" i="1" dirty="0" err="1"/>
              <a:t>Std</a:t>
            </a:r>
            <a:r>
              <a:rPr lang="en-US" sz="1800" i="1" dirty="0"/>
              <a:t> 802.1Q for the VLAN Tag TCI. The Frame Classifier field for Classifier Type 2 is defined in Figure 9-303 (Frame Classifier field of Classifier Type 2). </a:t>
            </a:r>
            <a:r>
              <a:rPr lang="en-US" sz="1800" i="1" dirty="0" smtClean="0"/>
              <a:t>“ </a:t>
            </a:r>
            <a:r>
              <a:rPr lang="en-US" sz="1800" dirty="0" smtClean="0"/>
              <a:t>(Draft 1.4md p 1105)</a:t>
            </a:r>
            <a:endParaRPr lang="en-US" sz="1800" dirty="0"/>
          </a:p>
        </p:txBody>
      </p:sp>
      <p:pic>
        <p:nvPicPr>
          <p:cNvPr id="2" name="Picture 1"/>
          <p:cNvPicPr>
            <a:picLocks noChangeAspect="1"/>
          </p:cNvPicPr>
          <p:nvPr/>
        </p:nvPicPr>
        <p:blipFill>
          <a:blip r:embed="rId3"/>
          <a:stretch>
            <a:fillRect/>
          </a:stretch>
        </p:blipFill>
        <p:spPr>
          <a:xfrm>
            <a:off x="2445746" y="5154548"/>
            <a:ext cx="4914594" cy="1196676"/>
          </a:xfrm>
          <a:prstGeom prst="rect">
            <a:avLst/>
          </a:prstGeom>
        </p:spPr>
      </p:pic>
    </p:spTree>
    <p:extLst>
      <p:ext uri="{BB962C8B-B14F-4D97-AF65-F5344CB8AC3E}">
        <p14:creationId xmlns:p14="http://schemas.microsoft.com/office/powerpoint/2010/main" val="2023085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VID is part of a larger field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802.1Q-2003 VLAN tag</a:t>
            </a:r>
          </a:p>
          <a:p>
            <a:pPr lvl="1">
              <a:buFont typeface="Arial" panose="020B0604020202020204" pitchFamily="34" charset="0"/>
              <a:buChar char="•"/>
            </a:pPr>
            <a:r>
              <a:rPr lang="en-US" sz="1800" dirty="0" smtClean="0"/>
              <a:t>802.11 calls </a:t>
            </a:r>
            <a:r>
              <a:rPr lang="en-US" sz="1800" dirty="0"/>
              <a:t>IEEE 802.1Q-2003 </a:t>
            </a:r>
            <a:r>
              <a:rPr lang="en-US" sz="1800" u="sng" dirty="0"/>
              <a:t>VLAN Tag TCI</a:t>
            </a:r>
            <a:r>
              <a:rPr lang="en-US" sz="1800" dirty="0"/>
              <a:t>. </a:t>
            </a:r>
          </a:p>
          <a:p>
            <a:pPr lvl="1">
              <a:buFont typeface="Arial" panose="020B0604020202020204" pitchFamily="34" charset="0"/>
              <a:buChar char="•"/>
            </a:pPr>
            <a:r>
              <a:rPr lang="en-US" sz="1800" dirty="0" smtClean="0"/>
              <a:t>In 802.1Q 2003, the Tag Control Information (TCI) is a section of the header, that includes:</a:t>
            </a:r>
          </a:p>
          <a:p>
            <a:pPr lvl="2">
              <a:buFont typeface="Arial" panose="020B0604020202020204" pitchFamily="34" charset="0"/>
              <a:buChar char="•"/>
            </a:pPr>
            <a:r>
              <a:rPr lang="en-US" sz="1600" dirty="0" smtClean="0"/>
              <a:t>The User Priority (0 to 7)</a:t>
            </a:r>
          </a:p>
          <a:p>
            <a:pPr lvl="2">
              <a:buFont typeface="Arial" panose="020B0604020202020204" pitchFamily="34" charset="0"/>
              <a:buChar char="•"/>
            </a:pPr>
            <a:r>
              <a:rPr lang="en-US" sz="1600" dirty="0" smtClean="0"/>
              <a:t>The CFI (Canonical Format Indicator), that shows that the header format is canonical (meaning depends on frame type)</a:t>
            </a:r>
          </a:p>
          <a:p>
            <a:pPr lvl="2">
              <a:buFont typeface="Arial" panose="020B0604020202020204" pitchFamily="34" charset="0"/>
              <a:buChar char="•"/>
            </a:pPr>
            <a:r>
              <a:rPr lang="en-US" sz="1600" dirty="0" smtClean="0"/>
              <a:t>The VLAN ID (12 bits)</a:t>
            </a:r>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smtClean="0"/>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smtClean="0"/>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2247440" y="4581647"/>
            <a:ext cx="4587531" cy="1007578"/>
          </a:xfrm>
          <a:prstGeom prst="rect">
            <a:avLst/>
          </a:prstGeom>
        </p:spPr>
      </p:pic>
    </p:spTree>
    <p:extLst>
      <p:ext uri="{BB962C8B-B14F-4D97-AF65-F5344CB8AC3E}">
        <p14:creationId xmlns:p14="http://schemas.microsoft.com/office/powerpoint/2010/main" val="15007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meaning of VID in 802.1Q-2003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802.1Q-2003 </a:t>
            </a:r>
            <a:r>
              <a:rPr lang="en-US" dirty="0" smtClean="0"/>
              <a:t>mentions </a:t>
            </a:r>
            <a:r>
              <a:rPr lang="en-US" dirty="0" smtClean="0"/>
              <a:t>VLAN “tag” a few times:</a:t>
            </a:r>
          </a:p>
          <a:p>
            <a:pPr lvl="1">
              <a:buFont typeface="Arial" panose="020B0604020202020204" pitchFamily="34" charset="0"/>
              <a:buChar char="•"/>
            </a:pPr>
            <a:r>
              <a:rPr lang="en-US" sz="1800" dirty="0"/>
              <a:t>(about trunks) </a:t>
            </a:r>
            <a:r>
              <a:rPr lang="en-US" sz="1800" i="1" dirty="0"/>
              <a:t>There needs to be a way to convey the VLAN information between the two bridges. This is done by adding a VLAN tag to every frame that is sent between the two bridges; such frames are known as VLAN-tagged frames. (D.1)</a:t>
            </a:r>
          </a:p>
          <a:p>
            <a:pPr>
              <a:buFont typeface="Arial" panose="020B0604020202020204" pitchFamily="34" charset="0"/>
              <a:buChar char="•"/>
            </a:pPr>
            <a:r>
              <a:rPr lang="en-US" dirty="0"/>
              <a:t>This clearly also refers to the VID part of the TCI</a:t>
            </a:r>
          </a:p>
          <a:p>
            <a:pPr lvl="2">
              <a:buFont typeface="Arial" panose="020B0604020202020204" pitchFamily="34" charset="0"/>
              <a:buChar char="•"/>
            </a:pPr>
            <a:r>
              <a:rPr lang="en-US" sz="1600" dirty="0"/>
              <a:t>802.11 only refers to </a:t>
            </a:r>
            <a:r>
              <a:rPr lang="en-US" sz="1600" i="1" dirty="0"/>
              <a:t>VLAN Tag TCI,</a:t>
            </a:r>
            <a:r>
              <a:rPr lang="en-US" sz="1600" dirty="0"/>
              <a:t> however the VLAN part of the TCI is 1 byte, while the Classifier 2 “VLAN tag TCI” is 2 bytes (like the entire TCI).</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5332164" y="5051468"/>
            <a:ext cx="3551945" cy="780128"/>
          </a:xfrm>
          <a:prstGeom prst="rect">
            <a:avLst/>
          </a:prstGeom>
        </p:spPr>
      </p:pic>
      <p:pic>
        <p:nvPicPr>
          <p:cNvPr id="8" name="Picture 7"/>
          <p:cNvPicPr>
            <a:picLocks noChangeAspect="1"/>
          </p:cNvPicPr>
          <p:nvPr/>
        </p:nvPicPr>
        <p:blipFill>
          <a:blip r:embed="rId4"/>
          <a:stretch>
            <a:fillRect/>
          </a:stretch>
        </p:blipFill>
        <p:spPr>
          <a:xfrm>
            <a:off x="793215" y="5083961"/>
            <a:ext cx="3801892" cy="925739"/>
          </a:xfrm>
          <a:prstGeom prst="rect">
            <a:avLst/>
          </a:prstGeom>
        </p:spPr>
      </p:pic>
    </p:spTree>
    <p:extLst>
      <p:ext uri="{BB962C8B-B14F-4D97-AF65-F5344CB8AC3E}">
        <p14:creationId xmlns:p14="http://schemas.microsoft.com/office/powerpoint/2010/main" val="1721752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meaning of VID in 802.1Q-2003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CFI value is “unlikely” to be used in 802.11 VID</a:t>
            </a:r>
            <a:endParaRPr lang="en-US" dirty="0" smtClean="0"/>
          </a:p>
          <a:p>
            <a:pPr lvl="1">
              <a:buFont typeface="Arial" panose="020B0604020202020204" pitchFamily="34" charset="0"/>
              <a:buChar char="•"/>
            </a:pPr>
            <a:r>
              <a:rPr lang="en-US" sz="1800" b="0" dirty="0"/>
              <a:t>CFI set to 1 indicates that the frame is bridged from Token Ring or FDDI</a:t>
            </a:r>
          </a:p>
          <a:p>
            <a:pPr lvl="1">
              <a:buFont typeface="Arial" panose="020B0604020202020204" pitchFamily="34" charset="0"/>
              <a:buChar char="•"/>
            </a:pPr>
            <a:r>
              <a:rPr lang="en-US" sz="1800" b="0" dirty="0"/>
              <a:t>CFI is removed from 802.1Q, as bridging support for Token Ring and FDDI was removed</a:t>
            </a:r>
          </a:p>
          <a:p>
            <a:pPr>
              <a:buFont typeface="Arial" panose="020B0604020202020204" pitchFamily="34" charset="0"/>
              <a:buChar char="•"/>
            </a:pPr>
            <a:r>
              <a:rPr lang="en-US" sz="2000" dirty="0" smtClean="0"/>
              <a:t>802.11 may not need to ensure compatibility with an 802.1 MAC which bridging 802.1 itself does not </a:t>
            </a:r>
            <a:r>
              <a:rPr lang="en-US" sz="2000" dirty="0" smtClean="0"/>
              <a:t>support</a:t>
            </a:r>
          </a:p>
          <a:p>
            <a:pPr>
              <a:buFont typeface="Arial" panose="020B0604020202020204" pitchFamily="34" charset="0"/>
              <a:buChar char="•"/>
            </a:pPr>
            <a:r>
              <a:rPr lang="en-US" sz="2000" dirty="0" smtClean="0"/>
              <a:t>However, “unlikely” is not  a guarantee we can make</a:t>
            </a:r>
            <a:endParaRPr lang="en-US" sz="20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7354115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The VID in 802.1Q-2018</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VLAN TCIO Format changes in 802.1Q(-2018)</a:t>
            </a:r>
          </a:p>
          <a:p>
            <a:pPr lvl="1">
              <a:buFont typeface="Arial" panose="020B0604020202020204" pitchFamily="34" charset="0"/>
              <a:buChar char="•"/>
            </a:pPr>
            <a:r>
              <a:rPr lang="en-US" sz="1800" b="0" dirty="0" smtClean="0"/>
              <a:t>UP becomes PCP</a:t>
            </a:r>
          </a:p>
          <a:p>
            <a:pPr lvl="1">
              <a:buFont typeface="Arial" panose="020B0604020202020204" pitchFamily="34" charset="0"/>
              <a:buChar char="•"/>
            </a:pPr>
            <a:r>
              <a:rPr lang="en-US" sz="1800" b="0" dirty="0" smtClean="0"/>
              <a:t>FCI becomes DEI</a:t>
            </a:r>
          </a:p>
          <a:p>
            <a:pPr lvl="1">
              <a:buFont typeface="Arial" panose="020B0604020202020204" pitchFamily="34" charset="0"/>
              <a:buChar char="•"/>
            </a:pPr>
            <a:r>
              <a:rPr lang="en-US" sz="1800" b="0" dirty="0" smtClean="0"/>
              <a:t>Priority Code Point augments 802.1Q-2003 8 values with a Discard Eligibility (DEI) value</a:t>
            </a:r>
          </a:p>
          <a:p>
            <a:pPr>
              <a:buFont typeface="Arial" panose="020B0604020202020204" pitchFamily="34" charset="0"/>
              <a:buChar char="•"/>
            </a:pPr>
            <a:r>
              <a:rPr lang="en-US" dirty="0" smtClean="0"/>
              <a:t>With DEI set to 0, PCP expresses the same hierarchy as UP</a:t>
            </a:r>
          </a:p>
          <a:p>
            <a:pPr lvl="1">
              <a:buFont typeface="Arial" panose="020B0604020202020204" pitchFamily="34" charset="0"/>
              <a:buChar char="•"/>
            </a:pPr>
            <a:r>
              <a:rPr lang="en-US" sz="1800" dirty="0" smtClean="0"/>
              <a:t>DEI acts as an additional intra-queue arbitration mechanism</a:t>
            </a:r>
            <a:endParaRPr lang="en-US" sz="18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800" dirty="0"/>
          </a:p>
        </p:txBody>
      </p:sp>
      <p:pic>
        <p:nvPicPr>
          <p:cNvPr id="2" name="Picture 1"/>
          <p:cNvPicPr>
            <a:picLocks noChangeAspect="1"/>
          </p:cNvPicPr>
          <p:nvPr/>
        </p:nvPicPr>
        <p:blipFill>
          <a:blip r:embed="rId3"/>
          <a:stretch>
            <a:fillRect/>
          </a:stretch>
        </p:blipFill>
        <p:spPr>
          <a:xfrm>
            <a:off x="2148289" y="4968626"/>
            <a:ext cx="4849870" cy="1187890"/>
          </a:xfrm>
          <a:prstGeom prst="rect">
            <a:avLst/>
          </a:prstGeom>
        </p:spPr>
      </p:pic>
    </p:spTree>
    <p:extLst>
      <p:ext uri="{BB962C8B-B14F-4D97-AF65-F5344CB8AC3E}">
        <p14:creationId xmlns:p14="http://schemas.microsoft.com/office/powerpoint/2010/main" val="777332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802.1Q-2003 vs 802.1Q-2018 VID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In 802.1Q-2003, VIDs 0, 1 and FFF are reserved</a:t>
            </a:r>
          </a:p>
          <a:p>
            <a:pPr lvl="1">
              <a:buFont typeface="Arial" panose="020B0604020202020204" pitchFamily="34" charset="0"/>
              <a:buChar char="•"/>
            </a:pPr>
            <a:r>
              <a:rPr lang="en-US" dirty="0" smtClean="0"/>
              <a:t>VID 0 means “no VLAN tag”, VID 1 is the default port VLAN identifier, and VID FFF is “reserved”</a:t>
            </a:r>
          </a:p>
          <a:p>
            <a:pPr>
              <a:buFont typeface="Arial" panose="020B0604020202020204" pitchFamily="34" charset="0"/>
              <a:buChar char="•"/>
            </a:pPr>
            <a:r>
              <a:rPr lang="en-US" sz="2200" dirty="0" smtClean="0"/>
              <a:t>In 802.1Q-2018, VIDs 0, 1, </a:t>
            </a:r>
            <a:r>
              <a:rPr lang="en-US" sz="2200" dirty="0" smtClean="0">
                <a:solidFill>
                  <a:srgbClr val="7030A0"/>
                </a:solidFill>
              </a:rPr>
              <a:t>2</a:t>
            </a:r>
            <a:r>
              <a:rPr lang="en-US" sz="2200" dirty="0" smtClean="0"/>
              <a:t> and FFF are reserved</a:t>
            </a:r>
          </a:p>
          <a:p>
            <a:pPr lvl="1">
              <a:buFont typeface="Arial" panose="020B0604020202020204" pitchFamily="34" charset="0"/>
              <a:buChar char="•"/>
            </a:pPr>
            <a:r>
              <a:rPr lang="en-US" dirty="0" smtClean="0"/>
              <a:t>VIDs 0, 1 and FFF have the same significance as in 802.1Q-2003</a:t>
            </a:r>
          </a:p>
          <a:p>
            <a:pPr lvl="1">
              <a:buFont typeface="Arial" panose="020B0604020202020204" pitchFamily="34" charset="0"/>
              <a:buChar char="•"/>
            </a:pPr>
            <a:r>
              <a:rPr lang="en-US" dirty="0" smtClean="0"/>
              <a:t>VID 2 is the default VLAN for SRP (Stream Reservation Protocol)</a:t>
            </a:r>
            <a:endParaRPr lang="en-US"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1105190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August </a:t>
            </a:r>
            <a:r>
              <a:rPr lang="en-US" dirty="0"/>
              <a:t>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Henry and Hamilton</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802.1Q-2018 VID 2 is not a risk for 802.11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VID 2 is transparent for 802.11:</a:t>
            </a:r>
          </a:p>
          <a:p>
            <a:pPr lvl="1">
              <a:buFont typeface="Arial" panose="020B0604020202020204" pitchFamily="34" charset="0"/>
              <a:buChar char="•"/>
            </a:pPr>
            <a:r>
              <a:rPr lang="en-US" dirty="0" smtClean="0"/>
              <a:t>VID 2 is a default value, and this can be changed (9.6)</a:t>
            </a:r>
          </a:p>
          <a:p>
            <a:pPr lvl="1">
              <a:buFont typeface="Arial" panose="020B0604020202020204" pitchFamily="34" charset="0"/>
              <a:buChar char="•"/>
            </a:pPr>
            <a:r>
              <a:rPr lang="en-US" dirty="0" smtClean="0"/>
              <a:t>“Reserved” in 802.1Q means “</a:t>
            </a:r>
            <a:r>
              <a:rPr lang="en-US" dirty="0"/>
              <a:t>have specific meanings or </a:t>
            </a:r>
            <a:r>
              <a:rPr lang="en-US" dirty="0" smtClean="0"/>
              <a:t>uses” in specific contexts (9.6), not “should not be used”</a:t>
            </a:r>
          </a:p>
          <a:p>
            <a:pPr lvl="1">
              <a:buFont typeface="Arial" panose="020B0604020202020204" pitchFamily="34" charset="0"/>
              <a:buChar char="•"/>
            </a:pPr>
            <a:r>
              <a:rPr lang="en-US" dirty="0" smtClean="0"/>
              <a:t>As TCLAS carries other MACs, it is transparent to the carried VID meaning</a:t>
            </a:r>
          </a:p>
          <a:p>
            <a:pPr lvl="2">
              <a:buFont typeface="Arial" panose="020B0604020202020204" pitchFamily="34" charset="0"/>
              <a:buChar char="•"/>
            </a:pPr>
            <a:r>
              <a:rPr lang="en-US" sz="1600" dirty="0" smtClean="0"/>
              <a:t>Non-SRP networks will read 2 as “one value”</a:t>
            </a:r>
          </a:p>
          <a:p>
            <a:pPr lvl="2">
              <a:buFont typeface="Arial" panose="020B0604020202020204" pitchFamily="34" charset="0"/>
              <a:buChar char="•"/>
            </a:pPr>
            <a:r>
              <a:rPr lang="en-US" sz="1600" dirty="0" smtClean="0"/>
              <a:t>SRP-networks will read 2 as “one value, that happens to be the default”</a:t>
            </a:r>
            <a:endParaRPr lang="en-US" sz="1600" dirty="0"/>
          </a:p>
          <a:p>
            <a:pPr lvl="1">
              <a:buFont typeface="Arial" panose="020B0604020202020204" pitchFamily="34" charset="0"/>
              <a:buChar char="•"/>
            </a:pPr>
            <a:r>
              <a:rPr lang="en-US" dirty="0"/>
              <a:t>N</a:t>
            </a:r>
            <a:r>
              <a:rPr lang="en-US" dirty="0" smtClean="0"/>
              <a:t>o </a:t>
            </a:r>
            <a:r>
              <a:rPr lang="en-US" dirty="0" smtClean="0"/>
              <a:t>risk for 802.11</a:t>
            </a:r>
            <a:endParaRPr lang="en-US" dirty="0"/>
          </a:p>
        </p:txBody>
      </p:sp>
    </p:spTree>
    <p:extLst>
      <p:ext uri="{BB962C8B-B14F-4D97-AF65-F5344CB8AC3E}">
        <p14:creationId xmlns:p14="http://schemas.microsoft.com/office/powerpoint/2010/main" val="1496861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28758</TotalTime>
  <Words>2941</Words>
  <Application>Microsoft Macintosh PowerPoint</Application>
  <PresentationFormat>On-screen Show (4:3)</PresentationFormat>
  <Paragraphs>291</Paragraphs>
  <Slides>25</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 Unicode MS</vt:lpstr>
      <vt:lpstr>MS Gothic</vt:lpstr>
      <vt:lpstr>Times New Roman</vt:lpstr>
      <vt:lpstr>Arial</vt:lpstr>
      <vt:lpstr>Office Theme</vt:lpstr>
      <vt:lpstr>Document</vt:lpstr>
      <vt:lpstr>802.1Q-2003/2011 in 802.11 </vt:lpstr>
      <vt:lpstr>Abstract</vt:lpstr>
      <vt:lpstr>802.1Q-2003 in 802.11 (Draft1.4md)</vt:lpstr>
      <vt:lpstr>802.1Q-2003 VID is part of a larger field</vt:lpstr>
      <vt:lpstr>The meaning of VID in 802.1Q-2003</vt:lpstr>
      <vt:lpstr>The meaning of VID in 802.1Q-2003</vt:lpstr>
      <vt:lpstr>The VID in 802.1Q-2018</vt:lpstr>
      <vt:lpstr>802.1Q-2003 vs 802.1Q-2018 VID</vt:lpstr>
      <vt:lpstr>802.1Q-2018 VID 2 is not a risk for 802.11</vt:lpstr>
      <vt:lpstr>Pre-Proposal 1 Warning</vt:lpstr>
      <vt:lpstr>The case of the Strange Classifier 5</vt:lpstr>
      <vt:lpstr>Proposal 1</vt:lpstr>
      <vt:lpstr>802.1Q-2011 in 802.11 (Draft1.4md)</vt:lpstr>
      <vt:lpstr>802.1Q-2011 in 802.11 (Draft1.4md)</vt:lpstr>
      <vt:lpstr>What is 8.6.8 in 802.1Q-2011?</vt:lpstr>
      <vt:lpstr>What is 8.6.8 in 802.1Q-2011?</vt:lpstr>
      <vt:lpstr>The “Transmission Algorithm” problem</vt:lpstr>
      <vt:lpstr>The “Transmission Algorithm” problem</vt:lpstr>
      <vt:lpstr>What is 8.6.8 in 802.1Q-2018?</vt:lpstr>
      <vt:lpstr>ETS and DCBX?</vt:lpstr>
      <vt:lpstr>Does 802.1Q affect 802.11?</vt:lpstr>
      <vt:lpstr>Proposal 2</vt:lpstr>
      <vt:lpstr>802.1Q-2003 in 802.11 (Draft1.4md)</vt:lpstr>
      <vt:lpstr>The SRP Provision is not relevant to 802.11</vt:lpstr>
      <vt:lpstr>Proposal 3</vt:lpstr>
    </vt:vector>
  </TitlesOfParts>
  <Company>Ericsson</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Jerome Henry</cp:lastModifiedBy>
  <cp:revision>214</cp:revision>
  <cp:lastPrinted>1601-01-01T00:00:00Z</cp:lastPrinted>
  <dcterms:created xsi:type="dcterms:W3CDTF">2018-04-24T13:33:11Z</dcterms:created>
  <dcterms:modified xsi:type="dcterms:W3CDTF">2018-08-31T21:39:11Z</dcterms:modified>
</cp:coreProperties>
</file>