
<file path=[Content_Types].xml><?xml version="1.0" encoding="utf-8"?>
<Types xmlns="http://schemas.openxmlformats.org/package/2006/content-types">
  <Default Extension="xml" ContentType="application/xml"/>
  <Default Extension="doc" ContentType="application/msword"/>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oleObject"/>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93" r:id="rId3"/>
    <p:sldId id="294" r:id="rId4"/>
    <p:sldId id="344" r:id="rId5"/>
    <p:sldId id="345" r:id="rId6"/>
    <p:sldId id="346" r:id="rId7"/>
    <p:sldId id="347" r:id="rId8"/>
    <p:sldId id="348" r:id="rId9"/>
    <p:sldId id="349" r:id="rId10"/>
    <p:sldId id="350" r:id="rId11"/>
    <p:sldId id="342" r:id="rId12"/>
    <p:sldId id="353" r:id="rId13"/>
    <p:sldId id="352" r:id="rId14"/>
    <p:sldId id="354" r:id="rId15"/>
    <p:sldId id="355" r:id="rId16"/>
    <p:sldId id="356" r:id="rId17"/>
    <p:sldId id="357" r:id="rId18"/>
    <p:sldId id="358" r:id="rId19"/>
    <p:sldId id="359" r:id="rId20"/>
    <p:sldId id="360" r:id="rId21"/>
    <p:sldId id="361" r:id="rId22"/>
    <p:sldId id="362"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705" autoAdjust="0"/>
    <p:restoredTop sz="94660"/>
  </p:normalViewPr>
  <p:slideViewPr>
    <p:cSldViewPr snapToGrid="0">
      <p:cViewPr>
        <p:scale>
          <a:sx n="116" d="100"/>
          <a:sy n="116" d="100"/>
        </p:scale>
        <p:origin x="-40" y="32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snapToGrid="0">
      <p:cViewPr varScale="1">
        <p:scale>
          <a:sx n="123" d="100"/>
          <a:sy n="123" d="100"/>
        </p:scale>
        <p:origin x="4674"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802.11-18/810r1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smtClean="0"/>
              <a:t>August </a:t>
            </a:r>
            <a:r>
              <a:rPr lang="en-US" dirty="0"/>
              <a:t>2018</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smtClean="0"/>
              <a:t>Henry and Hamilton</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802.11-18/810r1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August </a:t>
            </a:r>
            <a:r>
              <a:rPr lang="en-US" dirty="0"/>
              <a:t>2018</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Henry and Hamilton</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smtClean="0"/>
              <a:t>August </a:t>
            </a:r>
            <a:r>
              <a:rPr lang="en-US" dirty="0"/>
              <a:t>2018</a:t>
            </a:r>
          </a:p>
        </p:txBody>
      </p:sp>
      <p:sp>
        <p:nvSpPr>
          <p:cNvPr id="6" name="Rectangle 6"/>
          <p:cNvSpPr>
            <a:spLocks noGrp="1" noChangeArrowheads="1"/>
          </p:cNvSpPr>
          <p:nvPr>
            <p:ph type="ftr"/>
          </p:nvPr>
        </p:nvSpPr>
        <p:spPr>
          <a:ln/>
        </p:spPr>
        <p:txBody>
          <a:bodyPr/>
          <a:lstStyle/>
          <a:p>
            <a:r>
              <a:rPr lang="en-US" dirty="0" smtClean="0"/>
              <a:t>Henry and Hamilton</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smtClean="0"/>
              <a:t>August </a:t>
            </a:r>
            <a:r>
              <a:rPr lang="en-US" dirty="0"/>
              <a:t>2018</a:t>
            </a:r>
          </a:p>
        </p:txBody>
      </p:sp>
      <p:sp>
        <p:nvSpPr>
          <p:cNvPr id="6" name="Rectangle 6"/>
          <p:cNvSpPr>
            <a:spLocks noGrp="1" noChangeArrowheads="1"/>
          </p:cNvSpPr>
          <p:nvPr>
            <p:ph type="ftr"/>
          </p:nvPr>
        </p:nvSpPr>
        <p:spPr>
          <a:ln/>
        </p:spPr>
        <p:txBody>
          <a:bodyPr/>
          <a:lstStyle/>
          <a:p>
            <a:r>
              <a:rPr lang="en-US" dirty="0" smtClean="0"/>
              <a:t>Henry and Hamilton</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10</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1333022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smtClean="0"/>
              <a:t>August </a:t>
            </a:r>
            <a:r>
              <a:rPr lang="en-US" dirty="0"/>
              <a:t>2018</a:t>
            </a:r>
          </a:p>
        </p:txBody>
      </p:sp>
      <p:sp>
        <p:nvSpPr>
          <p:cNvPr id="6" name="Rectangle 6"/>
          <p:cNvSpPr>
            <a:spLocks noGrp="1" noChangeArrowheads="1"/>
          </p:cNvSpPr>
          <p:nvPr>
            <p:ph type="ftr"/>
          </p:nvPr>
        </p:nvSpPr>
        <p:spPr>
          <a:ln/>
        </p:spPr>
        <p:txBody>
          <a:bodyPr/>
          <a:lstStyle/>
          <a:p>
            <a:r>
              <a:rPr lang="en-US" dirty="0" smtClean="0"/>
              <a:t>Henry and Hamilton</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14</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0487149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smtClean="0"/>
              <a:t>August </a:t>
            </a:r>
            <a:r>
              <a:rPr lang="en-US" dirty="0"/>
              <a:t>2018</a:t>
            </a:r>
          </a:p>
        </p:txBody>
      </p:sp>
      <p:sp>
        <p:nvSpPr>
          <p:cNvPr id="6" name="Rectangle 6"/>
          <p:cNvSpPr>
            <a:spLocks noGrp="1" noChangeArrowheads="1"/>
          </p:cNvSpPr>
          <p:nvPr>
            <p:ph type="ftr"/>
          </p:nvPr>
        </p:nvSpPr>
        <p:spPr>
          <a:ln/>
        </p:spPr>
        <p:txBody>
          <a:bodyPr/>
          <a:lstStyle/>
          <a:p>
            <a:r>
              <a:rPr lang="en-US" dirty="0" smtClean="0"/>
              <a:t>Henry and Hamilton</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15</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766839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smtClean="0"/>
              <a:t>August </a:t>
            </a:r>
            <a:r>
              <a:rPr lang="en-US" dirty="0"/>
              <a:t>2018</a:t>
            </a:r>
          </a:p>
        </p:txBody>
      </p:sp>
      <p:sp>
        <p:nvSpPr>
          <p:cNvPr id="6" name="Rectangle 6"/>
          <p:cNvSpPr>
            <a:spLocks noGrp="1" noChangeArrowheads="1"/>
          </p:cNvSpPr>
          <p:nvPr>
            <p:ph type="ftr"/>
          </p:nvPr>
        </p:nvSpPr>
        <p:spPr>
          <a:ln/>
        </p:spPr>
        <p:txBody>
          <a:bodyPr/>
          <a:lstStyle/>
          <a:p>
            <a:r>
              <a:rPr lang="en-US" dirty="0" smtClean="0"/>
              <a:t>Henry and Hamilton</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16</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242939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smtClean="0"/>
              <a:t>August </a:t>
            </a:r>
            <a:r>
              <a:rPr lang="en-US" dirty="0"/>
              <a:t>2018</a:t>
            </a:r>
          </a:p>
        </p:txBody>
      </p:sp>
      <p:sp>
        <p:nvSpPr>
          <p:cNvPr id="6" name="Rectangle 6"/>
          <p:cNvSpPr>
            <a:spLocks noGrp="1" noChangeArrowheads="1"/>
          </p:cNvSpPr>
          <p:nvPr>
            <p:ph type="ftr"/>
          </p:nvPr>
        </p:nvSpPr>
        <p:spPr>
          <a:ln/>
        </p:spPr>
        <p:txBody>
          <a:bodyPr/>
          <a:lstStyle/>
          <a:p>
            <a:r>
              <a:rPr lang="en-US" dirty="0" smtClean="0"/>
              <a:t>Henry and Hamilton</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17</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6009455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smtClean="0"/>
              <a:t>August </a:t>
            </a:r>
            <a:r>
              <a:rPr lang="en-US" dirty="0"/>
              <a:t>2018</a:t>
            </a:r>
          </a:p>
        </p:txBody>
      </p:sp>
      <p:sp>
        <p:nvSpPr>
          <p:cNvPr id="6" name="Rectangle 6"/>
          <p:cNvSpPr>
            <a:spLocks noGrp="1" noChangeArrowheads="1"/>
          </p:cNvSpPr>
          <p:nvPr>
            <p:ph type="ftr"/>
          </p:nvPr>
        </p:nvSpPr>
        <p:spPr>
          <a:ln/>
        </p:spPr>
        <p:txBody>
          <a:bodyPr/>
          <a:lstStyle/>
          <a:p>
            <a:r>
              <a:rPr lang="en-US" dirty="0" smtClean="0"/>
              <a:t>Henry and Hamilton</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18</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7395315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smtClean="0"/>
              <a:t>August </a:t>
            </a:r>
            <a:r>
              <a:rPr lang="en-US" dirty="0"/>
              <a:t>2018</a:t>
            </a:r>
          </a:p>
        </p:txBody>
      </p:sp>
      <p:sp>
        <p:nvSpPr>
          <p:cNvPr id="6" name="Rectangle 6"/>
          <p:cNvSpPr>
            <a:spLocks noGrp="1" noChangeArrowheads="1"/>
          </p:cNvSpPr>
          <p:nvPr>
            <p:ph type="ftr"/>
          </p:nvPr>
        </p:nvSpPr>
        <p:spPr>
          <a:ln/>
        </p:spPr>
        <p:txBody>
          <a:bodyPr/>
          <a:lstStyle/>
          <a:p>
            <a:r>
              <a:rPr lang="en-US" dirty="0" smtClean="0"/>
              <a:t>Henry and Hamilton</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20</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4319000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smtClean="0"/>
              <a:t>August </a:t>
            </a:r>
            <a:r>
              <a:rPr lang="en-US" dirty="0"/>
              <a:t>2018</a:t>
            </a:r>
          </a:p>
        </p:txBody>
      </p:sp>
      <p:sp>
        <p:nvSpPr>
          <p:cNvPr id="6" name="Rectangle 6"/>
          <p:cNvSpPr>
            <a:spLocks noGrp="1" noChangeArrowheads="1"/>
          </p:cNvSpPr>
          <p:nvPr>
            <p:ph type="ftr"/>
          </p:nvPr>
        </p:nvSpPr>
        <p:spPr>
          <a:ln/>
        </p:spPr>
        <p:txBody>
          <a:bodyPr/>
          <a:lstStyle/>
          <a:p>
            <a:r>
              <a:rPr lang="en-US" dirty="0" smtClean="0"/>
              <a:t>Henry and Hamilton</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21</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8668428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smtClean="0"/>
              <a:t>August </a:t>
            </a:r>
            <a:r>
              <a:rPr lang="en-US" dirty="0"/>
              <a:t>2018</a:t>
            </a:r>
          </a:p>
        </p:txBody>
      </p:sp>
      <p:sp>
        <p:nvSpPr>
          <p:cNvPr id="6" name="Rectangle 6"/>
          <p:cNvSpPr>
            <a:spLocks noGrp="1" noChangeArrowheads="1"/>
          </p:cNvSpPr>
          <p:nvPr>
            <p:ph type="ftr"/>
          </p:nvPr>
        </p:nvSpPr>
        <p:spPr>
          <a:ln/>
        </p:spPr>
        <p:txBody>
          <a:bodyPr/>
          <a:lstStyle/>
          <a:p>
            <a:r>
              <a:rPr lang="en-US" dirty="0" smtClean="0"/>
              <a:t>Henry and Hamilton</a:t>
            </a:r>
            <a:endParaRPr lang="en-US" dirty="0"/>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807659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smtClean="0"/>
              <a:t>August </a:t>
            </a:r>
            <a:r>
              <a:rPr lang="en-US" dirty="0"/>
              <a:t>2018</a:t>
            </a:r>
          </a:p>
        </p:txBody>
      </p:sp>
      <p:sp>
        <p:nvSpPr>
          <p:cNvPr id="6" name="Rectangle 6"/>
          <p:cNvSpPr>
            <a:spLocks noGrp="1" noChangeArrowheads="1"/>
          </p:cNvSpPr>
          <p:nvPr>
            <p:ph type="ftr"/>
          </p:nvPr>
        </p:nvSpPr>
        <p:spPr>
          <a:ln/>
        </p:spPr>
        <p:txBody>
          <a:bodyPr/>
          <a:lstStyle/>
          <a:p>
            <a:r>
              <a:rPr lang="en-US" dirty="0" smtClean="0"/>
              <a:t>Henry and Hamilton</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3</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967097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smtClean="0"/>
              <a:t>August </a:t>
            </a:r>
            <a:r>
              <a:rPr lang="en-US" dirty="0"/>
              <a:t>2018</a:t>
            </a:r>
          </a:p>
        </p:txBody>
      </p:sp>
      <p:sp>
        <p:nvSpPr>
          <p:cNvPr id="6" name="Rectangle 6"/>
          <p:cNvSpPr>
            <a:spLocks noGrp="1" noChangeArrowheads="1"/>
          </p:cNvSpPr>
          <p:nvPr>
            <p:ph type="ftr"/>
          </p:nvPr>
        </p:nvSpPr>
        <p:spPr>
          <a:ln/>
        </p:spPr>
        <p:txBody>
          <a:bodyPr/>
          <a:lstStyle/>
          <a:p>
            <a:r>
              <a:rPr lang="en-US" dirty="0" smtClean="0"/>
              <a:t>Henry and Hamilton</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4</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9789112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smtClean="0"/>
              <a:t>August </a:t>
            </a:r>
            <a:r>
              <a:rPr lang="en-US" dirty="0"/>
              <a:t>2018</a:t>
            </a:r>
          </a:p>
        </p:txBody>
      </p:sp>
      <p:sp>
        <p:nvSpPr>
          <p:cNvPr id="6" name="Rectangle 6"/>
          <p:cNvSpPr>
            <a:spLocks noGrp="1" noChangeArrowheads="1"/>
          </p:cNvSpPr>
          <p:nvPr>
            <p:ph type="ftr"/>
          </p:nvPr>
        </p:nvSpPr>
        <p:spPr>
          <a:ln/>
        </p:spPr>
        <p:txBody>
          <a:bodyPr/>
          <a:lstStyle/>
          <a:p>
            <a:r>
              <a:rPr lang="en-US" dirty="0" smtClean="0"/>
              <a:t>Henry and Hamilton</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5</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52897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smtClean="0"/>
              <a:t>August </a:t>
            </a:r>
            <a:r>
              <a:rPr lang="en-US" dirty="0"/>
              <a:t>2018</a:t>
            </a:r>
          </a:p>
        </p:txBody>
      </p:sp>
      <p:sp>
        <p:nvSpPr>
          <p:cNvPr id="6" name="Rectangle 6"/>
          <p:cNvSpPr>
            <a:spLocks noGrp="1" noChangeArrowheads="1"/>
          </p:cNvSpPr>
          <p:nvPr>
            <p:ph type="ftr"/>
          </p:nvPr>
        </p:nvSpPr>
        <p:spPr>
          <a:ln/>
        </p:spPr>
        <p:txBody>
          <a:bodyPr/>
          <a:lstStyle/>
          <a:p>
            <a:r>
              <a:rPr lang="en-US" dirty="0" smtClean="0"/>
              <a:t>Henry and Hamilton</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6</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929777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smtClean="0"/>
              <a:t>August </a:t>
            </a:r>
            <a:r>
              <a:rPr lang="en-US" dirty="0"/>
              <a:t>2018</a:t>
            </a:r>
          </a:p>
        </p:txBody>
      </p:sp>
      <p:sp>
        <p:nvSpPr>
          <p:cNvPr id="6" name="Rectangle 6"/>
          <p:cNvSpPr>
            <a:spLocks noGrp="1" noChangeArrowheads="1"/>
          </p:cNvSpPr>
          <p:nvPr>
            <p:ph type="ftr"/>
          </p:nvPr>
        </p:nvSpPr>
        <p:spPr>
          <a:ln/>
        </p:spPr>
        <p:txBody>
          <a:bodyPr/>
          <a:lstStyle/>
          <a:p>
            <a:r>
              <a:rPr lang="en-US" dirty="0" smtClean="0"/>
              <a:t>Henry and Hamilton</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7</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4842187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smtClean="0"/>
              <a:t>August </a:t>
            </a:r>
            <a:r>
              <a:rPr lang="en-US" dirty="0"/>
              <a:t>2018</a:t>
            </a:r>
          </a:p>
        </p:txBody>
      </p:sp>
      <p:sp>
        <p:nvSpPr>
          <p:cNvPr id="6" name="Rectangle 6"/>
          <p:cNvSpPr>
            <a:spLocks noGrp="1" noChangeArrowheads="1"/>
          </p:cNvSpPr>
          <p:nvPr>
            <p:ph type="ftr"/>
          </p:nvPr>
        </p:nvSpPr>
        <p:spPr>
          <a:ln/>
        </p:spPr>
        <p:txBody>
          <a:bodyPr/>
          <a:lstStyle/>
          <a:p>
            <a:r>
              <a:rPr lang="en-US" dirty="0" smtClean="0"/>
              <a:t>Henry and Hamilton</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8</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173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smtClean="0"/>
              <a:t>August </a:t>
            </a:r>
            <a:r>
              <a:rPr lang="en-US" dirty="0"/>
              <a:t>2018</a:t>
            </a:r>
          </a:p>
        </p:txBody>
      </p:sp>
      <p:sp>
        <p:nvSpPr>
          <p:cNvPr id="6" name="Rectangle 6"/>
          <p:cNvSpPr>
            <a:spLocks noGrp="1" noChangeArrowheads="1"/>
          </p:cNvSpPr>
          <p:nvPr>
            <p:ph type="ftr"/>
          </p:nvPr>
        </p:nvSpPr>
        <p:spPr>
          <a:ln/>
        </p:spPr>
        <p:txBody>
          <a:bodyPr/>
          <a:lstStyle/>
          <a:p>
            <a:r>
              <a:rPr lang="en-US" dirty="0" smtClean="0"/>
              <a:t>Henry and Hamilton</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9</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354553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August </a:t>
            </a:r>
            <a:r>
              <a:rPr lang="en-US" dirty="0"/>
              <a:t>2018</a:t>
            </a:r>
            <a:endParaRPr lang="en-GB" dirty="0"/>
          </a:p>
        </p:txBody>
      </p:sp>
      <p:sp>
        <p:nvSpPr>
          <p:cNvPr id="5" name="Footer Placeholder 4"/>
          <p:cNvSpPr>
            <a:spLocks noGrp="1"/>
          </p:cNvSpPr>
          <p:nvPr>
            <p:ph type="ftr" idx="11"/>
          </p:nvPr>
        </p:nvSpPr>
        <p:spPr/>
        <p:txBody>
          <a:bodyPr/>
          <a:lstStyle>
            <a:lvl1pPr>
              <a:defRPr/>
            </a:lvl1pPr>
          </a:lstStyle>
          <a:p>
            <a:r>
              <a:rPr lang="en-GB" dirty="0" smtClean="0"/>
              <a:t>Henry and Hamilton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Henry and Hamilton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a:t>
            </a:r>
            <a:r>
              <a:rPr lang="en-US" dirty="0"/>
              <a:t>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smtClean="0"/>
              <a:t>August </a:t>
            </a:r>
            <a:r>
              <a:rPr lang="en-US" dirty="0"/>
              <a:t>2018</a:t>
            </a:r>
            <a:endParaRPr lang="en-GB" dirty="0"/>
          </a:p>
        </p:txBody>
      </p:sp>
      <p:sp>
        <p:nvSpPr>
          <p:cNvPr id="5" name="Footer Placeholder 4"/>
          <p:cNvSpPr>
            <a:spLocks noGrp="1"/>
          </p:cNvSpPr>
          <p:nvPr>
            <p:ph type="ftr" idx="11"/>
          </p:nvPr>
        </p:nvSpPr>
        <p:spPr/>
        <p:txBody>
          <a:bodyPr/>
          <a:lstStyle>
            <a:lvl1pPr>
              <a:defRPr/>
            </a:lvl1pPr>
          </a:lstStyle>
          <a:p>
            <a:r>
              <a:rPr lang="en-GB" dirty="0" smtClean="0"/>
              <a:t>Henry and Hamilton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August </a:t>
            </a:r>
            <a:r>
              <a:rPr lang="en-US" dirty="0"/>
              <a:t>2018</a:t>
            </a:r>
            <a:endParaRPr lang="en-GB" dirty="0"/>
          </a:p>
        </p:txBody>
      </p:sp>
      <p:sp>
        <p:nvSpPr>
          <p:cNvPr id="6" name="Footer Placeholder 5"/>
          <p:cNvSpPr>
            <a:spLocks noGrp="1"/>
          </p:cNvSpPr>
          <p:nvPr>
            <p:ph type="ftr" idx="11"/>
          </p:nvPr>
        </p:nvSpPr>
        <p:spPr/>
        <p:txBody>
          <a:bodyPr/>
          <a:lstStyle>
            <a:lvl1pPr>
              <a:defRPr/>
            </a:lvl1pPr>
          </a:lstStyle>
          <a:p>
            <a:r>
              <a:rPr lang="en-GB" dirty="0" smtClean="0"/>
              <a:t>Henry and Hamilton</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August </a:t>
            </a:r>
            <a:r>
              <a:rPr lang="en-US" dirty="0"/>
              <a:t>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Henry and Hamilton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August </a:t>
            </a:r>
            <a:r>
              <a:rPr lang="en-US" dirty="0"/>
              <a:t>2018</a:t>
            </a:r>
            <a:endParaRPr lang="en-GB" dirty="0"/>
          </a:p>
        </p:txBody>
      </p:sp>
      <p:sp>
        <p:nvSpPr>
          <p:cNvPr id="4" name="Footer Placeholder 3"/>
          <p:cNvSpPr>
            <a:spLocks noGrp="1"/>
          </p:cNvSpPr>
          <p:nvPr>
            <p:ph type="ftr" idx="11"/>
          </p:nvPr>
        </p:nvSpPr>
        <p:spPr/>
        <p:txBody>
          <a:bodyPr/>
          <a:lstStyle>
            <a:lvl1pPr>
              <a:defRPr/>
            </a:lvl1pPr>
          </a:lstStyle>
          <a:p>
            <a:r>
              <a:rPr lang="en-GB" dirty="0" smtClean="0"/>
              <a:t>Henry and Hamilton</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August </a:t>
            </a:r>
            <a:r>
              <a:rPr lang="en-US" dirty="0"/>
              <a:t>2018</a:t>
            </a:r>
            <a:endParaRPr lang="en-GB" dirty="0"/>
          </a:p>
        </p:txBody>
      </p:sp>
      <p:sp>
        <p:nvSpPr>
          <p:cNvPr id="3" name="Footer Placeholder 2"/>
          <p:cNvSpPr>
            <a:spLocks noGrp="1"/>
          </p:cNvSpPr>
          <p:nvPr>
            <p:ph type="ftr" idx="11"/>
          </p:nvPr>
        </p:nvSpPr>
        <p:spPr/>
        <p:txBody>
          <a:bodyPr/>
          <a:lstStyle>
            <a:lvl1pPr>
              <a:defRPr/>
            </a:lvl1pPr>
          </a:lstStyle>
          <a:p>
            <a:r>
              <a:rPr lang="en-GB" dirty="0" smtClean="0"/>
              <a:t>Henry and Hamilton</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August </a:t>
            </a:r>
            <a:r>
              <a:rPr lang="en-US" dirty="0"/>
              <a:t>2018</a:t>
            </a:r>
            <a:endParaRPr lang="en-GB" dirty="0"/>
          </a:p>
        </p:txBody>
      </p:sp>
      <p:sp>
        <p:nvSpPr>
          <p:cNvPr id="5" name="Footer Placeholder 4"/>
          <p:cNvSpPr>
            <a:spLocks noGrp="1"/>
          </p:cNvSpPr>
          <p:nvPr>
            <p:ph type="ftr" idx="11"/>
          </p:nvPr>
        </p:nvSpPr>
        <p:spPr/>
        <p:txBody>
          <a:bodyPr/>
          <a:lstStyle>
            <a:lvl1pPr>
              <a:defRPr/>
            </a:lvl1pPr>
          </a:lstStyle>
          <a:p>
            <a:r>
              <a:rPr lang="en-GB" dirty="0" smtClean="0"/>
              <a:t>Henry and Hamilton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August </a:t>
            </a:r>
            <a:r>
              <a:rPr lang="en-US" dirty="0"/>
              <a:t>2018</a:t>
            </a:r>
            <a:endParaRPr lang="en-GB" dirty="0"/>
          </a:p>
        </p:txBody>
      </p:sp>
      <p:sp>
        <p:nvSpPr>
          <p:cNvPr id="5" name="Footer Placeholder 4"/>
          <p:cNvSpPr>
            <a:spLocks noGrp="1"/>
          </p:cNvSpPr>
          <p:nvPr>
            <p:ph type="ftr" idx="11"/>
          </p:nvPr>
        </p:nvSpPr>
        <p:spPr/>
        <p:txBody>
          <a:bodyPr/>
          <a:lstStyle>
            <a:lvl1pPr>
              <a:defRPr/>
            </a:lvl1pPr>
          </a:lstStyle>
          <a:p>
            <a:r>
              <a:rPr lang="en-GB" dirty="0" smtClean="0"/>
              <a:t>Henry and Hamilton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a:t>
            </a:r>
            <a:r>
              <a:rPr lang="en-US" dirty="0"/>
              <a:t>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Henry and Hamilton, </a:t>
            </a:r>
            <a:r>
              <a:rPr lang="en-GB" dirty="0"/>
              <a:t>Ericsson</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802.11-18/1447r0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oleObject" Target="../embeddings/Microsoft_Word_97_-_2004_Document1.doc"/><Relationship Id="rId6"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7.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August </a:t>
            </a:r>
            <a:r>
              <a:rPr lang="en-US" dirty="0"/>
              <a:t>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Henry and Hamilton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802.1Q-2003/2011 in 802.11</a:t>
            </a:r>
            <a:br>
              <a:rPr lang="en-GB" dirty="0" smtClean="0"/>
            </a:b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2018-08-27</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792831896"/>
              </p:ext>
            </p:extLst>
          </p:nvPr>
        </p:nvGraphicFramePr>
        <p:xfrm>
          <a:off x="511175" y="2995613"/>
          <a:ext cx="7678738" cy="1247775"/>
        </p:xfrm>
        <a:graphic>
          <a:graphicData uri="http://schemas.openxmlformats.org/presentationml/2006/ole">
            <mc:AlternateContent xmlns:mc="http://schemas.openxmlformats.org/markup-compatibility/2006">
              <mc:Choice xmlns:v="urn:schemas-microsoft-com:vml" Requires="v">
                <p:oleObj spid="_x0000_s1153" name="Document" r:id="rId5" imgW="8255000" imgH="1346200" progId="Word.Document.8">
                  <p:embed/>
                </p:oleObj>
              </mc:Choice>
              <mc:Fallback>
                <p:oleObj name="Document" r:id="rId5" imgW="8255000" imgH="1346200" progId="Word.Document.8">
                  <p:embed/>
                  <p:pic>
                    <p:nvPicPr>
                      <p:cNvPr id="3075" name="Object 3"/>
                      <p:cNvPicPr>
                        <a:picLocks noChangeAspect="1" noChangeArrowheads="1"/>
                      </p:cNvPicPr>
                      <p:nvPr/>
                    </p:nvPicPr>
                    <p:blipFill>
                      <a:blip r:embed="rId6"/>
                      <a:srcRect/>
                      <a:stretch>
                        <a:fillRect/>
                      </a:stretch>
                    </p:blipFill>
                    <p:spPr bwMode="auto">
                      <a:xfrm>
                        <a:off x="511175" y="2995613"/>
                        <a:ext cx="7678738" cy="12477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August </a:t>
            </a:r>
            <a:r>
              <a:rPr lang="en-US" dirty="0"/>
              <a:t>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Henry and Hamilton</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10</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802.1Q-2018 VID 2 is not a risk for 802.11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smtClean="0"/>
              <a:t>VID 2 is transparent for 802.11:</a:t>
            </a:r>
          </a:p>
          <a:p>
            <a:pPr lvl="1">
              <a:buFont typeface="Arial" panose="020B0604020202020204" pitchFamily="34" charset="0"/>
              <a:buChar char="•"/>
            </a:pPr>
            <a:r>
              <a:rPr lang="en-US" dirty="0" smtClean="0"/>
              <a:t>VID 2 is a default value, and this can be changed (9.6)</a:t>
            </a:r>
          </a:p>
          <a:p>
            <a:pPr lvl="1">
              <a:buFont typeface="Arial" panose="020B0604020202020204" pitchFamily="34" charset="0"/>
              <a:buChar char="•"/>
            </a:pPr>
            <a:r>
              <a:rPr lang="en-US" dirty="0" smtClean="0"/>
              <a:t>“Reserved” in 802.1Q means “</a:t>
            </a:r>
            <a:r>
              <a:rPr lang="en-US" dirty="0"/>
              <a:t>have specific meanings or </a:t>
            </a:r>
            <a:r>
              <a:rPr lang="en-US" dirty="0" smtClean="0"/>
              <a:t>uses” in specific contexts (9.6), not “should not be used”</a:t>
            </a:r>
          </a:p>
          <a:p>
            <a:pPr lvl="1">
              <a:buFont typeface="Arial" panose="020B0604020202020204" pitchFamily="34" charset="0"/>
              <a:buChar char="•"/>
            </a:pPr>
            <a:r>
              <a:rPr lang="en-US" dirty="0" smtClean="0"/>
              <a:t>As TCLAS carries other MACs, it is transparent to the carried VID meaning</a:t>
            </a:r>
          </a:p>
          <a:p>
            <a:pPr lvl="2">
              <a:buFont typeface="Arial" panose="020B0604020202020204" pitchFamily="34" charset="0"/>
              <a:buChar char="•"/>
            </a:pPr>
            <a:r>
              <a:rPr lang="en-US" sz="1600" dirty="0" smtClean="0"/>
              <a:t>Non-SRP networks will read 2 as “one value”</a:t>
            </a:r>
          </a:p>
          <a:p>
            <a:pPr lvl="2">
              <a:buFont typeface="Arial" panose="020B0604020202020204" pitchFamily="34" charset="0"/>
              <a:buChar char="•"/>
            </a:pPr>
            <a:r>
              <a:rPr lang="en-US" sz="1600" dirty="0" smtClean="0"/>
              <a:t>SRP-networks will read 2 as “one value, that happens to be the default”</a:t>
            </a:r>
            <a:endParaRPr lang="en-US" sz="1600" dirty="0"/>
          </a:p>
          <a:p>
            <a:pPr lvl="1">
              <a:buFont typeface="Arial" panose="020B0604020202020204" pitchFamily="34" charset="0"/>
              <a:buChar char="•"/>
            </a:pPr>
            <a:r>
              <a:rPr lang="en-US" dirty="0" smtClean="0"/>
              <a:t>Here again, there is no risk for 802.11</a:t>
            </a:r>
            <a:endParaRPr lang="en-US" dirty="0"/>
          </a:p>
        </p:txBody>
      </p:sp>
    </p:spTree>
    <p:extLst>
      <p:ext uri="{BB962C8B-B14F-4D97-AF65-F5344CB8AC3E}">
        <p14:creationId xmlns:p14="http://schemas.microsoft.com/office/powerpoint/2010/main" val="149686182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F62E3E-94CD-40A6-8D00-652190883AAB}"/>
              </a:ext>
            </a:extLst>
          </p:cNvPr>
          <p:cNvSpPr>
            <a:spLocks noGrp="1"/>
          </p:cNvSpPr>
          <p:nvPr>
            <p:ph type="title"/>
          </p:nvPr>
        </p:nvSpPr>
        <p:spPr/>
        <p:txBody>
          <a:bodyPr/>
          <a:lstStyle/>
          <a:p>
            <a:r>
              <a:rPr lang="en-US" dirty="0" smtClean="0"/>
              <a:t>Pre-Proposal 1 Warning</a:t>
            </a:r>
            <a:endParaRPr lang="en-US" dirty="0"/>
          </a:p>
        </p:txBody>
      </p:sp>
      <p:sp>
        <p:nvSpPr>
          <p:cNvPr id="4" name="Slide Number Placeholder 3">
            <a:extLst>
              <a:ext uri="{FF2B5EF4-FFF2-40B4-BE49-F238E27FC236}">
                <a16:creationId xmlns=""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5" name="Footer Placeholder 4">
            <a:extLst>
              <a:ext uri="{FF2B5EF4-FFF2-40B4-BE49-F238E27FC236}">
                <a16:creationId xmlns="" xmlns:a16="http://schemas.microsoft.com/office/drawing/2014/main" id="{8825B77F-B625-49D7-ACCC-A65C0C6309F3}"/>
              </a:ext>
            </a:extLst>
          </p:cNvPr>
          <p:cNvSpPr>
            <a:spLocks noGrp="1"/>
          </p:cNvSpPr>
          <p:nvPr>
            <p:ph type="ftr" idx="14"/>
          </p:nvPr>
        </p:nvSpPr>
        <p:spPr/>
        <p:txBody>
          <a:bodyPr/>
          <a:lstStyle/>
          <a:p>
            <a:r>
              <a:rPr lang="en-GB" dirty="0" smtClean="0"/>
              <a:t>Henry and Hamilton</a:t>
            </a:r>
            <a:endParaRPr lang="en-GB" dirty="0"/>
          </a:p>
        </p:txBody>
      </p:sp>
      <p:sp>
        <p:nvSpPr>
          <p:cNvPr id="6" name="Date Placeholder 5">
            <a:extLst>
              <a:ext uri="{FF2B5EF4-FFF2-40B4-BE49-F238E27FC236}">
                <a16:creationId xmlns="" xmlns:a16="http://schemas.microsoft.com/office/drawing/2014/main" id="{AFEEA5B4-D477-40A0-9187-4B72BCD2E5A7}"/>
              </a:ext>
            </a:extLst>
          </p:cNvPr>
          <p:cNvSpPr>
            <a:spLocks noGrp="1"/>
          </p:cNvSpPr>
          <p:nvPr>
            <p:ph type="dt" idx="15"/>
          </p:nvPr>
        </p:nvSpPr>
        <p:spPr/>
        <p:txBody>
          <a:bodyPr/>
          <a:lstStyle/>
          <a:p>
            <a:r>
              <a:rPr lang="en-US" dirty="0" smtClean="0"/>
              <a:t>August </a:t>
            </a:r>
            <a:r>
              <a:rPr lang="en-US" dirty="0"/>
              <a:t>2018</a:t>
            </a:r>
            <a:endParaRPr lang="en-GB" dirty="0"/>
          </a:p>
        </p:txBody>
      </p:sp>
      <p:sp>
        <p:nvSpPr>
          <p:cNvPr id="8" name="Content Placeholder 2">
            <a:extLst>
              <a:ext uri="{FF2B5EF4-FFF2-40B4-BE49-F238E27FC236}">
                <a16:creationId xmlns=""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dirty="0" smtClean="0"/>
              <a:t>TCLAS defines another classifier, specifically for 802.1Q (post 2003):</a:t>
            </a:r>
          </a:p>
          <a:p>
            <a:pPr>
              <a:buFont typeface="Arial" charset="0"/>
              <a:buChar char="•"/>
            </a:pPr>
            <a:endParaRPr lang="en-US" sz="1800" dirty="0"/>
          </a:p>
          <a:p>
            <a:pPr>
              <a:buFont typeface="Arial" charset="0"/>
              <a:buChar char="•"/>
            </a:pPr>
            <a:endParaRPr lang="en-US" dirty="0" smtClean="0"/>
          </a:p>
          <a:p>
            <a:pPr>
              <a:buFont typeface="Arial" charset="0"/>
              <a:buChar char="•"/>
            </a:pPr>
            <a:endParaRPr lang="en-US" dirty="0" smtClean="0"/>
          </a:p>
          <a:p>
            <a:r>
              <a:rPr lang="en-US" sz="1600" b="0" i="1" dirty="0" smtClean="0"/>
              <a:t>“The </a:t>
            </a:r>
            <a:r>
              <a:rPr lang="en-US" sz="1600" b="0" i="1" dirty="0"/>
              <a:t>802.1D UP/802.1Q Priority Code Point subfield contains the value to be matched to the appropriate type frame header in the 4 LSBs; the 4 MSBs are reserved. </a:t>
            </a:r>
          </a:p>
          <a:p>
            <a:r>
              <a:rPr lang="en-US" sz="1600" b="0" i="1" dirty="0"/>
              <a:t>The 802.1Q DEI subfield contains the value to match against an IEEE 802.1Q frame header, in the LSB; the 7 MSBs are reserved. When matching an IEEE 802.1D-2004 frame header, this subfield is ignored. </a:t>
            </a:r>
          </a:p>
          <a:p>
            <a:r>
              <a:rPr lang="en-US" sz="1600" b="0" i="1" dirty="0"/>
              <a:t>The 802.1Q VID subfield contains the value to match against an IEEE 802.1Q frame header, in the 12 LSBs; the 4 MSBs are reserved. When matching an IEEE 802.1D-2004 frame header, this subfield is ignored. </a:t>
            </a:r>
            <a:r>
              <a:rPr lang="en-US" sz="1600" b="0" i="1" dirty="0" smtClean="0"/>
              <a:t>“ </a:t>
            </a:r>
            <a:r>
              <a:rPr lang="en-US" sz="1600" b="0" dirty="0" smtClean="0"/>
              <a:t>(Draft 1.4md p 1108)</a:t>
            </a:r>
            <a:endParaRPr lang="en-US" sz="1600" b="0" i="1" dirty="0"/>
          </a:p>
          <a:p>
            <a:pPr>
              <a:buFont typeface="Arial" charset="0"/>
              <a:buChar char="•"/>
            </a:pPr>
            <a:endParaRPr lang="en-US" dirty="0" smtClean="0"/>
          </a:p>
        </p:txBody>
      </p:sp>
      <p:pic>
        <p:nvPicPr>
          <p:cNvPr id="3" name="Picture 2"/>
          <p:cNvPicPr>
            <a:picLocks noChangeAspect="1"/>
          </p:cNvPicPr>
          <p:nvPr/>
        </p:nvPicPr>
        <p:blipFill>
          <a:blip r:embed="rId2"/>
          <a:stretch>
            <a:fillRect/>
          </a:stretch>
        </p:blipFill>
        <p:spPr>
          <a:xfrm>
            <a:off x="1597445" y="2755491"/>
            <a:ext cx="5552501" cy="1068972"/>
          </a:xfrm>
          <a:prstGeom prst="rect">
            <a:avLst/>
          </a:prstGeom>
        </p:spPr>
      </p:pic>
    </p:spTree>
    <p:extLst>
      <p:ext uri="{BB962C8B-B14F-4D97-AF65-F5344CB8AC3E}">
        <p14:creationId xmlns:p14="http://schemas.microsoft.com/office/powerpoint/2010/main" val="20327240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F62E3E-94CD-40A6-8D00-652190883AAB}"/>
              </a:ext>
            </a:extLst>
          </p:cNvPr>
          <p:cNvSpPr>
            <a:spLocks noGrp="1"/>
          </p:cNvSpPr>
          <p:nvPr>
            <p:ph type="title"/>
          </p:nvPr>
        </p:nvSpPr>
        <p:spPr/>
        <p:txBody>
          <a:bodyPr/>
          <a:lstStyle/>
          <a:p>
            <a:r>
              <a:rPr lang="en-US" dirty="0" smtClean="0"/>
              <a:t>The case of the Strange Classifier 5</a:t>
            </a:r>
            <a:endParaRPr lang="en-US" dirty="0"/>
          </a:p>
        </p:txBody>
      </p:sp>
      <p:sp>
        <p:nvSpPr>
          <p:cNvPr id="4" name="Slide Number Placeholder 3">
            <a:extLst>
              <a:ext uri="{FF2B5EF4-FFF2-40B4-BE49-F238E27FC236}">
                <a16:creationId xmlns=""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12</a:t>
            </a:fld>
            <a:endParaRPr lang="en-GB"/>
          </a:p>
        </p:txBody>
      </p:sp>
      <p:sp>
        <p:nvSpPr>
          <p:cNvPr id="5" name="Footer Placeholder 4">
            <a:extLst>
              <a:ext uri="{FF2B5EF4-FFF2-40B4-BE49-F238E27FC236}">
                <a16:creationId xmlns="" xmlns:a16="http://schemas.microsoft.com/office/drawing/2014/main" id="{8825B77F-B625-49D7-ACCC-A65C0C6309F3}"/>
              </a:ext>
            </a:extLst>
          </p:cNvPr>
          <p:cNvSpPr>
            <a:spLocks noGrp="1"/>
          </p:cNvSpPr>
          <p:nvPr>
            <p:ph type="ftr" idx="14"/>
          </p:nvPr>
        </p:nvSpPr>
        <p:spPr/>
        <p:txBody>
          <a:bodyPr/>
          <a:lstStyle/>
          <a:p>
            <a:r>
              <a:rPr lang="en-GB" dirty="0" smtClean="0"/>
              <a:t>Henry and Hamilton</a:t>
            </a:r>
            <a:endParaRPr lang="en-GB" dirty="0"/>
          </a:p>
        </p:txBody>
      </p:sp>
      <p:sp>
        <p:nvSpPr>
          <p:cNvPr id="6" name="Date Placeholder 5">
            <a:extLst>
              <a:ext uri="{FF2B5EF4-FFF2-40B4-BE49-F238E27FC236}">
                <a16:creationId xmlns="" xmlns:a16="http://schemas.microsoft.com/office/drawing/2014/main" id="{AFEEA5B4-D477-40A0-9187-4B72BCD2E5A7}"/>
              </a:ext>
            </a:extLst>
          </p:cNvPr>
          <p:cNvSpPr>
            <a:spLocks noGrp="1"/>
          </p:cNvSpPr>
          <p:nvPr>
            <p:ph type="dt" idx="15"/>
          </p:nvPr>
        </p:nvSpPr>
        <p:spPr/>
        <p:txBody>
          <a:bodyPr/>
          <a:lstStyle/>
          <a:p>
            <a:r>
              <a:rPr lang="en-US" dirty="0" smtClean="0"/>
              <a:t>August </a:t>
            </a:r>
            <a:r>
              <a:rPr lang="en-US" dirty="0"/>
              <a:t>2018</a:t>
            </a:r>
            <a:endParaRPr lang="en-GB" dirty="0"/>
          </a:p>
        </p:txBody>
      </p:sp>
      <p:sp>
        <p:nvSpPr>
          <p:cNvPr id="8" name="Content Placeholder 2">
            <a:extLst>
              <a:ext uri="{FF2B5EF4-FFF2-40B4-BE49-F238E27FC236}">
                <a16:creationId xmlns=""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dirty="0" smtClean="0"/>
              <a:t>Let’s put 802.1Q and Classifier 5 side by side:</a:t>
            </a:r>
          </a:p>
          <a:p>
            <a:pPr>
              <a:buFont typeface="Arial" charset="0"/>
              <a:buChar char="•"/>
            </a:pPr>
            <a:endParaRPr lang="en-US" sz="1800" dirty="0"/>
          </a:p>
          <a:p>
            <a:pPr>
              <a:buFont typeface="Arial" charset="0"/>
              <a:buChar char="•"/>
            </a:pPr>
            <a:endParaRPr lang="en-US" dirty="0" smtClean="0"/>
          </a:p>
          <a:p>
            <a:pPr>
              <a:buFont typeface="Arial" charset="0"/>
              <a:buChar char="•"/>
            </a:pPr>
            <a:endParaRPr lang="en-US" dirty="0" smtClean="0"/>
          </a:p>
          <a:p>
            <a:pPr lvl="1">
              <a:buFont typeface="Arial" charset="0"/>
              <a:buChar char="•"/>
            </a:pPr>
            <a:r>
              <a:rPr lang="en-US" sz="1600" dirty="0" smtClean="0"/>
              <a:t>PCP is 3 bits in 802.1Q, 8 bits in Classifier 5, including 4 (in fact 5) unused “reserved” bits</a:t>
            </a:r>
          </a:p>
          <a:p>
            <a:pPr lvl="1">
              <a:buFont typeface="Arial" charset="0"/>
              <a:buChar char="•"/>
            </a:pPr>
            <a:r>
              <a:rPr lang="en-US" sz="1600" dirty="0" smtClean="0"/>
              <a:t>DEI is 1 bit in 802.1Q, 8 bits in Classifier 5, including 7 unused (”reserved”) bits</a:t>
            </a:r>
          </a:p>
          <a:p>
            <a:pPr lvl="1">
              <a:buFont typeface="Arial" charset="0"/>
              <a:buChar char="•"/>
            </a:pPr>
            <a:r>
              <a:rPr lang="en-US" sz="1600" dirty="0" smtClean="0"/>
              <a:t>VID is 12 bits in 802.1Q, 16 bits in Classifier 5, including 4 unused (“reserved”) bits</a:t>
            </a:r>
          </a:p>
          <a:p>
            <a:pPr>
              <a:buFont typeface="Arial" charset="0"/>
              <a:buChar char="•"/>
            </a:pPr>
            <a:r>
              <a:rPr lang="en-US" sz="2200" dirty="0" smtClean="0"/>
              <a:t>Classifier 5 achieves the same goal as 802.1Q, with twice as many bits</a:t>
            </a:r>
          </a:p>
          <a:p>
            <a:pPr>
              <a:buFont typeface="Arial" charset="0"/>
              <a:buChar char="•"/>
            </a:pPr>
            <a:r>
              <a:rPr lang="en-US" sz="2200" dirty="0" smtClean="0"/>
              <a:t>Simplifying Classifier 2 would also help age out Classifier 5</a:t>
            </a:r>
            <a:endParaRPr lang="en-US" sz="2200" dirty="0"/>
          </a:p>
          <a:p>
            <a:pPr>
              <a:buFont typeface="Arial" charset="0"/>
              <a:buChar char="•"/>
            </a:pPr>
            <a:endParaRPr lang="en-US" dirty="0" smtClean="0"/>
          </a:p>
        </p:txBody>
      </p:sp>
      <p:pic>
        <p:nvPicPr>
          <p:cNvPr id="3" name="Picture 2"/>
          <p:cNvPicPr>
            <a:picLocks noChangeAspect="1"/>
          </p:cNvPicPr>
          <p:nvPr/>
        </p:nvPicPr>
        <p:blipFill>
          <a:blip r:embed="rId2"/>
          <a:stretch>
            <a:fillRect/>
          </a:stretch>
        </p:blipFill>
        <p:spPr>
          <a:xfrm>
            <a:off x="4538949" y="2336849"/>
            <a:ext cx="4456877" cy="858041"/>
          </a:xfrm>
          <a:prstGeom prst="rect">
            <a:avLst/>
          </a:prstGeom>
        </p:spPr>
      </p:pic>
      <p:pic>
        <p:nvPicPr>
          <p:cNvPr id="9" name="Picture 8"/>
          <p:cNvPicPr>
            <a:picLocks noChangeAspect="1"/>
          </p:cNvPicPr>
          <p:nvPr/>
        </p:nvPicPr>
        <p:blipFill>
          <a:blip r:embed="rId3"/>
          <a:stretch>
            <a:fillRect/>
          </a:stretch>
        </p:blipFill>
        <p:spPr>
          <a:xfrm>
            <a:off x="760165" y="2284605"/>
            <a:ext cx="3483778" cy="853290"/>
          </a:xfrm>
          <a:prstGeom prst="rect">
            <a:avLst/>
          </a:prstGeom>
        </p:spPr>
      </p:pic>
    </p:spTree>
    <p:extLst>
      <p:ext uri="{BB962C8B-B14F-4D97-AF65-F5344CB8AC3E}">
        <p14:creationId xmlns:p14="http://schemas.microsoft.com/office/powerpoint/2010/main" val="1571191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F62E3E-94CD-40A6-8D00-652190883AAB}"/>
              </a:ext>
            </a:extLst>
          </p:cNvPr>
          <p:cNvSpPr>
            <a:spLocks noGrp="1"/>
          </p:cNvSpPr>
          <p:nvPr>
            <p:ph type="title"/>
          </p:nvPr>
        </p:nvSpPr>
        <p:spPr/>
        <p:txBody>
          <a:bodyPr/>
          <a:lstStyle/>
          <a:p>
            <a:r>
              <a:rPr lang="en-US" dirty="0" smtClean="0"/>
              <a:t>Proposal 1</a:t>
            </a:r>
            <a:endParaRPr lang="en-US" dirty="0"/>
          </a:p>
        </p:txBody>
      </p:sp>
      <p:sp>
        <p:nvSpPr>
          <p:cNvPr id="4" name="Slide Number Placeholder 3">
            <a:extLst>
              <a:ext uri="{FF2B5EF4-FFF2-40B4-BE49-F238E27FC236}">
                <a16:creationId xmlns=""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13</a:t>
            </a:fld>
            <a:endParaRPr lang="en-GB"/>
          </a:p>
        </p:txBody>
      </p:sp>
      <p:sp>
        <p:nvSpPr>
          <p:cNvPr id="5" name="Footer Placeholder 4">
            <a:extLst>
              <a:ext uri="{FF2B5EF4-FFF2-40B4-BE49-F238E27FC236}">
                <a16:creationId xmlns="" xmlns:a16="http://schemas.microsoft.com/office/drawing/2014/main" id="{8825B77F-B625-49D7-ACCC-A65C0C6309F3}"/>
              </a:ext>
            </a:extLst>
          </p:cNvPr>
          <p:cNvSpPr>
            <a:spLocks noGrp="1"/>
          </p:cNvSpPr>
          <p:nvPr>
            <p:ph type="ftr" idx="14"/>
          </p:nvPr>
        </p:nvSpPr>
        <p:spPr/>
        <p:txBody>
          <a:bodyPr/>
          <a:lstStyle/>
          <a:p>
            <a:r>
              <a:rPr lang="en-GB" dirty="0" smtClean="0"/>
              <a:t>Henry and Hamilton</a:t>
            </a:r>
            <a:endParaRPr lang="en-GB" dirty="0"/>
          </a:p>
        </p:txBody>
      </p:sp>
      <p:sp>
        <p:nvSpPr>
          <p:cNvPr id="6" name="Date Placeholder 5">
            <a:extLst>
              <a:ext uri="{FF2B5EF4-FFF2-40B4-BE49-F238E27FC236}">
                <a16:creationId xmlns="" xmlns:a16="http://schemas.microsoft.com/office/drawing/2014/main" id="{AFEEA5B4-D477-40A0-9187-4B72BCD2E5A7}"/>
              </a:ext>
            </a:extLst>
          </p:cNvPr>
          <p:cNvSpPr>
            <a:spLocks noGrp="1"/>
          </p:cNvSpPr>
          <p:nvPr>
            <p:ph type="dt" idx="15"/>
          </p:nvPr>
        </p:nvSpPr>
        <p:spPr/>
        <p:txBody>
          <a:bodyPr/>
          <a:lstStyle/>
          <a:p>
            <a:r>
              <a:rPr lang="en-US" dirty="0" smtClean="0"/>
              <a:t>August </a:t>
            </a:r>
            <a:r>
              <a:rPr lang="en-US" dirty="0"/>
              <a:t>2018</a:t>
            </a:r>
            <a:endParaRPr lang="en-GB" dirty="0"/>
          </a:p>
        </p:txBody>
      </p:sp>
      <p:sp>
        <p:nvSpPr>
          <p:cNvPr id="8" name="Content Placeholder 2">
            <a:extLst>
              <a:ext uri="{FF2B5EF4-FFF2-40B4-BE49-F238E27FC236}">
                <a16:creationId xmlns=""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dirty="0" smtClean="0"/>
              <a:t>Remove “2003” from the text:</a:t>
            </a:r>
          </a:p>
          <a:p>
            <a:pPr marL="342900" lvl="1" indent="-342900">
              <a:spcBef>
                <a:spcPts val="600"/>
              </a:spcBef>
              <a:buFont typeface="Arial" charset="0"/>
              <a:buChar char="•"/>
            </a:pPr>
            <a:r>
              <a:rPr lang="en-US" sz="1800" dirty="0"/>
              <a:t>“For Classifier Type 2, the Classifier Parameter is the IEEE 802.1Q</a:t>
            </a:r>
            <a:r>
              <a:rPr lang="en-US" sz="1800" strike="sngStrike" dirty="0">
                <a:solidFill>
                  <a:srgbClr val="FF0000"/>
                </a:solidFill>
              </a:rPr>
              <a:t>-2003</a:t>
            </a:r>
            <a:r>
              <a:rPr lang="en-US" sz="1800" dirty="0"/>
              <a:t> VLAN Tag TCI. The endianness of the IEEE 802.1Q VLAN TCI field is as defined in IEEE </a:t>
            </a:r>
            <a:r>
              <a:rPr lang="en-US" sz="1800" dirty="0" err="1"/>
              <a:t>Std</a:t>
            </a:r>
            <a:r>
              <a:rPr lang="en-US" sz="1800" dirty="0"/>
              <a:t> 802.1Q for the VLAN Tag TCI. The Frame Classifier field for Classifier Type 2 is defined in Figure 9-303 (Frame Classifier field of Classifier Type 2). “ (p </a:t>
            </a:r>
            <a:r>
              <a:rPr lang="en-US" sz="1800" dirty="0" smtClean="0"/>
              <a:t>1105)</a:t>
            </a:r>
            <a:endParaRPr lang="en-US" sz="1800" dirty="0"/>
          </a:p>
          <a:p>
            <a:pPr>
              <a:buFont typeface="Arial" charset="0"/>
              <a:buChar char="•"/>
            </a:pPr>
            <a:endParaRPr lang="en-US" dirty="0" smtClean="0"/>
          </a:p>
          <a:p>
            <a:pPr>
              <a:buFont typeface="Arial" charset="0"/>
              <a:buChar char="•"/>
            </a:pPr>
            <a:endParaRPr lang="en-US" dirty="0" smtClean="0"/>
          </a:p>
          <a:p>
            <a:pPr>
              <a:buFont typeface="Arial" charset="0"/>
              <a:buChar char="•"/>
            </a:pPr>
            <a:endParaRPr lang="en-US" dirty="0" smtClean="0"/>
          </a:p>
        </p:txBody>
      </p:sp>
    </p:spTree>
    <p:extLst>
      <p:ext uri="{BB962C8B-B14F-4D97-AF65-F5344CB8AC3E}">
        <p14:creationId xmlns:p14="http://schemas.microsoft.com/office/powerpoint/2010/main" val="18561673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August </a:t>
            </a:r>
            <a:r>
              <a:rPr lang="en-US" dirty="0"/>
              <a:t>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Henry and Hamilton</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14</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802.1Q-2011 in 802.11 (Draft1.4md)</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smtClean="0"/>
              <a:t>In 10.2.3.2 [HCF Contention based channel access (EDCA)</a:t>
            </a:r>
            <a:r>
              <a:rPr lang="en-US" dirty="0"/>
              <a:t>]</a:t>
            </a:r>
            <a:endParaRPr lang="en-US" dirty="0" smtClean="0"/>
          </a:p>
          <a:p>
            <a:pPr lvl="1">
              <a:buFont typeface="Arial" panose="020B0604020202020204" pitchFamily="34" charset="0"/>
              <a:buChar char="•"/>
            </a:pPr>
            <a:r>
              <a:rPr lang="en-US" sz="1800" dirty="0" smtClean="0"/>
              <a:t>This part is about Alternate video and voice queues, and their queuing method:</a:t>
            </a:r>
          </a:p>
          <a:p>
            <a:pPr lvl="1">
              <a:buFont typeface="Arial" panose="020B0604020202020204" pitchFamily="34" charset="0"/>
              <a:buChar char="•"/>
            </a:pPr>
            <a:r>
              <a:rPr lang="en-US" sz="1800" i="1" dirty="0" smtClean="0"/>
              <a:t>The </a:t>
            </a:r>
            <a:r>
              <a:rPr lang="en-US" sz="1800" i="1" dirty="0"/>
              <a:t>default algorithm to select an MSDU, A-MSDU, or MMPDU from either the A_VI or VI queue and to select an MSDU, A-MSDU, or MMPDU from either the A_VO or VO queue is as follows: </a:t>
            </a:r>
            <a:endParaRPr lang="en-US" sz="1800" i="1" dirty="0" smtClean="0"/>
          </a:p>
          <a:p>
            <a:pPr lvl="1">
              <a:buFont typeface="Arial" panose="020B0604020202020204" pitchFamily="34" charset="0"/>
              <a:buChar char="•"/>
            </a:pPr>
            <a:r>
              <a:rPr lang="en-US" sz="1800" i="1" dirty="0" smtClean="0"/>
              <a:t>“</a:t>
            </a:r>
            <a:r>
              <a:rPr lang="en-US" sz="1800" i="1" dirty="0"/>
              <a:t>For each EDCAF, an MSDU, A-MSDU, or MMPDU is selected for transmission using the transmission selection procedures defined in 8.6.8 of IEEE </a:t>
            </a:r>
            <a:r>
              <a:rPr lang="en-US" sz="1800" i="1" dirty="0" err="1"/>
              <a:t>Std</a:t>
            </a:r>
            <a:r>
              <a:rPr lang="en-US" sz="1800" i="1" dirty="0"/>
              <a:t> 802.1Q-</a:t>
            </a:r>
            <a:r>
              <a:rPr lang="en-US" sz="1800" i="1" dirty="0">
                <a:solidFill>
                  <a:srgbClr val="FF0000"/>
                </a:solidFill>
              </a:rPr>
              <a:t>2011</a:t>
            </a:r>
            <a:r>
              <a:rPr lang="en-US" sz="1800" i="1" dirty="0"/>
              <a:t> using two queues, the primary and alternate. </a:t>
            </a:r>
            <a:r>
              <a:rPr lang="en-US" sz="1800" i="1" dirty="0" smtClean="0"/>
              <a:t>“ (p 1667)</a:t>
            </a:r>
            <a:endParaRPr lang="en-US" sz="1800" i="1" dirty="0"/>
          </a:p>
        </p:txBody>
      </p:sp>
    </p:spTree>
    <p:extLst>
      <p:ext uri="{BB962C8B-B14F-4D97-AF65-F5344CB8AC3E}">
        <p14:creationId xmlns:p14="http://schemas.microsoft.com/office/powerpoint/2010/main" val="8614408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August </a:t>
            </a:r>
            <a:r>
              <a:rPr lang="en-US" dirty="0"/>
              <a:t>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Henry and Hamilton</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15</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What is 8.6.8 in 802.1Q-2011?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smtClean="0"/>
              <a:t>8.6.8 includes 2 elements, aimed at deciding what frame to transmit on a port:</a:t>
            </a:r>
          </a:p>
          <a:p>
            <a:pPr lvl="1">
              <a:buFont typeface="Arial" panose="020B0604020202020204" pitchFamily="34" charset="0"/>
              <a:buChar char="•"/>
            </a:pPr>
            <a:r>
              <a:rPr lang="en-US" sz="1800" dirty="0" smtClean="0"/>
              <a:t>1. A general provision (transmit if there is a frame): transmit if and only if:</a:t>
            </a:r>
            <a:endParaRPr lang="en-US" sz="1800" dirty="0"/>
          </a:p>
          <a:p>
            <a:pPr lvl="2">
              <a:buFont typeface="Arial" panose="020B0604020202020204" pitchFamily="34" charset="0"/>
              <a:buChar char="•"/>
            </a:pPr>
            <a:r>
              <a:rPr lang="en-US" i="1" dirty="0" smtClean="0"/>
              <a:t>The </a:t>
            </a:r>
            <a:r>
              <a:rPr lang="en-US" i="1" dirty="0"/>
              <a:t>operation of the transmission selection algorithm supported by that queue determines that there is a frame available for transmission; and </a:t>
            </a:r>
            <a:endParaRPr lang="en-US" i="1" dirty="0" smtClean="0"/>
          </a:p>
          <a:p>
            <a:pPr lvl="2">
              <a:buFont typeface="Arial" panose="020B0604020202020204" pitchFamily="34" charset="0"/>
              <a:buChar char="•"/>
            </a:pPr>
            <a:r>
              <a:rPr lang="en-US" i="1" dirty="0" smtClean="0"/>
              <a:t>For </a:t>
            </a:r>
            <a:r>
              <a:rPr lang="en-US" i="1" dirty="0"/>
              <a:t>each queue corresponding to a numerically higher value of traffic class supported by the Port, the operation of the transmission selection algorithm supported by that queue determines that there is no frame available for transmission. </a:t>
            </a:r>
          </a:p>
          <a:p>
            <a:pPr lvl="1">
              <a:buFont typeface="Arial" panose="020B0604020202020204" pitchFamily="34" charset="0"/>
              <a:buChar char="•"/>
            </a:pPr>
            <a:endParaRPr lang="en-US" sz="1800" i="1" dirty="0"/>
          </a:p>
        </p:txBody>
      </p:sp>
    </p:spTree>
    <p:extLst>
      <p:ext uri="{BB962C8B-B14F-4D97-AF65-F5344CB8AC3E}">
        <p14:creationId xmlns:p14="http://schemas.microsoft.com/office/powerpoint/2010/main" val="12394280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August </a:t>
            </a:r>
            <a:r>
              <a:rPr lang="en-US" dirty="0"/>
              <a:t>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Henry and Hamilton</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16</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What is 8.6.8 in 802.1Q-2011?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smtClean="0"/>
              <a:t>8.6.8 includes 2 elements, aimed at deciding what frame to transmit on a port:</a:t>
            </a:r>
          </a:p>
          <a:p>
            <a:pPr lvl="1">
              <a:buFont typeface="Arial" panose="020B0604020202020204" pitchFamily="34" charset="0"/>
              <a:buChar char="•"/>
            </a:pPr>
            <a:r>
              <a:rPr lang="en-US" sz="1800" dirty="0"/>
              <a:t>2</a:t>
            </a:r>
            <a:r>
              <a:rPr lang="en-US" sz="1800" dirty="0" smtClean="0"/>
              <a:t>. A selection of possible transmission algorithms:</a:t>
            </a:r>
            <a:endParaRPr lang="en-US" sz="1800" dirty="0"/>
          </a:p>
          <a:p>
            <a:pPr lvl="1">
              <a:buFont typeface="Arial" panose="020B0604020202020204" pitchFamily="34" charset="0"/>
              <a:buChar char="•"/>
            </a:pPr>
            <a:endParaRPr lang="en-US" sz="1800" i="1" dirty="0"/>
          </a:p>
        </p:txBody>
      </p:sp>
      <p:pic>
        <p:nvPicPr>
          <p:cNvPr id="2" name="Picture 1"/>
          <p:cNvPicPr>
            <a:picLocks noChangeAspect="1"/>
          </p:cNvPicPr>
          <p:nvPr/>
        </p:nvPicPr>
        <p:blipFill>
          <a:blip r:embed="rId3"/>
          <a:stretch>
            <a:fillRect/>
          </a:stretch>
        </p:blipFill>
        <p:spPr>
          <a:xfrm>
            <a:off x="1476260" y="3378201"/>
            <a:ext cx="6323682" cy="2331051"/>
          </a:xfrm>
          <a:prstGeom prst="rect">
            <a:avLst/>
          </a:prstGeom>
        </p:spPr>
      </p:pic>
    </p:spTree>
    <p:extLst>
      <p:ext uri="{BB962C8B-B14F-4D97-AF65-F5344CB8AC3E}">
        <p14:creationId xmlns:p14="http://schemas.microsoft.com/office/powerpoint/2010/main" val="9759507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August </a:t>
            </a:r>
            <a:r>
              <a:rPr lang="en-US" dirty="0"/>
              <a:t>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Henry and Hamilton</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17</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What is 8.6.8 in 802.1Q-2018?</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smtClean="0"/>
              <a:t>8.6.8 includes the same 2 elements. The first is identical, but the second describes more possible algorithms:</a:t>
            </a:r>
            <a:endParaRPr lang="en-US" sz="1800" i="1" dirty="0"/>
          </a:p>
        </p:txBody>
      </p:sp>
      <p:pic>
        <p:nvPicPr>
          <p:cNvPr id="3" name="Picture 2"/>
          <p:cNvPicPr>
            <a:picLocks noChangeAspect="1"/>
          </p:cNvPicPr>
          <p:nvPr/>
        </p:nvPicPr>
        <p:blipFill>
          <a:blip r:embed="rId3"/>
          <a:stretch>
            <a:fillRect/>
          </a:stretch>
        </p:blipFill>
        <p:spPr>
          <a:xfrm>
            <a:off x="1619479" y="2973864"/>
            <a:ext cx="6070294" cy="2959833"/>
          </a:xfrm>
          <a:prstGeom prst="rect">
            <a:avLst/>
          </a:prstGeom>
        </p:spPr>
      </p:pic>
    </p:spTree>
    <p:extLst>
      <p:ext uri="{BB962C8B-B14F-4D97-AF65-F5344CB8AC3E}">
        <p14:creationId xmlns:p14="http://schemas.microsoft.com/office/powerpoint/2010/main" val="17146834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August </a:t>
            </a:r>
            <a:r>
              <a:rPr lang="en-US" dirty="0"/>
              <a:t>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Henry and Hamilton</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18</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Does 802.1Q affect 802.11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smtClean="0"/>
              <a:t>Both 802.1Q-2011 and 802.1Q-2018 set mechanisms to determine which frame to send first when more than one frame are ready for transmission</a:t>
            </a:r>
          </a:p>
          <a:p>
            <a:pPr lvl="1">
              <a:buFont typeface="Arial" panose="020B0604020202020204" pitchFamily="34" charset="0"/>
              <a:buChar char="•"/>
            </a:pPr>
            <a:r>
              <a:rPr lang="en-US" sz="1800" b="0" dirty="0" smtClean="0"/>
              <a:t>As per 802.11, </a:t>
            </a:r>
            <a:r>
              <a:rPr lang="en-US" sz="1800" b="0" i="1" dirty="0" smtClean="0"/>
              <a:t>“</a:t>
            </a:r>
            <a:r>
              <a:rPr lang="en-US" sz="1800" b="0" i="1" dirty="0"/>
              <a:t>a </a:t>
            </a:r>
            <a:r>
              <a:rPr lang="en-US" sz="1800" b="0" i="1" u="sng" dirty="0"/>
              <a:t>scheduling function above the VI EDCAF </a:t>
            </a:r>
            <a:r>
              <a:rPr lang="en-US" sz="1800" b="0" i="1" dirty="0"/>
              <a:t>selects from the primary or alternate transmit queue an MSDU, an A-MSDU, an MMPDU, or set of MSDUs to be the next to be passed to the VI EDCAF so that the MSDU(s), A-MSDU(s), or MMPDU(s) from the queue with the higher UP are selected with a higher probability than from the queue with the lower </a:t>
            </a:r>
            <a:r>
              <a:rPr lang="en-US" sz="1800" b="0" i="1" dirty="0" smtClean="0"/>
              <a:t>UP” (10.2.3.2, p1667)</a:t>
            </a:r>
          </a:p>
          <a:p>
            <a:pPr>
              <a:buFont typeface="Arial" panose="020B0604020202020204" pitchFamily="34" charset="0"/>
              <a:buChar char="•"/>
            </a:pPr>
            <a:r>
              <a:rPr lang="en-US" sz="2000" dirty="0" smtClean="0"/>
              <a:t>802.11 is not concerned with these upper methods, and does not need to restrict these methods to only 2</a:t>
            </a:r>
          </a:p>
          <a:p>
            <a:pPr>
              <a:buFont typeface="Arial" panose="020B0604020202020204" pitchFamily="34" charset="0"/>
              <a:buChar char="•"/>
            </a:pPr>
            <a:r>
              <a:rPr lang="en-US" sz="2000" dirty="0" smtClean="0"/>
              <a:t>The only need is that the method uses 2 queues (primary, alternate)</a:t>
            </a:r>
            <a:endParaRPr lang="en-US" sz="2000" dirty="0"/>
          </a:p>
          <a:p>
            <a:pPr>
              <a:buFont typeface="Arial" panose="020B0604020202020204" pitchFamily="34" charset="0"/>
              <a:buChar char="•"/>
            </a:pPr>
            <a:endParaRPr lang="en-US" sz="1800" i="1" dirty="0"/>
          </a:p>
        </p:txBody>
      </p:sp>
    </p:spTree>
    <p:extLst>
      <p:ext uri="{BB962C8B-B14F-4D97-AF65-F5344CB8AC3E}">
        <p14:creationId xmlns:p14="http://schemas.microsoft.com/office/powerpoint/2010/main" val="20404537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F62E3E-94CD-40A6-8D00-652190883AAB}"/>
              </a:ext>
            </a:extLst>
          </p:cNvPr>
          <p:cNvSpPr>
            <a:spLocks noGrp="1"/>
          </p:cNvSpPr>
          <p:nvPr>
            <p:ph type="title"/>
          </p:nvPr>
        </p:nvSpPr>
        <p:spPr/>
        <p:txBody>
          <a:bodyPr/>
          <a:lstStyle/>
          <a:p>
            <a:r>
              <a:rPr lang="en-US" dirty="0" smtClean="0"/>
              <a:t>Proposal 2</a:t>
            </a:r>
            <a:endParaRPr lang="en-US" dirty="0"/>
          </a:p>
        </p:txBody>
      </p:sp>
      <p:sp>
        <p:nvSpPr>
          <p:cNvPr id="4" name="Slide Number Placeholder 3">
            <a:extLst>
              <a:ext uri="{FF2B5EF4-FFF2-40B4-BE49-F238E27FC236}">
                <a16:creationId xmlns=""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19</a:t>
            </a:fld>
            <a:endParaRPr lang="en-GB"/>
          </a:p>
        </p:txBody>
      </p:sp>
      <p:sp>
        <p:nvSpPr>
          <p:cNvPr id="5" name="Footer Placeholder 4">
            <a:extLst>
              <a:ext uri="{FF2B5EF4-FFF2-40B4-BE49-F238E27FC236}">
                <a16:creationId xmlns="" xmlns:a16="http://schemas.microsoft.com/office/drawing/2014/main" id="{8825B77F-B625-49D7-ACCC-A65C0C6309F3}"/>
              </a:ext>
            </a:extLst>
          </p:cNvPr>
          <p:cNvSpPr>
            <a:spLocks noGrp="1"/>
          </p:cNvSpPr>
          <p:nvPr>
            <p:ph type="ftr" idx="14"/>
          </p:nvPr>
        </p:nvSpPr>
        <p:spPr/>
        <p:txBody>
          <a:bodyPr/>
          <a:lstStyle/>
          <a:p>
            <a:r>
              <a:rPr lang="en-GB" dirty="0" smtClean="0"/>
              <a:t>Henry and Hamilton</a:t>
            </a:r>
            <a:endParaRPr lang="en-GB" dirty="0"/>
          </a:p>
        </p:txBody>
      </p:sp>
      <p:sp>
        <p:nvSpPr>
          <p:cNvPr id="6" name="Date Placeholder 5">
            <a:extLst>
              <a:ext uri="{FF2B5EF4-FFF2-40B4-BE49-F238E27FC236}">
                <a16:creationId xmlns="" xmlns:a16="http://schemas.microsoft.com/office/drawing/2014/main" id="{AFEEA5B4-D477-40A0-9187-4B72BCD2E5A7}"/>
              </a:ext>
            </a:extLst>
          </p:cNvPr>
          <p:cNvSpPr>
            <a:spLocks noGrp="1"/>
          </p:cNvSpPr>
          <p:nvPr>
            <p:ph type="dt" idx="15"/>
          </p:nvPr>
        </p:nvSpPr>
        <p:spPr/>
        <p:txBody>
          <a:bodyPr/>
          <a:lstStyle/>
          <a:p>
            <a:r>
              <a:rPr lang="en-US" dirty="0" smtClean="0"/>
              <a:t>August </a:t>
            </a:r>
            <a:r>
              <a:rPr lang="en-US" dirty="0"/>
              <a:t>2018</a:t>
            </a:r>
            <a:endParaRPr lang="en-GB" dirty="0"/>
          </a:p>
        </p:txBody>
      </p:sp>
      <p:sp>
        <p:nvSpPr>
          <p:cNvPr id="8" name="Content Placeholder 2">
            <a:extLst>
              <a:ext uri="{FF2B5EF4-FFF2-40B4-BE49-F238E27FC236}">
                <a16:creationId xmlns=""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dirty="0" smtClean="0"/>
              <a:t>Remove “2011” from the text:</a:t>
            </a:r>
          </a:p>
          <a:p>
            <a:pPr lvl="1">
              <a:buFont typeface="Arial" panose="020B0604020202020204" pitchFamily="34" charset="0"/>
              <a:buChar char="•"/>
            </a:pPr>
            <a:r>
              <a:rPr lang="en-US" sz="1800" dirty="0" smtClean="0"/>
              <a:t>“</a:t>
            </a:r>
            <a:r>
              <a:rPr lang="en-US" sz="1800" i="1" dirty="0" smtClean="0"/>
              <a:t>For </a:t>
            </a:r>
            <a:r>
              <a:rPr lang="en-US" sz="1800" i="1" dirty="0"/>
              <a:t>each EDCAF, an MSDU, A-MSDU, or MMPDU is selected for transmission using the transmission selection procedures defined in 8.6.8 of IEEE </a:t>
            </a:r>
            <a:r>
              <a:rPr lang="en-US" sz="1800" i="1" dirty="0" err="1"/>
              <a:t>Std</a:t>
            </a:r>
            <a:r>
              <a:rPr lang="en-US" sz="1800" i="1" dirty="0"/>
              <a:t> 802.1Q-</a:t>
            </a:r>
            <a:r>
              <a:rPr lang="en-US" sz="1800" i="1" strike="sngStrike" dirty="0">
                <a:solidFill>
                  <a:srgbClr val="FF0000"/>
                </a:solidFill>
              </a:rPr>
              <a:t>2011</a:t>
            </a:r>
            <a:r>
              <a:rPr lang="en-US" sz="1800" i="1" dirty="0"/>
              <a:t> using two queues, the primary and alternate. “ (p </a:t>
            </a:r>
            <a:r>
              <a:rPr lang="en-US" sz="1800" i="1" dirty="0" smtClean="0"/>
              <a:t>1667)</a:t>
            </a:r>
            <a:endParaRPr lang="en-US" dirty="0" smtClean="0"/>
          </a:p>
          <a:p>
            <a:pPr>
              <a:buFont typeface="Arial" charset="0"/>
              <a:buChar char="•"/>
            </a:pPr>
            <a:endParaRPr lang="en-US" dirty="0" smtClean="0"/>
          </a:p>
          <a:p>
            <a:pPr>
              <a:buFont typeface="Arial" charset="0"/>
              <a:buChar char="•"/>
            </a:pPr>
            <a:endParaRPr lang="en-US" dirty="0" smtClean="0"/>
          </a:p>
        </p:txBody>
      </p:sp>
    </p:spTree>
    <p:extLst>
      <p:ext uri="{BB962C8B-B14F-4D97-AF65-F5344CB8AC3E}">
        <p14:creationId xmlns:p14="http://schemas.microsoft.com/office/powerpoint/2010/main" val="4255607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smtClean="0"/>
              <a:t>August </a:t>
            </a:r>
            <a:r>
              <a:rPr lang="en-US" dirty="0"/>
              <a:t>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Henry and Hamilton</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During discussion on resolution of LB232 CID 1014, observations were made that 802.11 sometimes references 802.1Q, and sometimes references a particular version of 802.1Q (2003 and 2011).</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Participants debated the merit of reducing cross reference complexity by only referring to the general 802.1Q (and avoiding dependence on superseded Standards)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submission examines this possibility</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extLst>
      <p:ext uri="{BB962C8B-B14F-4D97-AF65-F5344CB8AC3E}">
        <p14:creationId xmlns:p14="http://schemas.microsoft.com/office/powerpoint/2010/main" val="671511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August </a:t>
            </a:r>
            <a:r>
              <a:rPr lang="en-US" dirty="0"/>
              <a:t>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Henry and Hamilton</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20</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802.1Q-2003 in 802.11 (Draft1.4md)</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smtClean="0"/>
              <a:t>In 11.4.4.3 (AP-Initiated TS setup)</a:t>
            </a:r>
          </a:p>
          <a:p>
            <a:pPr lvl="1">
              <a:buFont typeface="Arial" panose="020B0604020202020204" pitchFamily="34" charset="0"/>
              <a:buChar char="•"/>
            </a:pPr>
            <a:r>
              <a:rPr lang="en-US" sz="1800" dirty="0" smtClean="0"/>
              <a:t>This part is about the AP initiating a TS, and mentions that the TSPEC request includes a Higher Layer Stream ID. Then a note clarifies:</a:t>
            </a:r>
          </a:p>
          <a:p>
            <a:r>
              <a:rPr lang="en-US" sz="1400" b="0" i="1" dirty="0" smtClean="0"/>
              <a:t>“NOTE 1 Stream </a:t>
            </a:r>
            <a:r>
              <a:rPr lang="en-US" sz="1400" b="0" i="1" dirty="0"/>
              <a:t>Reservation Protocol (SRP) as described in Clause 35 of IEEE </a:t>
            </a:r>
            <a:r>
              <a:rPr lang="en-US" sz="1400" b="0" i="1" dirty="0" err="1"/>
              <a:t>Std</a:t>
            </a:r>
            <a:r>
              <a:rPr lang="en-US" sz="1400" b="0" i="1" dirty="0"/>
              <a:t> 802.1Q-</a:t>
            </a:r>
            <a:r>
              <a:rPr lang="en-US" sz="1400" b="0" i="1" dirty="0">
                <a:solidFill>
                  <a:srgbClr val="FF0000"/>
                </a:solidFill>
              </a:rPr>
              <a:t>2011</a:t>
            </a:r>
            <a:r>
              <a:rPr lang="en-US" sz="1400" b="0" i="1" dirty="0"/>
              <a:t> is an example of a higher layer protocol. The IEEE 802.11 subsystem at a non-AP STA does not interpret the SRP reservation request but simply sends it to the AP with which it is associated. A higher layer agent called Designated Multiple Stream Registration Protocol (MSRP) Node (DMN) is co-located with the AP in the device that supports SRP. All incoming SRP reservation requests are forwarded to the MSRP DMN. The MSRP DMN interprets the SRP reservation request and invokes appropriate IEEE 802.11 primitives in order for the AP to invoke the MLME-</a:t>
            </a:r>
            <a:r>
              <a:rPr lang="en-US" sz="1400" b="0" i="1" dirty="0" err="1"/>
              <a:t>ADDTSRESERVE.request</a:t>
            </a:r>
            <a:r>
              <a:rPr lang="en-US" sz="1400" b="0" i="1" dirty="0"/>
              <a:t> primitive. The MSRP DMN responds to the originator of the SRP Reservation request with the outcome of the AP-initiated TS setup procedure. The procedures performed by the MSRP DMN are described in C.3 of IEEE </a:t>
            </a:r>
            <a:r>
              <a:rPr lang="en-US" sz="1400" b="0" i="1" dirty="0" err="1"/>
              <a:t>Std</a:t>
            </a:r>
            <a:r>
              <a:rPr lang="en-US" sz="1400" b="0" i="1" dirty="0"/>
              <a:t> 802.1Q</a:t>
            </a:r>
            <a:r>
              <a:rPr lang="en-US" sz="1400" b="0" i="1" dirty="0">
                <a:solidFill>
                  <a:srgbClr val="FF0000"/>
                </a:solidFill>
              </a:rPr>
              <a:t>-2011</a:t>
            </a:r>
            <a:r>
              <a:rPr lang="en-US" sz="1400" b="0" i="1" dirty="0"/>
              <a:t>. </a:t>
            </a:r>
          </a:p>
          <a:p>
            <a:r>
              <a:rPr lang="en-US" sz="1400" b="0" i="1" dirty="0"/>
              <a:t>NOTE </a:t>
            </a:r>
            <a:r>
              <a:rPr lang="en-US" sz="1400" b="0" i="1" dirty="0" smtClean="0"/>
              <a:t>2 If </a:t>
            </a:r>
            <a:r>
              <a:rPr lang="en-US" sz="1400" b="0" i="1" dirty="0"/>
              <a:t>the higher layer SRP Reservation Request message is lost within the IEEE 802.11 subsystem, the corresponding retry/recovery procedure is the responsibility of the SRP protocol. These procedures are described in Clause 35 of IEEE </a:t>
            </a:r>
            <a:r>
              <a:rPr lang="en-US" sz="1400" b="0" i="1" dirty="0" err="1"/>
              <a:t>Std</a:t>
            </a:r>
            <a:r>
              <a:rPr lang="en-US" sz="1400" b="0" i="1" dirty="0"/>
              <a:t> 802.1Q-</a:t>
            </a:r>
            <a:r>
              <a:rPr lang="en-US" sz="1400" b="0" i="1" dirty="0">
                <a:solidFill>
                  <a:srgbClr val="FF0000"/>
                </a:solidFill>
              </a:rPr>
              <a:t>2011</a:t>
            </a:r>
            <a:r>
              <a:rPr lang="en-US" sz="1400" b="0" i="1" dirty="0" smtClean="0"/>
              <a:t>.” (Draft 1.4md, p.2196)</a:t>
            </a:r>
            <a:endParaRPr lang="en-US" sz="1400" b="0" i="1" dirty="0"/>
          </a:p>
        </p:txBody>
      </p:sp>
    </p:spTree>
    <p:extLst>
      <p:ext uri="{BB962C8B-B14F-4D97-AF65-F5344CB8AC3E}">
        <p14:creationId xmlns:p14="http://schemas.microsoft.com/office/powerpoint/2010/main" val="11712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August </a:t>
            </a:r>
            <a:r>
              <a:rPr lang="en-US" dirty="0"/>
              <a:t>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Henry and Hamilton</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21</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The SRP Provision is not relevant to 802.11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In 11.4.4.3, it is simply intended to point to 802.1Q</a:t>
            </a:r>
          </a:p>
          <a:p>
            <a:pPr>
              <a:buFont typeface="Arial" panose="020B0604020202020204" pitchFamily="34" charset="0"/>
              <a:buChar char="•"/>
            </a:pPr>
            <a:r>
              <a:rPr lang="en-US" dirty="0"/>
              <a:t>In no other area of 802.11 where we reference another standard do we assume that implementers may not be able to lookup acronyms in the other standard</a:t>
            </a:r>
          </a:p>
          <a:p>
            <a:pPr>
              <a:buFont typeface="Arial" panose="020B0604020202020204" pitchFamily="34" charset="0"/>
              <a:buChar char="•"/>
            </a:pPr>
            <a:r>
              <a:rPr lang="en-US" dirty="0" smtClean="0"/>
              <a:t>SRP is also described in 802.1Q-2018 (clause 35 as well)</a:t>
            </a:r>
          </a:p>
          <a:p>
            <a:pPr>
              <a:buFont typeface="Arial" panose="020B0604020202020204" pitchFamily="34" charset="0"/>
              <a:buChar char="•"/>
            </a:pPr>
            <a:r>
              <a:rPr lang="en-US" dirty="0" smtClean="0"/>
              <a:t>MSRP-DMN is also described in 802.1Q-2018 (in C3 as well)</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4428451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F62E3E-94CD-40A6-8D00-652190883AAB}"/>
              </a:ext>
            </a:extLst>
          </p:cNvPr>
          <p:cNvSpPr>
            <a:spLocks noGrp="1"/>
          </p:cNvSpPr>
          <p:nvPr>
            <p:ph type="title"/>
          </p:nvPr>
        </p:nvSpPr>
        <p:spPr/>
        <p:txBody>
          <a:bodyPr/>
          <a:lstStyle/>
          <a:p>
            <a:r>
              <a:rPr lang="en-US" dirty="0" smtClean="0"/>
              <a:t>Proposal 3</a:t>
            </a:r>
            <a:endParaRPr lang="en-US" dirty="0"/>
          </a:p>
        </p:txBody>
      </p:sp>
      <p:sp>
        <p:nvSpPr>
          <p:cNvPr id="4" name="Slide Number Placeholder 3">
            <a:extLst>
              <a:ext uri="{FF2B5EF4-FFF2-40B4-BE49-F238E27FC236}">
                <a16:creationId xmlns=""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22</a:t>
            </a:fld>
            <a:endParaRPr lang="en-GB"/>
          </a:p>
        </p:txBody>
      </p:sp>
      <p:sp>
        <p:nvSpPr>
          <p:cNvPr id="5" name="Footer Placeholder 4">
            <a:extLst>
              <a:ext uri="{FF2B5EF4-FFF2-40B4-BE49-F238E27FC236}">
                <a16:creationId xmlns="" xmlns:a16="http://schemas.microsoft.com/office/drawing/2014/main" id="{8825B77F-B625-49D7-ACCC-A65C0C6309F3}"/>
              </a:ext>
            </a:extLst>
          </p:cNvPr>
          <p:cNvSpPr>
            <a:spLocks noGrp="1"/>
          </p:cNvSpPr>
          <p:nvPr>
            <p:ph type="ftr" idx="14"/>
          </p:nvPr>
        </p:nvSpPr>
        <p:spPr/>
        <p:txBody>
          <a:bodyPr/>
          <a:lstStyle/>
          <a:p>
            <a:r>
              <a:rPr lang="en-GB" dirty="0" smtClean="0"/>
              <a:t>Henry and Hamilton</a:t>
            </a:r>
            <a:endParaRPr lang="en-GB" dirty="0"/>
          </a:p>
        </p:txBody>
      </p:sp>
      <p:sp>
        <p:nvSpPr>
          <p:cNvPr id="6" name="Date Placeholder 5">
            <a:extLst>
              <a:ext uri="{FF2B5EF4-FFF2-40B4-BE49-F238E27FC236}">
                <a16:creationId xmlns="" xmlns:a16="http://schemas.microsoft.com/office/drawing/2014/main" id="{AFEEA5B4-D477-40A0-9187-4B72BCD2E5A7}"/>
              </a:ext>
            </a:extLst>
          </p:cNvPr>
          <p:cNvSpPr>
            <a:spLocks noGrp="1"/>
          </p:cNvSpPr>
          <p:nvPr>
            <p:ph type="dt" idx="15"/>
          </p:nvPr>
        </p:nvSpPr>
        <p:spPr/>
        <p:txBody>
          <a:bodyPr/>
          <a:lstStyle/>
          <a:p>
            <a:r>
              <a:rPr lang="en-US" dirty="0" smtClean="0"/>
              <a:t>August </a:t>
            </a:r>
            <a:r>
              <a:rPr lang="en-US" dirty="0"/>
              <a:t>2018</a:t>
            </a:r>
            <a:endParaRPr lang="en-GB" dirty="0"/>
          </a:p>
        </p:txBody>
      </p:sp>
      <p:sp>
        <p:nvSpPr>
          <p:cNvPr id="8" name="Content Placeholder 2">
            <a:extLst>
              <a:ext uri="{FF2B5EF4-FFF2-40B4-BE49-F238E27FC236}">
                <a16:creationId xmlns=""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dirty="0" smtClean="0"/>
              <a:t>Remove the year and the specifics from the text:</a:t>
            </a:r>
          </a:p>
          <a:p>
            <a:r>
              <a:rPr lang="en-US" sz="1400" b="0" i="1" dirty="0"/>
              <a:t>“NOTE 1 Stream Reservation Protocol (SRP) as described in </a:t>
            </a:r>
            <a:r>
              <a:rPr lang="en-US" sz="1400" b="0" i="1" strike="sngStrike" dirty="0">
                <a:solidFill>
                  <a:srgbClr val="FF0000"/>
                </a:solidFill>
              </a:rPr>
              <a:t>Clause 35 of </a:t>
            </a:r>
            <a:r>
              <a:rPr lang="en-US" sz="1400" b="0" i="1" dirty="0"/>
              <a:t>IEEE </a:t>
            </a:r>
            <a:r>
              <a:rPr lang="en-US" sz="1400" b="0" i="1" dirty="0" err="1"/>
              <a:t>Std</a:t>
            </a:r>
            <a:r>
              <a:rPr lang="en-US" sz="1400" b="0" i="1" dirty="0"/>
              <a:t> 802.1Q</a:t>
            </a:r>
            <a:r>
              <a:rPr lang="en-US" sz="1400" b="0" i="1" strike="sngStrike" dirty="0">
                <a:solidFill>
                  <a:srgbClr val="FF0000"/>
                </a:solidFill>
              </a:rPr>
              <a:t>-2011</a:t>
            </a:r>
            <a:r>
              <a:rPr lang="en-US" sz="1400" b="0" i="1" dirty="0"/>
              <a:t> is an example of a higher layer protocol. The IEEE 802.11 subsystem at a non-AP STA does not interpret the SRP reservation request but simply sends it to the AP with which it is associated. A higher layer agent called Designated Multiple Stream Registration Protocol (MSRP) Node (DMN) is co-located with the AP in the device that supports SRP. All incoming SRP reservation requests are forwarded to the MSRP DMN. The MSRP DMN interprets the SRP reservation request and invokes appropriate IEEE 802.11 primitives in order for the AP to invoke the MLME-</a:t>
            </a:r>
            <a:r>
              <a:rPr lang="en-US" sz="1400" b="0" i="1" dirty="0" err="1"/>
              <a:t>ADDTSRESERVE.request</a:t>
            </a:r>
            <a:r>
              <a:rPr lang="en-US" sz="1400" b="0" i="1" dirty="0"/>
              <a:t> primitive. The MSRP DMN responds to the originator of the SRP Reservation request with the outcome of the AP-initiated TS setup procedure. The procedures performed by the MSRP DMN are described in </a:t>
            </a:r>
            <a:r>
              <a:rPr lang="en-US" sz="1400" b="0" i="1" strike="sngStrike" dirty="0">
                <a:solidFill>
                  <a:srgbClr val="FF0000"/>
                </a:solidFill>
              </a:rPr>
              <a:t>C.3 of </a:t>
            </a:r>
            <a:r>
              <a:rPr lang="en-US" sz="1400" b="0" i="1" dirty="0"/>
              <a:t>IEEE </a:t>
            </a:r>
            <a:r>
              <a:rPr lang="en-US" sz="1400" b="0" i="1" dirty="0" err="1"/>
              <a:t>Std</a:t>
            </a:r>
            <a:r>
              <a:rPr lang="en-US" sz="1400" b="0" i="1" dirty="0"/>
              <a:t> 802.1Q</a:t>
            </a:r>
            <a:r>
              <a:rPr lang="en-US" sz="1400" b="0" i="1" strike="sngStrike" dirty="0">
                <a:solidFill>
                  <a:srgbClr val="FF0000"/>
                </a:solidFill>
              </a:rPr>
              <a:t>-2011</a:t>
            </a:r>
            <a:r>
              <a:rPr lang="en-US" sz="1400" b="0" i="1" dirty="0"/>
              <a:t>. </a:t>
            </a:r>
          </a:p>
          <a:p>
            <a:r>
              <a:rPr lang="en-US" sz="1400" b="0" i="1" dirty="0"/>
              <a:t>NOTE 2 If the higher layer SRP Reservation Request message is lost within the IEEE 802.11 subsystem, the corresponding retry/recovery procedure is the responsibility of the SRP protocol. These procedures are described in </a:t>
            </a:r>
            <a:r>
              <a:rPr lang="en-US" sz="1400" b="0" i="1" strike="sngStrike" dirty="0">
                <a:solidFill>
                  <a:srgbClr val="FF0000"/>
                </a:solidFill>
              </a:rPr>
              <a:t>Clause 35 of </a:t>
            </a:r>
            <a:r>
              <a:rPr lang="en-US" sz="1400" b="0" i="1" dirty="0"/>
              <a:t>IEEE </a:t>
            </a:r>
            <a:r>
              <a:rPr lang="en-US" sz="1400" b="0" i="1" dirty="0" err="1"/>
              <a:t>Std</a:t>
            </a:r>
            <a:r>
              <a:rPr lang="en-US" sz="1400" b="0" i="1" dirty="0"/>
              <a:t> 802.1Q</a:t>
            </a:r>
            <a:r>
              <a:rPr lang="en-US" sz="1400" b="0" i="1" strike="sngStrike" dirty="0">
                <a:solidFill>
                  <a:srgbClr val="FF0000"/>
                </a:solidFill>
              </a:rPr>
              <a:t>-2011</a:t>
            </a:r>
            <a:r>
              <a:rPr lang="en-US" sz="1400" b="0" i="1" dirty="0"/>
              <a:t>.” (</a:t>
            </a:r>
            <a:r>
              <a:rPr lang="en-US" sz="1400" b="0" i="1"/>
              <a:t>Draft </a:t>
            </a:r>
            <a:r>
              <a:rPr lang="en-US" sz="1400" b="0" i="1" smtClean="0"/>
              <a:t>1.4md</a:t>
            </a:r>
            <a:r>
              <a:rPr lang="en-US" sz="1400" b="0" i="1"/>
              <a:t>, </a:t>
            </a:r>
            <a:r>
              <a:rPr lang="en-US" sz="1400" b="0" i="1" smtClean="0"/>
              <a:t>p.2196)</a:t>
            </a:r>
            <a:endParaRPr lang="en-US" sz="1400" b="0" i="1" dirty="0"/>
          </a:p>
          <a:p>
            <a:pPr>
              <a:buFont typeface="Arial" charset="0"/>
              <a:buChar char="•"/>
            </a:pPr>
            <a:endParaRPr lang="en-US" dirty="0" smtClean="0"/>
          </a:p>
          <a:p>
            <a:pPr>
              <a:buFont typeface="Arial" charset="0"/>
              <a:buChar char="•"/>
            </a:pPr>
            <a:endParaRPr lang="en-US" dirty="0" smtClean="0"/>
          </a:p>
        </p:txBody>
      </p:sp>
    </p:spTree>
    <p:extLst>
      <p:ext uri="{BB962C8B-B14F-4D97-AF65-F5344CB8AC3E}">
        <p14:creationId xmlns:p14="http://schemas.microsoft.com/office/powerpoint/2010/main" val="3933468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August </a:t>
            </a:r>
            <a:r>
              <a:rPr lang="en-US" dirty="0"/>
              <a:t>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Henry and Hamilton</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3</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802.1Q-2003 in 802.11 (Draft1.4md)</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smtClean="0"/>
              <a:t>In 9.4.2.30 (TCLAS Element)</a:t>
            </a:r>
          </a:p>
          <a:p>
            <a:pPr lvl="1">
              <a:buFont typeface="Arial" panose="020B0604020202020204" pitchFamily="34" charset="0"/>
              <a:buChar char="•"/>
            </a:pPr>
            <a:r>
              <a:rPr lang="en-US" sz="1800" dirty="0" smtClean="0"/>
              <a:t>The TCLAS element is used to characterize upper layer parameters that may help classify the MSDU into a particular traffic stream category</a:t>
            </a:r>
          </a:p>
          <a:p>
            <a:pPr lvl="1">
              <a:buFont typeface="Arial" panose="020B0604020202020204" pitchFamily="34" charset="0"/>
              <a:buChar char="•"/>
            </a:pPr>
            <a:r>
              <a:rPr lang="en-US" sz="1800" dirty="0" smtClean="0"/>
              <a:t>TCLAS defines several frame classifier (optional) elements</a:t>
            </a:r>
          </a:p>
          <a:p>
            <a:pPr lvl="1">
              <a:buFont typeface="Arial" panose="020B0604020202020204" pitchFamily="34" charset="0"/>
              <a:buChar char="•"/>
            </a:pPr>
            <a:r>
              <a:rPr lang="en-US" sz="1800" dirty="0" smtClean="0"/>
              <a:t>Classifier 2 is 802.1Q VLAN tag TCI</a:t>
            </a:r>
          </a:p>
          <a:p>
            <a:pPr lvl="1">
              <a:buFont typeface="Arial" panose="020B0604020202020204" pitchFamily="34" charset="0"/>
              <a:buChar char="•"/>
            </a:pPr>
            <a:r>
              <a:rPr lang="en-US" sz="1800" i="1" dirty="0" smtClean="0"/>
              <a:t>“</a:t>
            </a:r>
            <a:r>
              <a:rPr lang="en-US" sz="1800" i="1" dirty="0"/>
              <a:t>For Classifier Type 2, the Classifier Parameter is the IEEE 802.1Q-</a:t>
            </a:r>
            <a:r>
              <a:rPr lang="en-US" sz="1800" i="1" dirty="0">
                <a:solidFill>
                  <a:srgbClr val="FF0000"/>
                </a:solidFill>
              </a:rPr>
              <a:t>2003</a:t>
            </a:r>
            <a:r>
              <a:rPr lang="en-US" sz="1800" i="1" dirty="0"/>
              <a:t> </a:t>
            </a:r>
            <a:r>
              <a:rPr lang="en-US" sz="1800" b="1" i="1" dirty="0"/>
              <a:t>VLAN Tag TCI</a:t>
            </a:r>
            <a:r>
              <a:rPr lang="en-US" sz="1800" i="1" dirty="0"/>
              <a:t>. The endianness of the IEEE 802.1Q VLAN TCI field is as defined in IEEE </a:t>
            </a:r>
            <a:r>
              <a:rPr lang="en-US" sz="1800" i="1" dirty="0" err="1"/>
              <a:t>Std</a:t>
            </a:r>
            <a:r>
              <a:rPr lang="en-US" sz="1800" i="1" dirty="0"/>
              <a:t> 802.1Q for the VLAN Tag TCI. The Frame Classifier field for Classifier Type 2 is defined in Figure 9-303 (Frame Classifier field of Classifier Type 2). </a:t>
            </a:r>
            <a:r>
              <a:rPr lang="en-US" sz="1800" i="1" dirty="0" smtClean="0"/>
              <a:t>“ </a:t>
            </a:r>
            <a:r>
              <a:rPr lang="en-US" sz="1800" dirty="0" smtClean="0"/>
              <a:t>(Draft 1.4md p 1105)</a:t>
            </a:r>
            <a:endParaRPr lang="en-US" sz="1800" dirty="0"/>
          </a:p>
        </p:txBody>
      </p:sp>
      <p:pic>
        <p:nvPicPr>
          <p:cNvPr id="2" name="Picture 1"/>
          <p:cNvPicPr>
            <a:picLocks noChangeAspect="1"/>
          </p:cNvPicPr>
          <p:nvPr/>
        </p:nvPicPr>
        <p:blipFill>
          <a:blip r:embed="rId3"/>
          <a:stretch>
            <a:fillRect/>
          </a:stretch>
        </p:blipFill>
        <p:spPr>
          <a:xfrm>
            <a:off x="2445746" y="5154548"/>
            <a:ext cx="4914594" cy="1196676"/>
          </a:xfrm>
          <a:prstGeom prst="rect">
            <a:avLst/>
          </a:prstGeom>
        </p:spPr>
      </p:pic>
    </p:spTree>
    <p:extLst>
      <p:ext uri="{BB962C8B-B14F-4D97-AF65-F5344CB8AC3E}">
        <p14:creationId xmlns:p14="http://schemas.microsoft.com/office/powerpoint/2010/main" val="20230859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August </a:t>
            </a:r>
            <a:r>
              <a:rPr lang="en-US" dirty="0"/>
              <a:t>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Henry and Hamilton</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4</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802.1Q-2003 VID is part of a larger field</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smtClean="0"/>
              <a:t>802.1Q-2003 VLAN tag</a:t>
            </a:r>
          </a:p>
          <a:p>
            <a:pPr lvl="1">
              <a:buFont typeface="Arial" panose="020B0604020202020204" pitchFamily="34" charset="0"/>
              <a:buChar char="•"/>
            </a:pPr>
            <a:r>
              <a:rPr lang="en-US" sz="1800" dirty="0" smtClean="0"/>
              <a:t>802.11 calls </a:t>
            </a:r>
            <a:r>
              <a:rPr lang="en-US" sz="1800" dirty="0"/>
              <a:t>IEEE 802.1Q-2003 </a:t>
            </a:r>
            <a:r>
              <a:rPr lang="en-US" sz="1800" u="sng" dirty="0"/>
              <a:t>VLAN Tag TCI</a:t>
            </a:r>
            <a:r>
              <a:rPr lang="en-US" sz="1800" dirty="0"/>
              <a:t>. </a:t>
            </a:r>
          </a:p>
          <a:p>
            <a:pPr lvl="1">
              <a:buFont typeface="Arial" panose="020B0604020202020204" pitchFamily="34" charset="0"/>
              <a:buChar char="•"/>
            </a:pPr>
            <a:r>
              <a:rPr lang="en-US" sz="1800" dirty="0" smtClean="0"/>
              <a:t>In 802.1Q 2003, the Tag Control Information (TCI) is a section of the header, that includes:</a:t>
            </a:r>
          </a:p>
          <a:p>
            <a:pPr lvl="2">
              <a:buFont typeface="Arial" panose="020B0604020202020204" pitchFamily="34" charset="0"/>
              <a:buChar char="•"/>
            </a:pPr>
            <a:r>
              <a:rPr lang="en-US" sz="1600" dirty="0" smtClean="0"/>
              <a:t>The User Priority (0 to 7)</a:t>
            </a:r>
          </a:p>
          <a:p>
            <a:pPr lvl="2">
              <a:buFont typeface="Arial" panose="020B0604020202020204" pitchFamily="34" charset="0"/>
              <a:buChar char="•"/>
            </a:pPr>
            <a:r>
              <a:rPr lang="en-US" sz="1600" dirty="0" smtClean="0"/>
              <a:t>The CFI (Canonical Format Indicator), that shows that the header format is canonical (meaning depends on frame type)</a:t>
            </a:r>
          </a:p>
          <a:p>
            <a:pPr lvl="2">
              <a:buFont typeface="Arial" panose="020B0604020202020204" pitchFamily="34" charset="0"/>
              <a:buChar char="•"/>
            </a:pPr>
            <a:r>
              <a:rPr lang="en-US" sz="1600" dirty="0" smtClean="0"/>
              <a:t>The VLAN ID (12 bits)</a:t>
            </a:r>
          </a:p>
          <a:p>
            <a:pPr lvl="2">
              <a:buFont typeface="Arial" panose="020B0604020202020204" pitchFamily="34" charset="0"/>
              <a:buChar char="•"/>
            </a:pPr>
            <a:endParaRPr lang="en-US" sz="1600" dirty="0"/>
          </a:p>
          <a:p>
            <a:pPr lvl="2">
              <a:buFont typeface="Arial" panose="020B0604020202020204" pitchFamily="34" charset="0"/>
              <a:buChar char="•"/>
            </a:pPr>
            <a:endParaRPr lang="en-US" sz="1600" dirty="0" smtClean="0"/>
          </a:p>
          <a:p>
            <a:pPr lvl="2">
              <a:buFont typeface="Arial" panose="020B0604020202020204" pitchFamily="34" charset="0"/>
              <a:buChar char="•"/>
            </a:pPr>
            <a:endParaRPr lang="en-US" sz="1600" dirty="0"/>
          </a:p>
          <a:p>
            <a:pPr lvl="2">
              <a:buFont typeface="Arial" panose="020B0604020202020204" pitchFamily="34" charset="0"/>
              <a:buChar char="•"/>
            </a:pPr>
            <a:endParaRPr lang="en-US" sz="1600" dirty="0" smtClean="0"/>
          </a:p>
          <a:p>
            <a:pPr lvl="2">
              <a:buFont typeface="Arial" panose="020B0604020202020204" pitchFamily="34" charset="0"/>
              <a:buChar char="•"/>
            </a:pPr>
            <a:r>
              <a:rPr lang="en-US" sz="1600" dirty="0" smtClean="0"/>
              <a:t>802.11 only refers to </a:t>
            </a:r>
            <a:r>
              <a:rPr lang="en-US" sz="1600" i="1" dirty="0"/>
              <a:t>VLAN Tag </a:t>
            </a:r>
            <a:r>
              <a:rPr lang="en-US" sz="1600" i="1" dirty="0" smtClean="0"/>
              <a:t>TCI,</a:t>
            </a:r>
            <a:r>
              <a:rPr lang="en-US" sz="1600" dirty="0" smtClean="0"/>
              <a:t> which is the VID part of the TCI tag.</a:t>
            </a:r>
          </a:p>
          <a:p>
            <a:pPr lvl="1">
              <a:buFont typeface="Arial" panose="020B0604020202020204" pitchFamily="34" charset="0"/>
              <a:buChar char="•"/>
            </a:pPr>
            <a:endParaRPr lang="en-US" sz="1800" dirty="0"/>
          </a:p>
        </p:txBody>
      </p:sp>
      <p:pic>
        <p:nvPicPr>
          <p:cNvPr id="3" name="Picture 2"/>
          <p:cNvPicPr>
            <a:picLocks noChangeAspect="1"/>
          </p:cNvPicPr>
          <p:nvPr/>
        </p:nvPicPr>
        <p:blipFill>
          <a:blip r:embed="rId3"/>
          <a:stretch>
            <a:fillRect/>
          </a:stretch>
        </p:blipFill>
        <p:spPr>
          <a:xfrm>
            <a:off x="2247440" y="4581647"/>
            <a:ext cx="4587531" cy="1007578"/>
          </a:xfrm>
          <a:prstGeom prst="rect">
            <a:avLst/>
          </a:prstGeom>
        </p:spPr>
      </p:pic>
    </p:spTree>
    <p:extLst>
      <p:ext uri="{BB962C8B-B14F-4D97-AF65-F5344CB8AC3E}">
        <p14:creationId xmlns:p14="http://schemas.microsoft.com/office/powerpoint/2010/main" val="150077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August </a:t>
            </a:r>
            <a:r>
              <a:rPr lang="en-US" dirty="0"/>
              <a:t>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Henry and Hamilton</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5</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The meaning of VID in 802.1Q-2003</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smtClean="0"/>
              <a:t>802.1Q-2003 also mentions VLAN “tag” a few times:</a:t>
            </a:r>
          </a:p>
          <a:p>
            <a:pPr lvl="1">
              <a:buFont typeface="Arial" panose="020B0604020202020204" pitchFamily="34" charset="0"/>
              <a:buChar char="•"/>
            </a:pPr>
            <a:r>
              <a:rPr lang="en-US" sz="1800" dirty="0"/>
              <a:t>(about trunks) </a:t>
            </a:r>
            <a:r>
              <a:rPr lang="en-US" sz="1800" i="1" dirty="0"/>
              <a:t>There needs to be a way to convey the VLAN information between the two bridges. This is done by adding a VLAN tag to every frame that is sent between the two bridges; such frames are known as VLAN-tagged frames. (D.1)</a:t>
            </a:r>
          </a:p>
          <a:p>
            <a:pPr>
              <a:buFont typeface="Arial" panose="020B0604020202020204" pitchFamily="34" charset="0"/>
              <a:buChar char="•"/>
            </a:pPr>
            <a:r>
              <a:rPr lang="en-US" dirty="0"/>
              <a:t>This clearly also refers to the VID part of the TCI</a:t>
            </a:r>
          </a:p>
          <a:p>
            <a:pPr lvl="1">
              <a:buFont typeface="Arial" panose="020B0604020202020204" pitchFamily="34" charset="0"/>
              <a:buChar char="•"/>
            </a:pPr>
            <a:r>
              <a:rPr lang="en-US" sz="1800" dirty="0"/>
              <a:t>802.11 calls VID information, and does not call here CFI or UP</a:t>
            </a:r>
          </a:p>
          <a:p>
            <a:pPr>
              <a:buFont typeface="Arial" panose="020B0604020202020204" pitchFamily="34" charset="0"/>
              <a:buChar char="•"/>
            </a:pPr>
            <a:r>
              <a:rPr lang="en-US" sz="1800" dirty="0" smtClean="0"/>
              <a:t>However, Classifier 2 field format is the full TCI (2 octets)</a:t>
            </a:r>
            <a:endParaRPr lang="en-US" sz="1800" dirty="0"/>
          </a:p>
          <a:p>
            <a:pPr lvl="1">
              <a:buFont typeface="Arial" panose="020B0604020202020204" pitchFamily="34" charset="0"/>
              <a:buChar char="•"/>
            </a:pPr>
            <a:endParaRPr lang="en-US" sz="1400" dirty="0" smtClean="0"/>
          </a:p>
          <a:p>
            <a:pPr lvl="1">
              <a:buFont typeface="Arial" panose="020B0604020202020204" pitchFamily="34" charset="0"/>
              <a:buChar char="•"/>
            </a:pPr>
            <a:endParaRPr lang="en-US" sz="1800" dirty="0"/>
          </a:p>
        </p:txBody>
      </p:sp>
      <p:pic>
        <p:nvPicPr>
          <p:cNvPr id="3" name="Picture 2"/>
          <p:cNvPicPr>
            <a:picLocks noChangeAspect="1"/>
          </p:cNvPicPr>
          <p:nvPr/>
        </p:nvPicPr>
        <p:blipFill>
          <a:blip r:embed="rId3"/>
          <a:stretch>
            <a:fillRect/>
          </a:stretch>
        </p:blipFill>
        <p:spPr>
          <a:xfrm>
            <a:off x="5332164" y="5051468"/>
            <a:ext cx="3551945" cy="780128"/>
          </a:xfrm>
          <a:prstGeom prst="rect">
            <a:avLst/>
          </a:prstGeom>
        </p:spPr>
      </p:pic>
      <p:pic>
        <p:nvPicPr>
          <p:cNvPr id="8" name="Picture 7"/>
          <p:cNvPicPr>
            <a:picLocks noChangeAspect="1"/>
          </p:cNvPicPr>
          <p:nvPr/>
        </p:nvPicPr>
        <p:blipFill>
          <a:blip r:embed="rId4"/>
          <a:stretch>
            <a:fillRect/>
          </a:stretch>
        </p:blipFill>
        <p:spPr>
          <a:xfrm>
            <a:off x="793215" y="5083961"/>
            <a:ext cx="3801892" cy="925739"/>
          </a:xfrm>
          <a:prstGeom prst="rect">
            <a:avLst/>
          </a:prstGeom>
        </p:spPr>
      </p:pic>
    </p:spTree>
    <p:extLst>
      <p:ext uri="{BB962C8B-B14F-4D97-AF65-F5344CB8AC3E}">
        <p14:creationId xmlns:p14="http://schemas.microsoft.com/office/powerpoint/2010/main" val="17217525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August </a:t>
            </a:r>
            <a:r>
              <a:rPr lang="en-US" dirty="0"/>
              <a:t>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Henry and Hamilton</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6</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The meaning of VID in 802.1Q-2003</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smtClean="0"/>
              <a:t>As 802.11 TCLAS calls for the VID part, the other bits are expected to be zeroed</a:t>
            </a:r>
          </a:p>
          <a:p>
            <a:pPr lvl="1">
              <a:buFont typeface="Arial" panose="020B0604020202020204" pitchFamily="34" charset="0"/>
              <a:buChar char="•"/>
            </a:pPr>
            <a:r>
              <a:rPr lang="en-US" sz="1800" b="0" dirty="0"/>
              <a:t>CFI set to 1 indicates that the frame is bridged from Token Ring or FDDI</a:t>
            </a:r>
          </a:p>
          <a:p>
            <a:pPr lvl="1">
              <a:buFont typeface="Arial" panose="020B0604020202020204" pitchFamily="34" charset="0"/>
              <a:buChar char="•"/>
            </a:pPr>
            <a:r>
              <a:rPr lang="en-US" sz="1800" b="0" dirty="0"/>
              <a:t>CFI is removed from 802.1Q, as bridging support for Token Ring and FDDI was removed</a:t>
            </a:r>
          </a:p>
          <a:p>
            <a:pPr>
              <a:buFont typeface="Arial" panose="020B0604020202020204" pitchFamily="34" charset="0"/>
              <a:buChar char="•"/>
            </a:pPr>
            <a:r>
              <a:rPr lang="en-US" sz="2000" dirty="0" smtClean="0"/>
              <a:t>802.11 may not need to ensure compatibility with an 802.1 MAC which bridging 802.1 itself does not support</a:t>
            </a:r>
            <a:endParaRPr lang="en-US" sz="2000" dirty="0"/>
          </a:p>
          <a:p>
            <a:pPr lvl="1">
              <a:buFont typeface="Arial" panose="020B0604020202020204" pitchFamily="34" charset="0"/>
              <a:buChar char="•"/>
            </a:pPr>
            <a:endParaRPr lang="en-US" sz="1400" dirty="0" smtClean="0"/>
          </a:p>
          <a:p>
            <a:pPr lvl="1">
              <a:buFont typeface="Arial" panose="020B0604020202020204" pitchFamily="34" charset="0"/>
              <a:buChar char="•"/>
            </a:pPr>
            <a:endParaRPr lang="en-US" sz="1800" dirty="0"/>
          </a:p>
        </p:txBody>
      </p:sp>
    </p:spTree>
    <p:extLst>
      <p:ext uri="{BB962C8B-B14F-4D97-AF65-F5344CB8AC3E}">
        <p14:creationId xmlns:p14="http://schemas.microsoft.com/office/powerpoint/2010/main" val="7354115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August </a:t>
            </a:r>
            <a:r>
              <a:rPr lang="en-US" dirty="0"/>
              <a:t>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Henry and Hamilton</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7</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The VID in 802.1Q-2018</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smtClean="0"/>
              <a:t>VLAN TCIO Format changes in 802.1Q(-2018)</a:t>
            </a:r>
          </a:p>
          <a:p>
            <a:pPr lvl="1">
              <a:buFont typeface="Arial" panose="020B0604020202020204" pitchFamily="34" charset="0"/>
              <a:buChar char="•"/>
            </a:pPr>
            <a:r>
              <a:rPr lang="en-US" sz="1800" b="0" dirty="0" smtClean="0"/>
              <a:t>UP becomes PCP</a:t>
            </a:r>
          </a:p>
          <a:p>
            <a:pPr lvl="1">
              <a:buFont typeface="Arial" panose="020B0604020202020204" pitchFamily="34" charset="0"/>
              <a:buChar char="•"/>
            </a:pPr>
            <a:r>
              <a:rPr lang="en-US" sz="1800" b="0" dirty="0" smtClean="0"/>
              <a:t>FCI becomes DEI</a:t>
            </a:r>
          </a:p>
          <a:p>
            <a:pPr lvl="1">
              <a:buFont typeface="Arial" panose="020B0604020202020204" pitchFamily="34" charset="0"/>
              <a:buChar char="•"/>
            </a:pPr>
            <a:r>
              <a:rPr lang="en-US" sz="1800" b="0" dirty="0" smtClean="0"/>
              <a:t>Priority Code Point augments 802.1Q-2003 8 values with a Discard Eligibility (DEI) value</a:t>
            </a:r>
          </a:p>
          <a:p>
            <a:pPr>
              <a:buFont typeface="Arial" panose="020B0604020202020204" pitchFamily="34" charset="0"/>
              <a:buChar char="•"/>
            </a:pPr>
            <a:r>
              <a:rPr lang="en-US" dirty="0" smtClean="0"/>
              <a:t>With DEI set to 0, PCP expresses the same hierarchy as UP</a:t>
            </a:r>
          </a:p>
          <a:p>
            <a:pPr lvl="1">
              <a:buFont typeface="Arial" panose="020B0604020202020204" pitchFamily="34" charset="0"/>
              <a:buChar char="•"/>
            </a:pPr>
            <a:r>
              <a:rPr lang="en-US" sz="1800" dirty="0" smtClean="0"/>
              <a:t>DEI acts as an additional intra-queue arbitration mechanism</a:t>
            </a:r>
            <a:endParaRPr lang="en-US" sz="1800" dirty="0"/>
          </a:p>
          <a:p>
            <a:pPr lvl="1">
              <a:buFont typeface="Arial" panose="020B0604020202020204" pitchFamily="34" charset="0"/>
              <a:buChar char="•"/>
            </a:pPr>
            <a:endParaRPr lang="en-US" sz="1400" dirty="0" smtClean="0"/>
          </a:p>
          <a:p>
            <a:pPr lvl="1">
              <a:buFont typeface="Arial" panose="020B0604020202020204" pitchFamily="34" charset="0"/>
              <a:buChar char="•"/>
            </a:pPr>
            <a:endParaRPr lang="en-US" sz="1800" dirty="0"/>
          </a:p>
        </p:txBody>
      </p:sp>
      <p:pic>
        <p:nvPicPr>
          <p:cNvPr id="2" name="Picture 1"/>
          <p:cNvPicPr>
            <a:picLocks noChangeAspect="1"/>
          </p:cNvPicPr>
          <p:nvPr/>
        </p:nvPicPr>
        <p:blipFill>
          <a:blip r:embed="rId3"/>
          <a:stretch>
            <a:fillRect/>
          </a:stretch>
        </p:blipFill>
        <p:spPr>
          <a:xfrm>
            <a:off x="2148289" y="4968626"/>
            <a:ext cx="4849870" cy="1187890"/>
          </a:xfrm>
          <a:prstGeom prst="rect">
            <a:avLst/>
          </a:prstGeom>
        </p:spPr>
      </p:pic>
    </p:spTree>
    <p:extLst>
      <p:ext uri="{BB962C8B-B14F-4D97-AF65-F5344CB8AC3E}">
        <p14:creationId xmlns:p14="http://schemas.microsoft.com/office/powerpoint/2010/main" val="7773324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August </a:t>
            </a:r>
            <a:r>
              <a:rPr lang="en-US" dirty="0"/>
              <a:t>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Henry and Hamilton</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8</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802.1Q-2003 vs 802.1Q-2018 VID</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smtClean="0"/>
              <a:t>So far, there seems to be no risk associated to moving 802.1Q-2003 to 802.1Q, and many advantages</a:t>
            </a:r>
          </a:p>
          <a:p>
            <a:pPr lvl="1">
              <a:buFont typeface="Arial" panose="020B0604020202020204" pitchFamily="34" charset="0"/>
              <a:buChar char="•"/>
            </a:pPr>
            <a:r>
              <a:rPr lang="en-US" sz="1800" b="0" dirty="0"/>
              <a:t>Simplification</a:t>
            </a:r>
          </a:p>
          <a:p>
            <a:pPr lvl="1">
              <a:buFont typeface="Arial" panose="020B0604020202020204" pitchFamily="34" charset="0"/>
              <a:buChar char="•"/>
            </a:pPr>
            <a:r>
              <a:rPr lang="en-US" sz="1800" b="0" dirty="0"/>
              <a:t>Alignment with 802.1</a:t>
            </a:r>
          </a:p>
          <a:p>
            <a:pPr lvl="1">
              <a:buFont typeface="Arial" panose="020B0604020202020204" pitchFamily="34" charset="0"/>
              <a:buChar char="•"/>
            </a:pPr>
            <a:r>
              <a:rPr lang="en-US" sz="1800" b="0" dirty="0"/>
              <a:t>No impact on meaning of VID within TCLAS</a:t>
            </a:r>
          </a:p>
          <a:p>
            <a:pPr>
              <a:buFont typeface="Arial" panose="020B0604020202020204" pitchFamily="34" charset="0"/>
              <a:buChar char="•"/>
            </a:pPr>
            <a:r>
              <a:rPr lang="en-US" sz="2200" dirty="0" smtClean="0"/>
              <a:t>However, there are differences between 802.1Q-2003 and 802.1Q(-2018) VIDs</a:t>
            </a:r>
            <a:endParaRPr lang="en-US" sz="2200" dirty="0"/>
          </a:p>
        </p:txBody>
      </p:sp>
    </p:spTree>
    <p:extLst>
      <p:ext uri="{BB962C8B-B14F-4D97-AF65-F5344CB8AC3E}">
        <p14:creationId xmlns:p14="http://schemas.microsoft.com/office/powerpoint/2010/main" val="14250697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August </a:t>
            </a:r>
            <a:r>
              <a:rPr lang="en-US" dirty="0"/>
              <a:t>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Henry and Hamilton</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9</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802.1Q-2003 vs 802.1Q-2018 VID</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smtClean="0"/>
              <a:t>In 802.1Q-2003, VIDs 0, 1 and FFF are reserved</a:t>
            </a:r>
          </a:p>
          <a:p>
            <a:pPr lvl="1">
              <a:buFont typeface="Arial" panose="020B0604020202020204" pitchFamily="34" charset="0"/>
              <a:buChar char="•"/>
            </a:pPr>
            <a:r>
              <a:rPr lang="en-US" dirty="0" smtClean="0"/>
              <a:t>VID 0 means “no VLAN tag”, VID 1 is the default port VLAN identifier, and VID FFF is “reserved”</a:t>
            </a:r>
          </a:p>
          <a:p>
            <a:pPr>
              <a:buFont typeface="Arial" panose="020B0604020202020204" pitchFamily="34" charset="0"/>
              <a:buChar char="•"/>
            </a:pPr>
            <a:r>
              <a:rPr lang="en-US" sz="2200" dirty="0" smtClean="0"/>
              <a:t>In 802.1Q-2018, VIDs 0, 1, </a:t>
            </a:r>
            <a:r>
              <a:rPr lang="en-US" sz="2200" dirty="0" smtClean="0">
                <a:solidFill>
                  <a:srgbClr val="7030A0"/>
                </a:solidFill>
              </a:rPr>
              <a:t>2</a:t>
            </a:r>
            <a:r>
              <a:rPr lang="en-US" sz="2200" dirty="0" smtClean="0"/>
              <a:t> and FFF are reserved</a:t>
            </a:r>
          </a:p>
          <a:p>
            <a:pPr lvl="1">
              <a:buFont typeface="Arial" panose="020B0604020202020204" pitchFamily="34" charset="0"/>
              <a:buChar char="•"/>
            </a:pPr>
            <a:r>
              <a:rPr lang="en-US" dirty="0" smtClean="0"/>
              <a:t>VIDs 0, 1 and FFF have the same significance as in 802.1Q-2003</a:t>
            </a:r>
          </a:p>
          <a:p>
            <a:pPr lvl="1">
              <a:buFont typeface="Arial" panose="020B0604020202020204" pitchFamily="34" charset="0"/>
              <a:buChar char="•"/>
            </a:pPr>
            <a:r>
              <a:rPr lang="en-US" dirty="0" smtClean="0"/>
              <a:t>VID 2 is the default VLAN for SRP (Stream Reservation Protocol)</a:t>
            </a:r>
            <a:endParaRPr lang="en-US" dirty="0"/>
          </a:p>
          <a:p>
            <a:pPr lvl="1">
              <a:buFont typeface="Arial" panose="020B0604020202020204" pitchFamily="34" charset="0"/>
              <a:buChar char="•"/>
            </a:pPr>
            <a:endParaRPr lang="en-US" sz="1800" dirty="0"/>
          </a:p>
        </p:txBody>
      </p:sp>
    </p:spTree>
    <p:extLst>
      <p:ext uri="{BB962C8B-B14F-4D97-AF65-F5344CB8AC3E}">
        <p14:creationId xmlns:p14="http://schemas.microsoft.com/office/powerpoint/2010/main" val="11051907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27005</TotalTime>
  <Words>2404</Words>
  <Application>Microsoft Macintosh PowerPoint</Application>
  <PresentationFormat>On-screen Show (4:3)</PresentationFormat>
  <Paragraphs>256</Paragraphs>
  <Slides>22</Slides>
  <Notes>17</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8" baseType="lpstr">
      <vt:lpstr>Arial Unicode MS</vt:lpstr>
      <vt:lpstr>MS Gothic</vt:lpstr>
      <vt:lpstr>Times New Roman</vt:lpstr>
      <vt:lpstr>Arial</vt:lpstr>
      <vt:lpstr>Office Theme</vt:lpstr>
      <vt:lpstr>Document</vt:lpstr>
      <vt:lpstr>802.1Q-2003/2011 in 802.11 </vt:lpstr>
      <vt:lpstr>Abstract</vt:lpstr>
      <vt:lpstr>802.1Q-2003 in 802.11 (Draft1.4md)</vt:lpstr>
      <vt:lpstr>802.1Q-2003 VID is part of a larger field</vt:lpstr>
      <vt:lpstr>The meaning of VID in 802.1Q-2003</vt:lpstr>
      <vt:lpstr>The meaning of VID in 802.1Q-2003</vt:lpstr>
      <vt:lpstr>The VID in 802.1Q-2018</vt:lpstr>
      <vt:lpstr>802.1Q-2003 vs 802.1Q-2018 VID</vt:lpstr>
      <vt:lpstr>802.1Q-2003 vs 802.1Q-2018 VID</vt:lpstr>
      <vt:lpstr>802.1Q-2018 VID 2 is not a risk for 802.11</vt:lpstr>
      <vt:lpstr>Pre-Proposal 1 Warning</vt:lpstr>
      <vt:lpstr>The case of the Strange Classifier 5</vt:lpstr>
      <vt:lpstr>Proposal 1</vt:lpstr>
      <vt:lpstr>802.1Q-2011 in 802.11 (Draft1.4md)</vt:lpstr>
      <vt:lpstr>What is 8.6.8 in 802.1Q-2011?</vt:lpstr>
      <vt:lpstr>What is 8.6.8 in 802.1Q-2011?</vt:lpstr>
      <vt:lpstr>What is 8.6.8 in 802.1Q-2018?</vt:lpstr>
      <vt:lpstr>Does 802.1Q affect 802.11</vt:lpstr>
      <vt:lpstr>Proposal 2</vt:lpstr>
      <vt:lpstr>802.1Q-2003 in 802.11 (Draft1.4md)</vt:lpstr>
      <vt:lpstr>The SRP Provision is not relevant to 802.11</vt:lpstr>
      <vt:lpstr>Proposal 3</vt:lpstr>
    </vt:vector>
  </TitlesOfParts>
  <Company>Ericsson</Company>
  <LinksUpToDate>false</LinksUpToDate>
  <SharedDoc>false</SharedDoc>
  <HyperlinksChanged>false</HyperlinksChanged>
  <AppVersion>15.0038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CID 1195</dc:title>
  <dc:creator>Ericsson</dc:creator>
  <cp:lastModifiedBy>Jerome Henry</cp:lastModifiedBy>
  <cp:revision>204</cp:revision>
  <cp:lastPrinted>1601-01-01T00:00:00Z</cp:lastPrinted>
  <dcterms:created xsi:type="dcterms:W3CDTF">2018-04-24T13:33:11Z</dcterms:created>
  <dcterms:modified xsi:type="dcterms:W3CDTF">2018-08-28T15:40:52Z</dcterms:modified>
</cp:coreProperties>
</file>