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384" r:id="rId3"/>
    <p:sldId id="403" r:id="rId4"/>
    <p:sldId id="408" r:id="rId5"/>
    <p:sldId id="407" r:id="rId6"/>
    <p:sldId id="410" r:id="rId7"/>
    <p:sldId id="409" r:id="rId8"/>
    <p:sldId id="326" r:id="rId9"/>
    <p:sldId id="411" r:id="rId1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9548" autoAdjust="0"/>
  </p:normalViewPr>
  <p:slideViewPr>
    <p:cSldViewPr>
      <p:cViewPr>
        <p:scale>
          <a:sx n="100" d="100"/>
          <a:sy n="100" d="100"/>
        </p:scale>
        <p:origin x="-1152" y="-4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 smtClean="0"/>
              <a:t>Bullet Title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9694" y="6475413"/>
            <a:ext cx="140423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802.11-18/</a:t>
            </a:r>
            <a:r>
              <a:rPr lang="en-US" sz="1800" b="1" dirty="0" err="1" smtClean="0">
                <a:cs typeface="+mn-cs"/>
              </a:rPr>
              <a:t>1439r0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sz="2400" dirty="0" smtClean="0"/>
              <a:t>Constrained Distributed MU-</a:t>
            </a:r>
            <a:r>
              <a:rPr lang="en-GB" sz="2400" dirty="0" err="1" smtClean="0"/>
              <a:t>MIMO</a:t>
            </a:r>
            <a:endParaRPr lang="en-US" sz="2400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2018-09-04</a:t>
            </a:r>
            <a:endParaRPr lang="en-US" sz="2000" b="0" dirty="0" smtClean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September 2018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85800" y="2824688"/>
          <a:ext cx="7772401" cy="2427824"/>
        </p:xfrm>
        <a:graphic>
          <a:graphicData uri="http://schemas.openxmlformats.org/drawingml/2006/table">
            <a:tbl>
              <a:tblPr/>
              <a:tblGrid>
                <a:gridCol w="1801416"/>
                <a:gridCol w="1265039"/>
                <a:gridCol w="1720453"/>
                <a:gridCol w="961430"/>
                <a:gridCol w="2024063"/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Ron Porat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Broadcom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nl-NL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  <a:latin typeface="Times New Roman"/>
                          <a:ea typeface="Times New Roman"/>
                        </a:rPr>
                        <a:t>ron.porat@broadcom.com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Srinath Puducheri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Broadcom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endParaRPr lang="en-US" sz="1800" dirty="0" smtClean="0"/>
          </a:p>
          <a:p>
            <a:r>
              <a:rPr lang="en-US" sz="1800" b="0" dirty="0" smtClean="0"/>
              <a:t>In the July meeting contribution number 1116 we introduced the topic of constrained distributed MU-</a:t>
            </a:r>
            <a:r>
              <a:rPr lang="en-US" sz="1800" b="0" dirty="0" err="1" smtClean="0"/>
              <a:t>MIMO</a:t>
            </a:r>
            <a:endParaRPr lang="en-US" sz="1800" b="0" dirty="0" smtClean="0"/>
          </a:p>
          <a:p>
            <a:endParaRPr lang="en-US" sz="1800" b="0" dirty="0" smtClean="0"/>
          </a:p>
          <a:p>
            <a:r>
              <a:rPr lang="en-US" sz="1800" b="0" dirty="0" smtClean="0"/>
              <a:t>In this presentation we provide a more detailed description of how this scheme works using building blocks we have in </a:t>
            </a:r>
            <a:r>
              <a:rPr lang="en-US" sz="1800" b="0" dirty="0" err="1" smtClean="0"/>
              <a:t>11ax</a:t>
            </a:r>
            <a:r>
              <a:rPr lang="en-US" sz="1800" b="0" dirty="0" smtClean="0"/>
              <a:t>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36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Constrained Distributed MU-</a:t>
            </a:r>
            <a:r>
              <a:rPr lang="en-US" sz="2800" dirty="0" err="1" smtClean="0"/>
              <a:t>MIMO</a:t>
            </a:r>
            <a:r>
              <a:rPr lang="en-US" sz="2800" dirty="0" smtClean="0"/>
              <a:t> - Reminder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b="0" dirty="0" smtClean="0"/>
              <a:t>Distributed MU-</a:t>
            </a:r>
            <a:r>
              <a:rPr lang="en-US" sz="1600" b="0" dirty="0" err="1" smtClean="0"/>
              <a:t>MIMO</a:t>
            </a:r>
            <a:r>
              <a:rPr lang="en-US" sz="1600" b="0" dirty="0" smtClean="0"/>
              <a:t> means MU-</a:t>
            </a:r>
            <a:r>
              <a:rPr lang="en-US" sz="1600" b="0" dirty="0" err="1" smtClean="0"/>
              <a:t>MIMO</a:t>
            </a:r>
            <a:r>
              <a:rPr lang="en-US" sz="1600" b="0" dirty="0" smtClean="0"/>
              <a:t> running jointly on multiple distributed </a:t>
            </a:r>
            <a:r>
              <a:rPr lang="en-US" sz="1600" b="0" dirty="0" err="1" smtClean="0"/>
              <a:t>APs</a:t>
            </a:r>
            <a:r>
              <a:rPr lang="en-US" sz="1600" b="0" dirty="0" smtClean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600" b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b="0" dirty="0" smtClean="0"/>
              <a:t>Constrained – we propose that we study this topic </a:t>
            </a:r>
            <a:r>
              <a:rPr lang="en-US" sz="1600" b="0" u="sng" dirty="0" smtClean="0"/>
              <a:t>with a constraint</a:t>
            </a:r>
            <a:r>
              <a:rPr lang="en-US" sz="1600" b="0" dirty="0" smtClean="0"/>
              <a:t> that all AP participating can hear one of the </a:t>
            </a:r>
            <a:r>
              <a:rPr lang="en-US" sz="1600" b="0" dirty="0" err="1" smtClean="0"/>
              <a:t>APs</a:t>
            </a:r>
            <a:r>
              <a:rPr lang="en-US" sz="1600" b="0" dirty="0" smtClean="0"/>
              <a:t> (which we call the master AP).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 smtClean="0"/>
              <a:t>Note this doesn’t necessarily mean all AP can hear all AP</a:t>
            </a:r>
            <a:endParaRPr lang="en-US" sz="1400" b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600" b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b="0" dirty="0" smtClean="0"/>
              <a:t>Proposal aims to enhance current mesh AP deployments or any other deployments that can share data among several </a:t>
            </a:r>
            <a:r>
              <a:rPr lang="en-US" sz="1600" b="0" dirty="0" err="1" smtClean="0"/>
              <a:t>APs</a:t>
            </a:r>
            <a:r>
              <a:rPr lang="en-US" sz="1600" b="0" dirty="0" smtClean="0"/>
              <a:t> (wirelessly or through a wired backhaul).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600" b="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b="0" dirty="0" smtClean="0"/>
              <a:t>Typical configuration may consist of a 4-antenna master AP and two 2-antenna slave </a:t>
            </a:r>
            <a:r>
              <a:rPr lang="en-US" sz="1600" b="0" dirty="0" err="1" smtClean="0"/>
              <a:t>APs</a:t>
            </a:r>
            <a:r>
              <a:rPr lang="en-US" sz="1600" b="0" dirty="0" smtClean="0"/>
              <a:t>  (total 8 antennas). A more advanced configuration may consist of 3-4 4-antenna </a:t>
            </a:r>
            <a:r>
              <a:rPr lang="en-US" sz="1600" b="0" dirty="0" err="1" smtClean="0"/>
              <a:t>APs</a:t>
            </a:r>
            <a:r>
              <a:rPr lang="en-US" sz="1600" b="0" dirty="0" smtClean="0"/>
              <a:t> (total of 12-16 antennas)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600" b="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b="0" dirty="0" smtClean="0"/>
              <a:t>Main problem – </a:t>
            </a:r>
            <a:r>
              <a:rPr lang="en-US" sz="1600" b="0" dirty="0" err="1" smtClean="0"/>
              <a:t>APs</a:t>
            </a:r>
            <a:r>
              <a:rPr lang="en-US" sz="1600" b="0" dirty="0" smtClean="0"/>
              <a:t> are not synchronized and drift independently from time of CSI feedback and that drift needs to be corrected at time of joint AP transmission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600" b="0" dirty="0" smtClean="0"/>
          </a:p>
          <a:p>
            <a:pPr marL="0" indent="0">
              <a:buNone/>
            </a:pPr>
            <a:endParaRPr lang="en-US" sz="1400" b="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600" b="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400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Design Framework - Concept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pPr marL="171450" lvl="2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Leveraging the concept of </a:t>
            </a:r>
            <a:r>
              <a:rPr lang="en-US" sz="1600" dirty="0" err="1" smtClean="0"/>
              <a:t>11ax</a:t>
            </a:r>
            <a:r>
              <a:rPr lang="en-US" sz="1600" dirty="0" smtClean="0"/>
              <a:t> trigger frame, the Master AP sends a frame which we here call a ‘slave trigger’ to enable slave </a:t>
            </a:r>
            <a:r>
              <a:rPr lang="en-US" sz="1600" dirty="0" err="1" smtClean="0"/>
              <a:t>APs</a:t>
            </a:r>
            <a:r>
              <a:rPr lang="en-US" sz="1600" dirty="0" smtClean="0"/>
              <a:t> to initially sync and subsequently re-sync their timing, CFO and phase. The slave trigger enables a fresh accurate estimate of the </a:t>
            </a:r>
            <a:r>
              <a:rPr lang="en-US" sz="1600" u="sng" dirty="0" smtClean="0"/>
              <a:t>current value of the phase relative to the initial value.</a:t>
            </a:r>
            <a:r>
              <a:rPr lang="en-US" sz="1600" dirty="0" smtClean="0"/>
              <a:t> This is easy to </a:t>
            </a:r>
            <a:r>
              <a:rPr lang="en-US" sz="1600" dirty="0"/>
              <a:t>do based on e.g. the </a:t>
            </a:r>
            <a:r>
              <a:rPr lang="en-US" sz="1600" dirty="0" smtClean="0"/>
              <a:t>legacy preamble.</a:t>
            </a:r>
            <a:r>
              <a:rPr lang="en-US" sz="1600" u="sng" dirty="0" smtClean="0"/>
              <a:t> </a:t>
            </a:r>
          </a:p>
          <a:p>
            <a:pPr marL="171450" lvl="2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Slave </a:t>
            </a:r>
            <a:r>
              <a:rPr lang="en-US" sz="1600" dirty="0" err="1" smtClean="0"/>
              <a:t>APs</a:t>
            </a:r>
            <a:r>
              <a:rPr lang="en-US" sz="1600" dirty="0" smtClean="0"/>
              <a:t> pre-compensate for the total phase drift and for the CFO/</a:t>
            </a:r>
            <a:r>
              <a:rPr lang="en-US" sz="1600" dirty="0" err="1" smtClean="0"/>
              <a:t>SFO</a:t>
            </a:r>
            <a:r>
              <a:rPr lang="en-US" sz="1600" dirty="0" smtClean="0"/>
              <a:t> offsets (as is done in </a:t>
            </a:r>
            <a:r>
              <a:rPr lang="en-US" sz="1600" dirty="0" err="1" smtClean="0"/>
              <a:t>11ax</a:t>
            </a:r>
            <a:r>
              <a:rPr lang="en-US" sz="1600" dirty="0" smtClean="0"/>
              <a:t> TB </a:t>
            </a:r>
            <a:r>
              <a:rPr lang="en-US" sz="1600" dirty="0" err="1" smtClean="0"/>
              <a:t>PPDU</a:t>
            </a:r>
            <a:r>
              <a:rPr lang="en-US" sz="1600" dirty="0" smtClean="0"/>
              <a:t>) and join the master in joint transmissions.</a:t>
            </a:r>
          </a:p>
          <a:p>
            <a:pPr marL="171450" lvl="2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The slave trigger is transmitted in each part of the process – sounding and every joint MU-</a:t>
            </a:r>
            <a:r>
              <a:rPr lang="en-US" sz="1600" dirty="0" err="1" smtClean="0"/>
              <a:t>MIMO</a:t>
            </a:r>
            <a:r>
              <a:rPr lang="en-US" sz="1600" dirty="0" smtClean="0"/>
              <a:t> transmission thereafter. </a:t>
            </a:r>
          </a:p>
          <a:p>
            <a:pPr marL="171450" lvl="2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The reason/benefit of transmitting the slave trigger before every joint transmission is threefold</a:t>
            </a:r>
          </a:p>
          <a:p>
            <a:pPr marL="514350" lvl="3" indent="-171450">
              <a:buFont typeface="Arial" panose="020B0604020202020204" pitchFamily="34" charset="0"/>
              <a:buChar char="•"/>
            </a:pPr>
            <a:r>
              <a:rPr lang="en-US" sz="1400" dirty="0" smtClean="0"/>
              <a:t>Tells slave AP that this is going to be a joint transmission</a:t>
            </a:r>
          </a:p>
          <a:p>
            <a:pPr marL="514350" lvl="3" indent="-171450">
              <a:buFont typeface="Arial" panose="020B0604020202020204" pitchFamily="34" charset="0"/>
              <a:buChar char="•"/>
            </a:pPr>
            <a:r>
              <a:rPr lang="en-US" sz="1400" dirty="0" smtClean="0"/>
              <a:t>Allows slave AP to calculate exact total phase rotation from time of sounding due to oscillator drift </a:t>
            </a:r>
          </a:p>
          <a:p>
            <a:pPr marL="514350" lvl="3" indent="-171450">
              <a:buFont typeface="Arial" panose="020B0604020202020204" pitchFamily="34" charset="0"/>
              <a:buChar char="•"/>
            </a:pPr>
            <a:r>
              <a:rPr lang="en-US" sz="1400" dirty="0" smtClean="0"/>
              <a:t>Allows slave AP to calculate impact of new timing synchronization and apply a phase correction    </a:t>
            </a:r>
            <a:endParaRPr lang="en-US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400" b="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600" b="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932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dirty="0"/>
              <a:t>Proposed Design Framework </a:t>
            </a:r>
            <a:r>
              <a:rPr lang="en-US" dirty="0" smtClean="0"/>
              <a:t>– Sounding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sz="1600" b="0" dirty="0" smtClean="0"/>
              <a:t>The diagram shows the sequence of transmissions building on </a:t>
            </a:r>
            <a:r>
              <a:rPr lang="en-US" sz="1600" b="0" dirty="0" err="1" smtClean="0"/>
              <a:t>11ax</a:t>
            </a:r>
            <a:r>
              <a:rPr lang="en-US" sz="1600" b="0" dirty="0" smtClean="0"/>
              <a:t> sounding process with joint transmissions highlighted in </a:t>
            </a:r>
            <a:r>
              <a:rPr lang="en-US" sz="1600" b="0" dirty="0" smtClean="0">
                <a:solidFill>
                  <a:schemeClr val="accent1"/>
                </a:solidFill>
              </a:rPr>
              <a:t>green</a:t>
            </a:r>
            <a:r>
              <a:rPr lang="en-US" sz="1600" b="0" dirty="0" smtClean="0"/>
              <a:t>.</a:t>
            </a:r>
          </a:p>
          <a:p>
            <a:r>
              <a:rPr lang="en-US" sz="1600" b="0" dirty="0" smtClean="0"/>
              <a:t>A slave trigger starts the process and enables slave </a:t>
            </a:r>
            <a:r>
              <a:rPr lang="en-US" sz="1600" b="0" dirty="0" err="1" smtClean="0"/>
              <a:t>APs</a:t>
            </a:r>
            <a:r>
              <a:rPr lang="en-US" sz="1600" b="0" dirty="0" smtClean="0"/>
              <a:t> to jointly transmit the </a:t>
            </a:r>
            <a:r>
              <a:rPr lang="en-US" sz="1600" b="0" dirty="0" err="1" smtClean="0"/>
              <a:t>NDPA</a:t>
            </a:r>
            <a:r>
              <a:rPr lang="en-US" sz="1600" b="0" dirty="0" smtClean="0"/>
              <a:t> for maximum reach </a:t>
            </a:r>
          </a:p>
          <a:p>
            <a:pPr lvl="1"/>
            <a:r>
              <a:rPr lang="en-US" sz="1400" dirty="0"/>
              <a:t>N</a:t>
            </a:r>
            <a:r>
              <a:rPr lang="en-US" sz="1400" b="0" dirty="0" smtClean="0"/>
              <a:t>ot necessary if the master AP can reach all STA.</a:t>
            </a:r>
          </a:p>
          <a:p>
            <a:r>
              <a:rPr lang="en-US" sz="1600" b="0" dirty="0" smtClean="0"/>
              <a:t>A second slave trigger is transmitted to enable fresh sync and storage of a reference H after which the master and slaves jointly transmit an </a:t>
            </a:r>
            <a:r>
              <a:rPr lang="en-US" sz="1600" b="0" dirty="0" err="1" smtClean="0"/>
              <a:t>EHT</a:t>
            </a:r>
            <a:r>
              <a:rPr lang="en-US" sz="1600" b="0" dirty="0" smtClean="0"/>
              <a:t> </a:t>
            </a:r>
            <a:r>
              <a:rPr lang="en-US" sz="1600" b="0" dirty="0" err="1" smtClean="0"/>
              <a:t>NDP</a:t>
            </a:r>
            <a:r>
              <a:rPr lang="en-US" sz="1600" b="0" dirty="0" smtClean="0"/>
              <a:t>.</a:t>
            </a:r>
          </a:p>
          <a:p>
            <a:pPr lvl="1"/>
            <a:r>
              <a:rPr lang="en-US" sz="1400" b="0" dirty="0" smtClean="0"/>
              <a:t>Transmission of </a:t>
            </a:r>
            <a:r>
              <a:rPr lang="en-US" sz="1400" b="0" dirty="0" err="1" smtClean="0"/>
              <a:t>NDP</a:t>
            </a:r>
            <a:r>
              <a:rPr lang="en-US" sz="1400" b="0" dirty="0" smtClean="0"/>
              <a:t> resembles how </a:t>
            </a:r>
            <a:r>
              <a:rPr lang="en-US" sz="1400" b="0" dirty="0" err="1" smtClean="0"/>
              <a:t>LTFs</a:t>
            </a:r>
            <a:r>
              <a:rPr lang="en-US" sz="1400" b="0" dirty="0" smtClean="0"/>
              <a:t> are modulated in </a:t>
            </a:r>
            <a:r>
              <a:rPr lang="en-US" sz="1400" b="0" dirty="0" err="1" smtClean="0"/>
              <a:t>11ax</a:t>
            </a:r>
            <a:r>
              <a:rPr lang="en-US" sz="1400" b="0" dirty="0" smtClean="0"/>
              <a:t> UL MU-</a:t>
            </a:r>
            <a:r>
              <a:rPr lang="en-US" sz="1400" b="0" dirty="0" err="1" smtClean="0"/>
              <a:t>MIMO</a:t>
            </a:r>
            <a:endParaRPr lang="en-US" sz="1400" b="0" dirty="0" smtClean="0"/>
          </a:p>
          <a:p>
            <a:pPr lvl="1"/>
            <a:r>
              <a:rPr lang="en-US" sz="1400" dirty="0" smtClean="0"/>
              <a:t>Note that storage of H (e.g. from L-</a:t>
            </a:r>
            <a:r>
              <a:rPr lang="en-US" sz="1400" dirty="0" err="1" smtClean="0"/>
              <a:t>LTF</a:t>
            </a:r>
            <a:r>
              <a:rPr lang="en-US" sz="1400" dirty="0" smtClean="0"/>
              <a:t>) is for illustration purposes, we may store only some phase related parameters</a:t>
            </a:r>
            <a:endParaRPr lang="en-US" sz="1400" b="0" dirty="0" smtClean="0"/>
          </a:p>
          <a:p>
            <a:r>
              <a:rPr lang="en-US" sz="1600" b="0" dirty="0" smtClean="0"/>
              <a:t>Note as described in slide 4 that slave </a:t>
            </a:r>
            <a:r>
              <a:rPr lang="en-US" sz="1600" b="0" dirty="0" err="1" smtClean="0"/>
              <a:t>APs</a:t>
            </a:r>
            <a:r>
              <a:rPr lang="en-US" sz="1600" b="0" dirty="0" smtClean="0"/>
              <a:t>  pre-compensate CFO/</a:t>
            </a:r>
            <a:r>
              <a:rPr lang="en-US" sz="1600" b="0" dirty="0" err="1" smtClean="0"/>
              <a:t>SFO</a:t>
            </a:r>
            <a:r>
              <a:rPr lang="en-US" sz="1600" b="0" dirty="0" smtClean="0"/>
              <a:t> before all joint transmissions</a:t>
            </a:r>
            <a:endParaRPr lang="en-US" sz="16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0326915"/>
              </p:ext>
            </p:extLst>
          </p:nvPr>
        </p:nvGraphicFramePr>
        <p:xfrm>
          <a:off x="1524000" y="4969692"/>
          <a:ext cx="7162801" cy="1735908"/>
        </p:xfrm>
        <a:graphic>
          <a:graphicData uri="http://schemas.openxmlformats.org/drawingml/2006/table">
            <a:tbl>
              <a:tblPr firstRow="1" firstCol="1" bandRow="1"/>
              <a:tblGrid>
                <a:gridCol w="651040"/>
                <a:gridCol w="651040"/>
                <a:gridCol w="1187471"/>
                <a:gridCol w="410292"/>
                <a:gridCol w="579155"/>
                <a:gridCol w="410292"/>
                <a:gridCol w="1166805"/>
                <a:gridCol w="2106706"/>
              </a:tblGrid>
              <a:tr h="24238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</a:rPr>
                        <a:t>Master</a:t>
                      </a:r>
                      <a:endParaRPr lang="en-US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7303" marR="3730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effectLst/>
                        <a:latin typeface="Times New Roman"/>
                      </a:endParaRPr>
                    </a:p>
                  </a:txBody>
                  <a:tcPr marL="37303" marR="3730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</a:rPr>
                        <a:t>   Slave 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</a:rPr>
                        <a:t>Trigger</a:t>
                      </a:r>
                      <a:endParaRPr lang="en-US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7303" marR="3730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</a:rPr>
                        <a:t>SIFS</a:t>
                      </a:r>
                      <a:endParaRPr lang="en-US" sz="1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7303" marR="3730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chemeClr val="accent1"/>
                          </a:solidFill>
                          <a:effectLst/>
                          <a:latin typeface="Calibri"/>
                          <a:ea typeface="Calibri"/>
                        </a:rPr>
                        <a:t>NDPA</a:t>
                      </a:r>
                      <a:endParaRPr lang="en-US" sz="1400" dirty="0">
                        <a:solidFill>
                          <a:schemeClr val="accent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7303" marR="3730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</a:rPr>
                        <a:t>SIFS</a:t>
                      </a:r>
                      <a:endParaRPr lang="en-US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7303" marR="3730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</a:rPr>
                        <a:t>Slave Trigger</a:t>
                      </a:r>
                      <a:endParaRPr lang="en-US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7303" marR="3730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</a:rPr>
                        <a:t>SIFS</a:t>
                      </a:r>
                      <a:r>
                        <a:rPr lang="en-US" sz="1200" dirty="0" smtClean="0">
                          <a:solidFill>
                            <a:schemeClr val="accent1"/>
                          </a:solidFill>
                          <a:effectLst/>
                          <a:latin typeface="Calibri"/>
                          <a:ea typeface="Calibri"/>
                        </a:rPr>
                        <a:t>      </a:t>
                      </a:r>
                      <a:r>
                        <a:rPr lang="en-US" sz="1200" dirty="0" err="1" smtClean="0">
                          <a:solidFill>
                            <a:schemeClr val="accent1"/>
                          </a:solidFill>
                          <a:effectLst/>
                          <a:latin typeface="Calibri"/>
                          <a:ea typeface="Calibri"/>
                        </a:rPr>
                        <a:t>EHT</a:t>
                      </a:r>
                      <a:r>
                        <a:rPr lang="en-US" sz="1200" dirty="0" smtClean="0">
                          <a:solidFill>
                            <a:schemeClr val="accent1"/>
                          </a:solidFill>
                          <a:effectLst/>
                          <a:latin typeface="Calibri"/>
                          <a:ea typeface="Calibri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accent1"/>
                          </a:solidFill>
                          <a:effectLst/>
                          <a:latin typeface="Calibri"/>
                          <a:ea typeface="Calibri"/>
                        </a:rPr>
                        <a:t>NDP</a:t>
                      </a:r>
                      <a:r>
                        <a:rPr lang="en-US" sz="1200" dirty="0">
                          <a:solidFill>
                            <a:schemeClr val="accent1"/>
                          </a:solidFill>
                          <a:effectLst/>
                          <a:latin typeface="Calibri"/>
                          <a:ea typeface="Calibri"/>
                        </a:rPr>
                        <a:t> </a:t>
                      </a:r>
                      <a:endParaRPr lang="en-US" sz="1400" dirty="0">
                        <a:solidFill>
                          <a:schemeClr val="accent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7303" marR="3730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263">
                <a:tc>
                  <a:txBody>
                    <a:bodyPr/>
                    <a:lstStyle/>
                    <a:p>
                      <a:endParaRPr lang="en-US" sz="1100" dirty="0">
                        <a:effectLst/>
                        <a:latin typeface="Times New Roman"/>
                      </a:endParaRPr>
                    </a:p>
                  </a:txBody>
                  <a:tcPr marL="37303" marR="3730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effectLst/>
                        <a:latin typeface="Times New Roman"/>
                      </a:endParaRPr>
                    </a:p>
                  </a:txBody>
                  <a:tcPr marL="37303" marR="3730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effectLst/>
                        <a:latin typeface="Times New Roman"/>
                      </a:endParaRPr>
                    </a:p>
                  </a:txBody>
                  <a:tcPr marL="37303" marR="3730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effectLst/>
                        <a:latin typeface="Times New Roman"/>
                      </a:endParaRPr>
                    </a:p>
                  </a:txBody>
                  <a:tcPr marL="37303" marR="3730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accent1"/>
                        </a:solidFill>
                        <a:effectLst/>
                        <a:latin typeface="Times New Roman"/>
                      </a:endParaRPr>
                    </a:p>
                  </a:txBody>
                  <a:tcPr marL="37303" marR="3730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effectLst/>
                        <a:latin typeface="Times New Roman"/>
                      </a:endParaRPr>
                    </a:p>
                  </a:txBody>
                  <a:tcPr marL="37303" marR="3730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>
                        <a:effectLst/>
                        <a:latin typeface="Times New Roman"/>
                      </a:endParaRPr>
                    </a:p>
                  </a:txBody>
                  <a:tcPr marL="37303" marR="3730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accent1"/>
                        </a:solidFill>
                        <a:effectLst/>
                        <a:latin typeface="Times New Roman"/>
                      </a:endParaRPr>
                    </a:p>
                  </a:txBody>
                  <a:tcPr marL="37303" marR="3730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36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</a:rPr>
                        <a:t>Slaves</a:t>
                      </a:r>
                      <a:endParaRPr lang="en-US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7303" marR="3730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>
                        <a:effectLst/>
                        <a:latin typeface="Times New Roman"/>
                      </a:endParaRPr>
                    </a:p>
                  </a:txBody>
                  <a:tcPr marL="37303" marR="3730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effectLst/>
                        <a:latin typeface="Times New Roman"/>
                      </a:endParaRPr>
                    </a:p>
                  </a:txBody>
                  <a:tcPr marL="37303" marR="3730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effectLst/>
                        <a:latin typeface="Times New Roman"/>
                      </a:endParaRPr>
                    </a:p>
                  </a:txBody>
                  <a:tcPr marL="37303" marR="3730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chemeClr val="accent1"/>
                          </a:solidFill>
                          <a:effectLst/>
                          <a:latin typeface="Calibri"/>
                          <a:ea typeface="Calibri"/>
                        </a:rPr>
                        <a:t>NDPA</a:t>
                      </a:r>
                      <a:endParaRPr lang="en-US" sz="1400" dirty="0">
                        <a:solidFill>
                          <a:schemeClr val="accent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7303" marR="3730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effectLst/>
                        <a:latin typeface="Times New Roman"/>
                      </a:endParaRPr>
                    </a:p>
                  </a:txBody>
                  <a:tcPr marL="37303" marR="3730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effectLst/>
                        <a:latin typeface="Times New Roman"/>
                      </a:endParaRPr>
                    </a:p>
                  </a:txBody>
                  <a:tcPr marL="37303" marR="3730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accent1"/>
                          </a:solidFill>
                          <a:effectLst/>
                          <a:latin typeface="Calibri"/>
                          <a:ea typeface="Calibri"/>
                        </a:rPr>
                        <a:t>             </a:t>
                      </a:r>
                      <a:r>
                        <a:rPr lang="en-US" sz="1200" dirty="0" err="1" smtClean="0">
                          <a:solidFill>
                            <a:schemeClr val="accent1"/>
                          </a:solidFill>
                          <a:effectLst/>
                          <a:latin typeface="Calibri"/>
                          <a:ea typeface="Calibri"/>
                        </a:rPr>
                        <a:t>EHT</a:t>
                      </a:r>
                      <a:r>
                        <a:rPr lang="en-US" sz="1200" dirty="0" smtClean="0">
                          <a:solidFill>
                            <a:schemeClr val="accent1"/>
                          </a:solidFill>
                          <a:effectLst/>
                          <a:latin typeface="Calibri"/>
                          <a:ea typeface="Calibri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accent1"/>
                          </a:solidFill>
                          <a:effectLst/>
                          <a:latin typeface="Calibri"/>
                          <a:ea typeface="Calibri"/>
                        </a:rPr>
                        <a:t>NDP</a:t>
                      </a:r>
                      <a:r>
                        <a:rPr lang="en-US" sz="1200" dirty="0">
                          <a:solidFill>
                            <a:schemeClr val="accent1"/>
                          </a:solidFill>
                          <a:effectLst/>
                          <a:latin typeface="Calibri"/>
                          <a:ea typeface="Calibri"/>
                        </a:rPr>
                        <a:t> </a:t>
                      </a:r>
                      <a:endParaRPr lang="en-US" sz="1400" dirty="0">
                        <a:solidFill>
                          <a:schemeClr val="accent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7303" marR="3730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263">
                <a:tc>
                  <a:txBody>
                    <a:bodyPr/>
                    <a:lstStyle/>
                    <a:p>
                      <a:endParaRPr lang="en-US" sz="1100" dirty="0">
                        <a:effectLst/>
                        <a:latin typeface="Times New Roman"/>
                      </a:endParaRPr>
                    </a:p>
                  </a:txBody>
                  <a:tcPr marL="37303" marR="3730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>
                        <a:effectLst/>
                        <a:latin typeface="Times New Roman"/>
                      </a:endParaRPr>
                    </a:p>
                  </a:txBody>
                  <a:tcPr marL="37303" marR="3730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>
                        <a:effectLst/>
                        <a:latin typeface="Times New Roman"/>
                      </a:endParaRPr>
                    </a:p>
                  </a:txBody>
                  <a:tcPr marL="37303" marR="3730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>
                        <a:effectLst/>
                        <a:latin typeface="Times New Roman"/>
                      </a:endParaRPr>
                    </a:p>
                  </a:txBody>
                  <a:tcPr marL="37303" marR="3730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effectLst/>
                        <a:latin typeface="Times New Roman"/>
                      </a:endParaRPr>
                    </a:p>
                  </a:txBody>
                  <a:tcPr marL="37303" marR="3730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>
                        <a:effectLst/>
                        <a:latin typeface="Times New Roman"/>
                      </a:endParaRPr>
                    </a:p>
                  </a:txBody>
                  <a:tcPr marL="37303" marR="3730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effectLst/>
                        <a:latin typeface="Times New Roman"/>
                      </a:endParaRPr>
                    </a:p>
                  </a:txBody>
                  <a:tcPr marL="37303" marR="3730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effectLst/>
                        <a:latin typeface="Times New Roman"/>
                      </a:endParaRPr>
                    </a:p>
                  </a:txBody>
                  <a:tcPr marL="37303" marR="3730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36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</a:rPr>
                        <a:t> </a:t>
                      </a:r>
                      <a:endParaRPr lang="en-US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7303" marR="3730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>
                        <a:effectLst/>
                        <a:latin typeface="Times New Roman"/>
                      </a:endParaRPr>
                    </a:p>
                  </a:txBody>
                  <a:tcPr marL="37303" marR="3730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>
                        <a:effectLst/>
                        <a:latin typeface="Times New Roman"/>
                      </a:endParaRPr>
                    </a:p>
                  </a:txBody>
                  <a:tcPr marL="37303" marR="3730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>
                        <a:effectLst/>
                        <a:latin typeface="Times New Roman"/>
                      </a:endParaRPr>
                    </a:p>
                  </a:txBody>
                  <a:tcPr marL="37303" marR="3730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effectLst/>
                        <a:latin typeface="Times New Roman"/>
                      </a:endParaRPr>
                    </a:p>
                  </a:txBody>
                  <a:tcPr marL="37303" marR="3730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>
                        <a:effectLst/>
                        <a:latin typeface="Times New Roman"/>
                      </a:endParaRPr>
                    </a:p>
                  </a:txBody>
                  <a:tcPr marL="37303" marR="3730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effectLst/>
                        <a:latin typeface="Times New Roman"/>
                      </a:endParaRPr>
                    </a:p>
                  </a:txBody>
                  <a:tcPr marL="37303" marR="3730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effectLst/>
                        <a:latin typeface="Times New Roman"/>
                      </a:endParaRPr>
                    </a:p>
                  </a:txBody>
                  <a:tcPr marL="37303" marR="3730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72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</a:rPr>
                        <a:t>Slaves</a:t>
                      </a:r>
                      <a:endParaRPr lang="en-US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7303" marR="3730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>
                        <a:effectLst/>
                        <a:latin typeface="Times New Roman"/>
                      </a:endParaRPr>
                    </a:p>
                  </a:txBody>
                  <a:tcPr marL="37303" marR="37303" marT="0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</a:rPr>
                        <a:t>Estimate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</a:rPr>
                        <a:t> CFO</a:t>
                      </a:r>
                      <a:endParaRPr lang="en-US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7303" marR="37303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100">
                        <a:effectLst/>
                        <a:latin typeface="Times New Roman"/>
                      </a:endParaRPr>
                    </a:p>
                  </a:txBody>
                  <a:tcPr marL="37303" marR="37303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>
                        <a:effectLst/>
                        <a:latin typeface="Times New Roman"/>
                      </a:endParaRPr>
                    </a:p>
                  </a:txBody>
                  <a:tcPr marL="37303" marR="3730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>
                        <a:effectLst/>
                        <a:latin typeface="Times New Roman"/>
                      </a:endParaRPr>
                    </a:p>
                  </a:txBody>
                  <a:tcPr marL="37303" marR="37303" marT="0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</a:rPr>
                        <a:t>Estimate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</a:rPr>
                        <a:t>H_ref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</a:rPr>
                        <a:t>, 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</a:rPr>
                        <a:t>CFO</a:t>
                      </a:r>
                      <a:endParaRPr lang="en-US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7303" marR="37303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effectLst/>
                        <a:latin typeface="Times New Roman"/>
                      </a:endParaRPr>
                    </a:p>
                  </a:txBody>
                  <a:tcPr marL="37303" marR="37303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263">
                <a:tc>
                  <a:txBody>
                    <a:bodyPr/>
                    <a:lstStyle/>
                    <a:p>
                      <a:endParaRPr lang="en-US" sz="1200" dirty="0">
                        <a:effectLst/>
                        <a:latin typeface="Times New Roman"/>
                      </a:endParaRPr>
                    </a:p>
                  </a:txBody>
                  <a:tcPr marL="37303" marR="3730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/>
                      </a:endParaRPr>
                    </a:p>
                  </a:txBody>
                  <a:tcPr marL="37303" marR="3730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/>
                      </a:endParaRPr>
                    </a:p>
                  </a:txBody>
                  <a:tcPr marL="37303" marR="3730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effectLst/>
                        <a:latin typeface="Times New Roman"/>
                      </a:endParaRPr>
                    </a:p>
                  </a:txBody>
                  <a:tcPr marL="37303" marR="3730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/>
                      </a:endParaRPr>
                    </a:p>
                  </a:txBody>
                  <a:tcPr marL="37303" marR="3730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/>
                      </a:endParaRPr>
                    </a:p>
                  </a:txBody>
                  <a:tcPr marL="37303" marR="3730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/>
                      </a:endParaRPr>
                    </a:p>
                  </a:txBody>
                  <a:tcPr marL="37303" marR="3730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effectLst/>
                        <a:latin typeface="Times New Roman"/>
                      </a:endParaRPr>
                    </a:p>
                  </a:txBody>
                  <a:tcPr marL="37303" marR="3730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01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7303" marR="3730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/>
                      </a:endParaRPr>
                    </a:p>
                  </a:txBody>
                  <a:tcPr marL="37303" marR="3730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/>
                      </a:endParaRPr>
                    </a:p>
                  </a:txBody>
                  <a:tcPr marL="37303" marR="3730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effectLst/>
                        <a:latin typeface="Times New Roman"/>
                      </a:endParaRPr>
                    </a:p>
                  </a:txBody>
                  <a:tcPr marL="37303" marR="3730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/>
                      </a:endParaRPr>
                    </a:p>
                  </a:txBody>
                  <a:tcPr marL="37303" marR="3730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/>
                      </a:endParaRPr>
                    </a:p>
                  </a:txBody>
                  <a:tcPr marL="37303" marR="3730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/>
                      </a:endParaRPr>
                    </a:p>
                  </a:txBody>
                  <a:tcPr marL="37303" marR="3730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effectLst/>
                        <a:latin typeface="Times New Roman"/>
                      </a:endParaRPr>
                    </a:p>
                  </a:txBody>
                  <a:tcPr marL="37303" marR="3730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3914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90600"/>
          </a:xfrm>
        </p:spPr>
        <p:txBody>
          <a:bodyPr/>
          <a:lstStyle/>
          <a:p>
            <a:r>
              <a:rPr lang="en-US" sz="2800" dirty="0"/>
              <a:t>Proposed Design Framework </a:t>
            </a:r>
            <a:r>
              <a:rPr lang="en-US" sz="2800" dirty="0" smtClean="0"/>
              <a:t>– CSI Feedback  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sz="1600" b="0" dirty="0" smtClean="0"/>
              <a:t>This stage is similar to </a:t>
            </a:r>
            <a:r>
              <a:rPr lang="en-US" sz="1600" b="0" dirty="0" err="1" smtClean="0"/>
              <a:t>11ax</a:t>
            </a:r>
            <a:r>
              <a:rPr lang="en-US" sz="1600" b="0" dirty="0" smtClean="0"/>
              <a:t> as a joint master-slave trigger will follow to collect CSI feedback from all </a:t>
            </a:r>
            <a:r>
              <a:rPr lang="en-US" sz="1600" b="0" dirty="0" err="1" smtClean="0"/>
              <a:t>STA</a:t>
            </a:r>
            <a:r>
              <a:rPr lang="en-US" sz="1600" b="0" dirty="0" smtClean="0"/>
              <a:t> using UL </a:t>
            </a:r>
            <a:r>
              <a:rPr lang="en-US" sz="1600" b="0" dirty="0" err="1" smtClean="0"/>
              <a:t>OFDMA</a:t>
            </a:r>
            <a:r>
              <a:rPr lang="en-US" sz="1600" b="0" dirty="0" smtClean="0"/>
              <a:t>/MU-</a:t>
            </a:r>
            <a:r>
              <a:rPr lang="en-US" sz="1600" b="0" dirty="0" err="1" smtClean="0"/>
              <a:t>MIMO</a:t>
            </a:r>
            <a:endParaRPr lang="en-US" sz="1600" b="0" dirty="0" smtClean="0"/>
          </a:p>
          <a:p>
            <a:pPr marL="342900" lvl="1" indent="-342900">
              <a:buFontTx/>
              <a:buChar char="•"/>
            </a:pPr>
            <a:r>
              <a:rPr lang="en-US" sz="1600" dirty="0"/>
              <a:t>Master and slave </a:t>
            </a:r>
            <a:r>
              <a:rPr lang="en-US" sz="1600" dirty="0" err="1"/>
              <a:t>APs</a:t>
            </a:r>
            <a:r>
              <a:rPr lang="en-US" sz="1600" dirty="0"/>
              <a:t> now have access to the </a:t>
            </a:r>
            <a:r>
              <a:rPr lang="en-US" sz="1600" u="sng" dirty="0"/>
              <a:t>entire CSI from all participating </a:t>
            </a:r>
            <a:r>
              <a:rPr lang="en-US" sz="1600" u="sng" dirty="0" err="1"/>
              <a:t>APs</a:t>
            </a:r>
            <a:r>
              <a:rPr lang="en-US" sz="1600" u="sng" dirty="0"/>
              <a:t> to all participating </a:t>
            </a:r>
            <a:r>
              <a:rPr lang="en-US" sz="1600" u="sng" dirty="0" err="1"/>
              <a:t>STAs</a:t>
            </a:r>
            <a:r>
              <a:rPr lang="en-US" sz="1600" dirty="0"/>
              <a:t>. They can now independently compute </a:t>
            </a:r>
            <a:r>
              <a:rPr lang="en-US" sz="1600" dirty="0" smtClean="0"/>
              <a:t>precoding </a:t>
            </a:r>
            <a:r>
              <a:rPr lang="en-US" sz="1600" dirty="0"/>
              <a:t>vectors for joint MU-</a:t>
            </a:r>
            <a:r>
              <a:rPr lang="en-US" sz="1600" dirty="0" err="1"/>
              <a:t>MIMO</a:t>
            </a:r>
            <a:r>
              <a:rPr lang="en-US" sz="1600" dirty="0"/>
              <a:t> transmission</a:t>
            </a:r>
            <a:r>
              <a:rPr lang="en-US" sz="1600" dirty="0" smtClean="0"/>
              <a:t>.</a:t>
            </a:r>
          </a:p>
          <a:p>
            <a:pPr marL="342900" lvl="1" indent="-342900">
              <a:buFontTx/>
              <a:buChar char="•"/>
            </a:pPr>
            <a:r>
              <a:rPr lang="en-US" sz="1600" dirty="0" smtClean="0"/>
              <a:t>Some </a:t>
            </a:r>
            <a:r>
              <a:rPr lang="en-US" sz="1600" dirty="0" err="1" smtClean="0"/>
              <a:t>STA</a:t>
            </a:r>
            <a:r>
              <a:rPr lang="en-US" sz="1600" dirty="0" smtClean="0"/>
              <a:t> feedback may not be heard by some AP (although with UL </a:t>
            </a:r>
            <a:r>
              <a:rPr lang="en-US" sz="1600" dirty="0" err="1" smtClean="0"/>
              <a:t>OFDMA</a:t>
            </a:r>
            <a:r>
              <a:rPr lang="en-US" sz="1600" dirty="0" smtClean="0"/>
              <a:t> that is less likely) but this is OK as we may assume that those AP anyway don’t benefit/impact those </a:t>
            </a:r>
            <a:r>
              <a:rPr lang="en-US" sz="1600" dirty="0" err="1" smtClean="0"/>
              <a:t>STA</a:t>
            </a:r>
            <a:r>
              <a:rPr lang="en-US" sz="1600" dirty="0" smtClean="0"/>
              <a:t> in the subsequent DL transmission </a:t>
            </a:r>
            <a:endParaRPr lang="en-US" sz="1600" dirty="0"/>
          </a:p>
          <a:p>
            <a:endParaRPr lang="en-US" sz="14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1755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Proposed Design Framework </a:t>
            </a:r>
            <a:r>
              <a:rPr lang="en-US" sz="2400" dirty="0" smtClean="0"/>
              <a:t>– Joint MU-</a:t>
            </a:r>
            <a:r>
              <a:rPr lang="en-US" sz="2400" dirty="0" err="1" smtClean="0"/>
              <a:t>MIMO</a:t>
            </a:r>
            <a:r>
              <a:rPr lang="en-US" sz="2400" dirty="0" smtClean="0"/>
              <a:t> Transmission</a:t>
            </a:r>
            <a:r>
              <a:rPr lang="en-US" dirty="0" smtClean="0"/>
              <a:t>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sz="1600" b="0" dirty="0" smtClean="0"/>
              <a:t>The diagram shows the sequence of transmissions</a:t>
            </a:r>
          </a:p>
          <a:p>
            <a:r>
              <a:rPr lang="en-US" sz="1600" b="0" dirty="0" smtClean="0"/>
              <a:t>The slave trigger precedes the joint MU-</a:t>
            </a:r>
            <a:r>
              <a:rPr lang="en-US" sz="1600" b="0" dirty="0" err="1" smtClean="0"/>
              <a:t>MIMO</a:t>
            </a:r>
            <a:r>
              <a:rPr lang="en-US" sz="1600" b="0" dirty="0" smtClean="0"/>
              <a:t> transmission and enables an estimation of the total phase drift by comparing </a:t>
            </a:r>
            <a:r>
              <a:rPr lang="en-US" sz="1600" b="0" dirty="0" err="1" smtClean="0"/>
              <a:t>H_new</a:t>
            </a:r>
            <a:r>
              <a:rPr lang="en-US" sz="1600" b="0" dirty="0" smtClean="0"/>
              <a:t> to </a:t>
            </a:r>
            <a:r>
              <a:rPr lang="en-US" sz="1600" b="0" dirty="0" err="1" smtClean="0"/>
              <a:t>H_ref</a:t>
            </a:r>
            <a:r>
              <a:rPr lang="en-US" sz="1600" b="0" dirty="0" smtClean="0"/>
              <a:t> </a:t>
            </a:r>
          </a:p>
          <a:p>
            <a:r>
              <a:rPr lang="en-US" sz="1600" b="0" dirty="0" smtClean="0"/>
              <a:t>Slave </a:t>
            </a:r>
            <a:r>
              <a:rPr lang="en-US" sz="1600" b="0" dirty="0" err="1" smtClean="0"/>
              <a:t>APs</a:t>
            </a:r>
            <a:r>
              <a:rPr lang="en-US" sz="1600" b="0" dirty="0" smtClean="0"/>
              <a:t> then join the master in transmission after initially correcting for the phase and timing drift and subsequently correcting </a:t>
            </a:r>
            <a:r>
              <a:rPr lang="en-US" sz="1600" b="0" dirty="0"/>
              <a:t>for CFO/</a:t>
            </a:r>
            <a:r>
              <a:rPr lang="en-US" sz="1600" b="0" dirty="0" err="1"/>
              <a:t>SFO</a:t>
            </a:r>
            <a:r>
              <a:rPr lang="en-US" sz="1600" b="0" dirty="0"/>
              <a:t> during the </a:t>
            </a:r>
            <a:r>
              <a:rPr lang="en-US" sz="1600" b="0" dirty="0" smtClean="0"/>
              <a:t>joint transmission</a:t>
            </a:r>
          </a:p>
          <a:p>
            <a:r>
              <a:rPr lang="en-US" sz="1600" b="0" dirty="0" smtClean="0"/>
              <a:t>Note that slave </a:t>
            </a:r>
            <a:r>
              <a:rPr lang="en-US" sz="1600" b="0" dirty="0" err="1" smtClean="0"/>
              <a:t>APs</a:t>
            </a:r>
            <a:r>
              <a:rPr lang="en-US" sz="1600" b="0" dirty="0" smtClean="0"/>
              <a:t> also transmit the preamble for maximum reach</a:t>
            </a:r>
            <a:r>
              <a:rPr lang="en-US" sz="1600" b="0" dirty="0" smtClean="0"/>
              <a:t>.</a:t>
            </a:r>
          </a:p>
          <a:p>
            <a:endParaRPr lang="en-US" sz="1600" b="0" dirty="0"/>
          </a:p>
          <a:p>
            <a:endParaRPr lang="en-US" sz="1600" b="0" dirty="0" smtClean="0"/>
          </a:p>
          <a:p>
            <a:endParaRPr lang="en-US" sz="1600" b="0" dirty="0"/>
          </a:p>
          <a:p>
            <a:endParaRPr lang="en-US" sz="1600" b="0" dirty="0" smtClean="0"/>
          </a:p>
          <a:p>
            <a:endParaRPr lang="en-US" sz="1600" b="0" dirty="0"/>
          </a:p>
          <a:p>
            <a:r>
              <a:rPr lang="en-US" sz="1600" b="0" dirty="0" smtClean="0"/>
              <a:t>What if the packet is so long that slave AP clocks drift reduces performance?</a:t>
            </a:r>
          </a:p>
          <a:p>
            <a:pPr lvl="1"/>
            <a:r>
              <a:rPr lang="en-US" sz="1400" dirty="0" smtClean="0"/>
              <a:t>We can leverage the </a:t>
            </a:r>
            <a:r>
              <a:rPr lang="en-US" sz="1400" dirty="0" err="1" smtClean="0"/>
              <a:t>11ax</a:t>
            </a:r>
            <a:r>
              <a:rPr lang="en-US" sz="1400" dirty="0" smtClean="0"/>
              <a:t> concept of </a:t>
            </a:r>
            <a:r>
              <a:rPr lang="en-US" sz="1400" dirty="0" err="1" smtClean="0"/>
              <a:t>midambles</a:t>
            </a:r>
            <a:r>
              <a:rPr lang="en-US" sz="1400" dirty="0" smtClean="0"/>
              <a:t> except in here these will enable the slave AP to re-sync (so not intended for </a:t>
            </a:r>
            <a:r>
              <a:rPr lang="en-US" sz="1400" dirty="0" err="1" smtClean="0"/>
              <a:t>STA</a:t>
            </a:r>
            <a:r>
              <a:rPr lang="en-US" sz="1400" dirty="0"/>
              <a:t> </a:t>
            </a:r>
            <a:r>
              <a:rPr lang="en-US" sz="1400" dirty="0" smtClean="0"/>
              <a:t>and only transmitted by the master AP).</a:t>
            </a:r>
          </a:p>
          <a:p>
            <a:pPr lvl="1"/>
            <a:r>
              <a:rPr lang="en-US" sz="1400" b="0" dirty="0" smtClean="0"/>
              <a:t>Slave AP may hear the master AP enough to drive the residual CFO to very low levels. </a:t>
            </a:r>
            <a:endParaRPr lang="en-US" sz="14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2807495"/>
              </p:ext>
            </p:extLst>
          </p:nvPr>
        </p:nvGraphicFramePr>
        <p:xfrm>
          <a:off x="1066800" y="3429000"/>
          <a:ext cx="7391401" cy="1443795"/>
        </p:xfrm>
        <a:graphic>
          <a:graphicData uri="http://schemas.openxmlformats.org/drawingml/2006/table">
            <a:tbl>
              <a:tblPr firstRow="1" firstCol="1" bandRow="1"/>
              <a:tblGrid>
                <a:gridCol w="1876107"/>
                <a:gridCol w="1876107"/>
                <a:gridCol w="472267"/>
                <a:gridCol w="1376916"/>
                <a:gridCol w="1790004"/>
              </a:tblGrid>
              <a:tr h="3160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</a:rPr>
                        <a:t>Master</a:t>
                      </a:r>
                      <a:endParaRPr lang="en-US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7303" marR="3730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</a:rPr>
                        <a:t>      Slave Trigger</a:t>
                      </a:r>
                      <a:endParaRPr lang="en-US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7303" marR="3730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</a:rPr>
                        <a:t>SIFS</a:t>
                      </a:r>
                      <a:endParaRPr lang="en-US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7303" marR="3730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chemeClr val="accent1"/>
                          </a:solidFill>
                          <a:effectLst/>
                          <a:latin typeface="Calibri"/>
                          <a:ea typeface="Calibri"/>
                        </a:rPr>
                        <a:t>EHT</a:t>
                      </a:r>
                      <a:r>
                        <a:rPr lang="en-US" sz="1200" dirty="0">
                          <a:solidFill>
                            <a:schemeClr val="accent1"/>
                          </a:solidFill>
                          <a:effectLst/>
                          <a:latin typeface="Calibri"/>
                          <a:ea typeface="Calibri"/>
                        </a:rPr>
                        <a:t> preamble</a:t>
                      </a:r>
                      <a:endParaRPr lang="en-US" sz="1200" dirty="0">
                        <a:solidFill>
                          <a:schemeClr val="accent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7303" marR="3730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accent1"/>
                          </a:solidFill>
                          <a:effectLst/>
                          <a:latin typeface="Calibri"/>
                          <a:ea typeface="Calibri"/>
                        </a:rPr>
                        <a:t>Joint MU-</a:t>
                      </a:r>
                      <a:r>
                        <a:rPr lang="en-US" sz="1200" dirty="0" err="1" smtClean="0">
                          <a:solidFill>
                            <a:schemeClr val="accent1"/>
                          </a:solidFill>
                          <a:effectLst/>
                          <a:latin typeface="Calibri"/>
                          <a:ea typeface="Calibri"/>
                        </a:rPr>
                        <a:t>MIMO</a:t>
                      </a:r>
                      <a:r>
                        <a:rPr lang="en-US" sz="1200" dirty="0" smtClean="0">
                          <a:solidFill>
                            <a:schemeClr val="accent1"/>
                          </a:solidFill>
                          <a:effectLst/>
                          <a:latin typeface="Calibri"/>
                          <a:ea typeface="Calibri"/>
                        </a:rPr>
                        <a:t> Data</a:t>
                      </a:r>
                      <a:endParaRPr lang="en-US" sz="1200" dirty="0">
                        <a:solidFill>
                          <a:schemeClr val="accent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7303" marR="3730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8799">
                <a:tc>
                  <a:txBody>
                    <a:bodyPr/>
                    <a:lstStyle/>
                    <a:p>
                      <a:endParaRPr lang="en-US" sz="1100" dirty="0">
                        <a:effectLst/>
                        <a:latin typeface="Times New Roman"/>
                      </a:endParaRPr>
                    </a:p>
                  </a:txBody>
                  <a:tcPr marL="37303" marR="3730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effectLst/>
                        <a:latin typeface="Times New Roman"/>
                      </a:endParaRPr>
                    </a:p>
                  </a:txBody>
                  <a:tcPr marL="37303" marR="3730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effectLst/>
                        <a:latin typeface="Times New Roman"/>
                      </a:endParaRPr>
                    </a:p>
                  </a:txBody>
                  <a:tcPr marL="37303" marR="3730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accent1"/>
                        </a:solidFill>
                        <a:effectLst/>
                        <a:latin typeface="Times New Roman"/>
                      </a:endParaRPr>
                    </a:p>
                  </a:txBody>
                  <a:tcPr marL="37303" marR="3730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accent1"/>
                        </a:solidFill>
                        <a:effectLst/>
                        <a:latin typeface="Times New Roman"/>
                      </a:endParaRPr>
                    </a:p>
                  </a:txBody>
                  <a:tcPr marL="37303" marR="3730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879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</a:rPr>
                        <a:t>Slaves</a:t>
                      </a:r>
                      <a:endParaRPr lang="en-US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7303" marR="3730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effectLst/>
                        <a:latin typeface="Times New Roman"/>
                      </a:endParaRPr>
                    </a:p>
                  </a:txBody>
                  <a:tcPr marL="37303" marR="3730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/>
                      </a:endParaRPr>
                    </a:p>
                  </a:txBody>
                  <a:tcPr marL="37303" marR="3730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accent1"/>
                          </a:solidFill>
                          <a:effectLst/>
                          <a:latin typeface="Calibri"/>
                          <a:ea typeface="Calibri"/>
                        </a:rPr>
                        <a:t>EHT preamble</a:t>
                      </a:r>
                      <a:endParaRPr lang="en-US" sz="1200">
                        <a:solidFill>
                          <a:schemeClr val="accent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7303" marR="3730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accent1"/>
                          </a:solidFill>
                          <a:effectLst/>
                          <a:latin typeface="Calibri"/>
                          <a:ea typeface="Calibri"/>
                        </a:rPr>
                        <a:t>Joint MU-</a:t>
                      </a:r>
                      <a:r>
                        <a:rPr lang="en-US" sz="1200" dirty="0" err="1" smtClean="0">
                          <a:solidFill>
                            <a:schemeClr val="accent1"/>
                          </a:solidFill>
                          <a:effectLst/>
                          <a:latin typeface="Calibri"/>
                          <a:ea typeface="Calibri"/>
                        </a:rPr>
                        <a:t>MIMO</a:t>
                      </a:r>
                      <a:r>
                        <a:rPr lang="en-US" sz="1200" dirty="0" smtClean="0">
                          <a:solidFill>
                            <a:schemeClr val="accent1"/>
                          </a:solidFill>
                          <a:effectLst/>
                          <a:latin typeface="Calibri"/>
                          <a:ea typeface="Calibri"/>
                        </a:rPr>
                        <a:t> Data</a:t>
                      </a:r>
                      <a:endParaRPr lang="en-US" sz="1200" dirty="0">
                        <a:solidFill>
                          <a:schemeClr val="accent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7303" marR="3730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3618">
                <a:tc>
                  <a:txBody>
                    <a:bodyPr/>
                    <a:lstStyle/>
                    <a:p>
                      <a:endParaRPr lang="en-US" sz="1100" dirty="0">
                        <a:effectLst/>
                        <a:latin typeface="Times New Roman"/>
                      </a:endParaRPr>
                    </a:p>
                  </a:txBody>
                  <a:tcPr marL="37303" marR="3730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effectLst/>
                        <a:latin typeface="Times New Roman"/>
                      </a:endParaRPr>
                    </a:p>
                  </a:txBody>
                  <a:tcPr marL="37303" marR="3730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/>
                      </a:endParaRPr>
                    </a:p>
                  </a:txBody>
                  <a:tcPr marL="37303" marR="3730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accent1"/>
                        </a:solidFill>
                        <a:effectLst/>
                        <a:latin typeface="Times New Roman"/>
                      </a:endParaRPr>
                    </a:p>
                  </a:txBody>
                  <a:tcPr marL="37303" marR="3730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accent1"/>
                        </a:solidFill>
                        <a:effectLst/>
                        <a:latin typeface="Times New Roman"/>
                      </a:endParaRPr>
                    </a:p>
                  </a:txBody>
                  <a:tcPr marL="37303" marR="3730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879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</a:rPr>
                        <a:t> </a:t>
                      </a:r>
                      <a:endParaRPr lang="en-US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7303" marR="3730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effectLst/>
                        <a:latin typeface="Times New Roman"/>
                      </a:endParaRPr>
                    </a:p>
                  </a:txBody>
                  <a:tcPr marL="37303" marR="3730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effectLst/>
                        <a:latin typeface="Times New Roman"/>
                      </a:endParaRPr>
                    </a:p>
                  </a:txBody>
                  <a:tcPr marL="37303" marR="3730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accent1"/>
                        </a:solidFill>
                        <a:effectLst/>
                        <a:latin typeface="Times New Roman"/>
                      </a:endParaRPr>
                    </a:p>
                  </a:txBody>
                  <a:tcPr marL="37303" marR="3730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accent1"/>
                        </a:solidFill>
                        <a:effectLst/>
                        <a:latin typeface="Times New Roman"/>
                      </a:endParaRPr>
                    </a:p>
                  </a:txBody>
                  <a:tcPr marL="37303" marR="3730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241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</a:rPr>
                        <a:t>Slaves</a:t>
                      </a:r>
                      <a:endParaRPr lang="en-US" sz="1200" dirty="0" smtClean="0">
                        <a:effectLst/>
                        <a:latin typeface="+mn-lt"/>
                        <a:ea typeface="Calibri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7303" marR="37303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</a:rPr>
                        <a:t>Estimate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</a:rPr>
                        <a:t>H_new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</a:rPr>
                        <a:t>, CFO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7303" marR="37303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effectLst/>
                        <a:latin typeface="Times New Roman"/>
                      </a:endParaRPr>
                    </a:p>
                  </a:txBody>
                  <a:tcPr marL="37303" marR="37303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accent1"/>
                        </a:solidFill>
                        <a:effectLst/>
                        <a:latin typeface="Times New Roman"/>
                      </a:endParaRPr>
                    </a:p>
                  </a:txBody>
                  <a:tcPr marL="37303" marR="3730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accent1"/>
                        </a:solidFill>
                        <a:effectLst/>
                        <a:latin typeface="Times New Roman"/>
                      </a:endParaRPr>
                    </a:p>
                  </a:txBody>
                  <a:tcPr marL="37303" marR="3730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4568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Notes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b="0" dirty="0" smtClean="0"/>
              <a:t>For simplicity and similarity with </a:t>
            </a:r>
            <a:r>
              <a:rPr lang="en-US" sz="1600" b="0" dirty="0" err="1" smtClean="0"/>
              <a:t>11ax</a:t>
            </a:r>
            <a:r>
              <a:rPr lang="en-US" sz="1600" b="0" dirty="0" smtClean="0"/>
              <a:t> concepts we assumed a separate slave trigger </a:t>
            </a:r>
            <a:r>
              <a:rPr lang="en-US" sz="1600" b="0" dirty="0" smtClean="0"/>
              <a:t>is always transmitted but </a:t>
            </a:r>
            <a:r>
              <a:rPr lang="en-US" sz="1600" b="0" dirty="0" smtClean="0"/>
              <a:t>it may also be combined into one larger </a:t>
            </a:r>
            <a:r>
              <a:rPr lang="en-US" sz="1600" b="0" dirty="0" smtClean="0"/>
              <a:t>preamble</a:t>
            </a:r>
          </a:p>
          <a:p>
            <a:pPr lvl="1"/>
            <a:r>
              <a:rPr lang="en-US" sz="1400" b="0" dirty="0" smtClean="0"/>
              <a:t>e.g. the second slave trigger on slide 5 may be combined with the </a:t>
            </a:r>
            <a:r>
              <a:rPr lang="en-US" sz="1400" b="0" dirty="0" err="1" smtClean="0"/>
              <a:t>EHT</a:t>
            </a:r>
            <a:r>
              <a:rPr lang="en-US" sz="1400" b="0" dirty="0" smtClean="0"/>
              <a:t> </a:t>
            </a:r>
            <a:r>
              <a:rPr lang="en-US" sz="1400" b="0" dirty="0" err="1" smtClean="0"/>
              <a:t>NDP</a:t>
            </a:r>
            <a:r>
              <a:rPr lang="en-US" sz="1400" b="0" dirty="0" smtClean="0"/>
              <a:t> preamble</a:t>
            </a:r>
            <a:endParaRPr lang="en-US" sz="1400" b="0" dirty="0" smtClean="0"/>
          </a:p>
          <a:p>
            <a:endParaRPr lang="en-US" sz="1600" b="0" dirty="0" smtClean="0"/>
          </a:p>
          <a:p>
            <a:r>
              <a:rPr lang="en-US" sz="1600" b="0" dirty="0" smtClean="0"/>
              <a:t>Payload data needs to be shared with the slave </a:t>
            </a:r>
            <a:r>
              <a:rPr lang="en-US" sz="1600" b="0" dirty="0" err="1" smtClean="0"/>
              <a:t>APs</a:t>
            </a:r>
            <a:r>
              <a:rPr lang="en-US" sz="1600" b="0" dirty="0" smtClean="0"/>
              <a:t>.  In here we primarily build on mesh-AP deployments currently being sold by many vendors. The </a:t>
            </a:r>
            <a:r>
              <a:rPr lang="en-US" sz="1600" b="0" dirty="0" smtClean="0"/>
              <a:t>advantage lies </a:t>
            </a:r>
            <a:r>
              <a:rPr lang="en-US" sz="1600" b="0" dirty="0" smtClean="0"/>
              <a:t>in improving the second stage </a:t>
            </a:r>
            <a:r>
              <a:rPr lang="en-US" sz="1600" b="0" dirty="0" smtClean="0"/>
              <a:t>of mesh deployments whereby instead of each AP separately sends data to its own </a:t>
            </a:r>
            <a:r>
              <a:rPr lang="en-US" sz="1600" b="0" dirty="0" err="1" smtClean="0"/>
              <a:t>STA</a:t>
            </a:r>
            <a:r>
              <a:rPr lang="en-US" sz="1600" b="0" dirty="0" smtClean="0"/>
              <a:t> a </a:t>
            </a:r>
            <a:r>
              <a:rPr lang="en-US" sz="1600" b="0" dirty="0" smtClean="0"/>
              <a:t>much more efficient and robust stage can take place with joint MU-</a:t>
            </a:r>
            <a:r>
              <a:rPr lang="en-US" sz="1600" b="0" dirty="0" err="1" smtClean="0"/>
              <a:t>MIMO</a:t>
            </a:r>
            <a:r>
              <a:rPr lang="en-US" sz="1600" b="0" dirty="0" smtClean="0"/>
              <a:t> </a:t>
            </a:r>
            <a:r>
              <a:rPr lang="en-US" sz="1600" b="0" dirty="0" smtClean="0"/>
              <a:t>transmissions to all </a:t>
            </a:r>
            <a:r>
              <a:rPr lang="en-US" sz="1600" b="0" dirty="0" err="1" smtClean="0"/>
              <a:t>STAs</a:t>
            </a:r>
            <a:r>
              <a:rPr lang="en-US" sz="1600" b="0" dirty="0" smtClean="0"/>
              <a:t> (including the master AP </a:t>
            </a:r>
            <a:r>
              <a:rPr lang="en-US" sz="1600" b="0" dirty="0" err="1" smtClean="0"/>
              <a:t>STAs</a:t>
            </a:r>
            <a:r>
              <a:rPr lang="en-US" sz="1600" b="0" dirty="0" smtClean="0"/>
              <a:t>)</a:t>
            </a:r>
            <a:endParaRPr lang="en-US" sz="1600" b="0" dirty="0" smtClean="0"/>
          </a:p>
          <a:p>
            <a:endParaRPr lang="en-US" sz="1600" b="0" dirty="0" smtClean="0"/>
          </a:p>
          <a:p>
            <a:r>
              <a:rPr lang="en-US" sz="1600" b="0" dirty="0" smtClean="0"/>
              <a:t>However </a:t>
            </a:r>
            <a:r>
              <a:rPr lang="en-US" sz="1600" b="0" dirty="0" smtClean="0"/>
              <a:t>we are not restricting ourselves necessarily to mesh deployments. Several </a:t>
            </a:r>
            <a:r>
              <a:rPr lang="en-US" sz="1600" b="0" dirty="0" smtClean="0"/>
              <a:t>deployments e.g. </a:t>
            </a:r>
            <a:r>
              <a:rPr lang="en-US" sz="1600" b="0" dirty="0" smtClean="0"/>
              <a:t>enterprise and </a:t>
            </a:r>
            <a:r>
              <a:rPr lang="en-US" sz="1600" b="0" dirty="0" smtClean="0"/>
              <a:t>hot spots can leverage </a:t>
            </a:r>
            <a:r>
              <a:rPr lang="en-US" sz="1600" b="0" dirty="0" smtClean="0"/>
              <a:t>a wired </a:t>
            </a:r>
            <a:r>
              <a:rPr lang="en-US" sz="1600" b="0" dirty="0" smtClean="0"/>
              <a:t>backhaul to  transfer payload to multiple </a:t>
            </a:r>
            <a:r>
              <a:rPr lang="en-US" sz="1600" b="0" dirty="0" smtClean="0"/>
              <a:t>AP or alternatively use </a:t>
            </a:r>
            <a:r>
              <a:rPr lang="en-US" sz="1600" b="0" dirty="0" err="1" smtClean="0"/>
              <a:t>mmW</a:t>
            </a:r>
            <a:r>
              <a:rPr lang="en-US" sz="1600" b="0" dirty="0" smtClean="0"/>
              <a:t>.  All these cases can leverage the design here.   </a:t>
            </a:r>
            <a:endParaRPr lang="en-US" sz="1600" b="0" dirty="0" smtClean="0"/>
          </a:p>
          <a:p>
            <a:endParaRPr lang="en-US" sz="1600" b="0" dirty="0"/>
          </a:p>
          <a:p>
            <a:pPr marL="457200" lvl="1" indent="0">
              <a:buNone/>
            </a:pPr>
            <a:endParaRPr lang="en-US" sz="1400" b="0" dirty="0" smtClean="0"/>
          </a:p>
          <a:p>
            <a:endParaRPr lang="en-US" sz="2000" b="0" dirty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49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0" dirty="0" smtClean="0"/>
              <a:t>We provided </a:t>
            </a:r>
            <a:r>
              <a:rPr lang="en-US" sz="1800" b="0" dirty="0" smtClean="0"/>
              <a:t>a framework solution </a:t>
            </a:r>
            <a:r>
              <a:rPr lang="en-US" sz="1800" b="0" dirty="0" smtClean="0"/>
              <a:t>for joint distributed MU-</a:t>
            </a:r>
            <a:r>
              <a:rPr lang="en-US" sz="1800" b="0" dirty="0" err="1" smtClean="0"/>
              <a:t>MIMO</a:t>
            </a:r>
            <a:r>
              <a:rPr lang="en-US" sz="1800" b="0" dirty="0" smtClean="0"/>
              <a:t> transmissions that </a:t>
            </a:r>
            <a:r>
              <a:rPr lang="en-US" sz="1800" b="0" dirty="0" smtClean="0"/>
              <a:t>solves the synchronization problem between </a:t>
            </a:r>
            <a:r>
              <a:rPr lang="en-US" sz="1800" b="0" dirty="0" err="1" smtClean="0"/>
              <a:t>APs</a:t>
            </a:r>
            <a:r>
              <a:rPr lang="en-US" sz="1800" b="0" dirty="0" smtClean="0"/>
              <a:t> by leveraging </a:t>
            </a:r>
            <a:r>
              <a:rPr lang="en-US" sz="1800" b="0" dirty="0" smtClean="0"/>
              <a:t>and enhancing </a:t>
            </a:r>
            <a:r>
              <a:rPr lang="en-US" sz="1800" b="0" dirty="0" err="1" smtClean="0"/>
              <a:t>11ax</a:t>
            </a:r>
            <a:r>
              <a:rPr lang="en-US" sz="1800" b="0" dirty="0" smtClean="0"/>
              <a:t> </a:t>
            </a:r>
            <a:r>
              <a:rPr lang="en-US" sz="1800" b="0" dirty="0" smtClean="0"/>
              <a:t>design concepts such as the </a:t>
            </a:r>
            <a:r>
              <a:rPr lang="en-US" sz="1800" b="0" dirty="0" smtClean="0"/>
              <a:t>trigger </a:t>
            </a:r>
            <a:r>
              <a:rPr lang="en-US" sz="1800" b="0" dirty="0" smtClean="0"/>
              <a:t>frame,  TB </a:t>
            </a:r>
            <a:r>
              <a:rPr lang="en-US" sz="1800" b="0" dirty="0" err="1" smtClean="0"/>
              <a:t>PPDU</a:t>
            </a:r>
            <a:r>
              <a:rPr lang="en-US" sz="1800" b="0" dirty="0" smtClean="0"/>
              <a:t> and UL MU-</a:t>
            </a:r>
            <a:r>
              <a:rPr lang="en-US" sz="1800" b="0" dirty="0" err="1" smtClean="0"/>
              <a:t>MIMO</a:t>
            </a:r>
            <a:r>
              <a:rPr lang="en-US" sz="1800" b="0" dirty="0" smtClean="0"/>
              <a:t> </a:t>
            </a:r>
            <a:r>
              <a:rPr lang="en-US" sz="1800" b="0" dirty="0" smtClean="0"/>
              <a:t>channel estimation.</a:t>
            </a:r>
          </a:p>
          <a:p>
            <a:endParaRPr lang="en-US" sz="1800" b="0" dirty="0"/>
          </a:p>
          <a:p>
            <a:r>
              <a:rPr lang="en-US" sz="1800" b="0" dirty="0" smtClean="0"/>
              <a:t>We recommend inclusion of this topic in </a:t>
            </a:r>
            <a:r>
              <a:rPr lang="en-US" sz="1800" b="0" dirty="0" err="1" smtClean="0"/>
              <a:t>EHT</a:t>
            </a:r>
            <a:r>
              <a:rPr lang="en-US" sz="1800" b="0" dirty="0" smtClean="0"/>
              <a:t> as it provides a direct extension of </a:t>
            </a:r>
            <a:r>
              <a:rPr lang="en-US" sz="1800" b="0" dirty="0" err="1" smtClean="0"/>
              <a:t>11ac</a:t>
            </a:r>
            <a:r>
              <a:rPr lang="en-US" sz="1800" b="0" dirty="0" smtClean="0"/>
              <a:t> based DL </a:t>
            </a:r>
            <a:r>
              <a:rPr lang="en-US" sz="1800" b="0" dirty="0" err="1" smtClean="0"/>
              <a:t>MU_MIMO</a:t>
            </a:r>
            <a:r>
              <a:rPr lang="en-US" sz="1800" b="0" dirty="0" smtClean="0"/>
              <a:t> into </a:t>
            </a:r>
            <a:r>
              <a:rPr lang="en-US" sz="1800" b="0" dirty="0"/>
              <a:t>future generations of connected </a:t>
            </a:r>
            <a:r>
              <a:rPr lang="en-US" sz="1800" b="0" dirty="0" err="1" smtClean="0"/>
              <a:t>APs</a:t>
            </a:r>
            <a:r>
              <a:rPr lang="en-US" sz="1800" b="0" dirty="0" smtClean="0"/>
              <a:t> to provide best performance/coverage.</a:t>
            </a:r>
            <a:endParaRPr lang="en-US" sz="1800" b="0" dirty="0"/>
          </a:p>
          <a:p>
            <a:endParaRPr lang="en-US" sz="1800" b="0" dirty="0" smtClean="0"/>
          </a:p>
          <a:p>
            <a:pPr marL="457200" lvl="1" indent="0">
              <a:buNone/>
            </a:pPr>
            <a:endParaRPr lang="en-US" sz="1800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223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283088</TotalTime>
  <Words>1134</Words>
  <Application>Microsoft Office PowerPoint</Application>
  <PresentationFormat>On-screen Show (4:3)</PresentationFormat>
  <Paragraphs>168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802-11-Submission</vt:lpstr>
      <vt:lpstr>Constrained Distributed MU-MIMO</vt:lpstr>
      <vt:lpstr>Abstract </vt:lpstr>
      <vt:lpstr>Constrained Distributed MU-MIMO - Reminder</vt:lpstr>
      <vt:lpstr>Proposed Design Framework - Concept </vt:lpstr>
      <vt:lpstr>Proposed Design Framework – Sounding  </vt:lpstr>
      <vt:lpstr>Proposed Design Framework – CSI Feedback   </vt:lpstr>
      <vt:lpstr>Proposed Design Framework – Joint MU-MIMO Transmission   </vt:lpstr>
      <vt:lpstr>Further Notes </vt:lpstr>
      <vt:lpstr>Summary</vt:lpstr>
    </vt:vector>
  </TitlesOfParts>
  <Manager>ron.porat@broadcom.com</Manager>
  <Company>Broadcom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 Tx EVM</dc:title>
  <dc:creator>ron.porat@broadcom.com</dc:creator>
  <cp:keywords>September 2017</cp:keywords>
  <cp:lastModifiedBy>Ron Porat</cp:lastModifiedBy>
  <cp:revision>1083</cp:revision>
  <cp:lastPrinted>1998-02-10T13:28:06Z</cp:lastPrinted>
  <dcterms:created xsi:type="dcterms:W3CDTF">2007-05-21T21:00:37Z</dcterms:created>
  <dcterms:modified xsi:type="dcterms:W3CDTF">2018-09-05T00:13:54Z</dcterms:modified>
  <cp:category>Submission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-2101675179</vt:i4>
  </property>
  <property fmtid="{D5CDD505-2E9C-101B-9397-08002B2CF9AE}" pid="3" name="_NewReviewCycle">
    <vt:lpwstr/>
  </property>
  <property fmtid="{D5CDD505-2E9C-101B-9397-08002B2CF9AE}" pid="4" name="_EmailSubject">
    <vt:lpwstr>Tuesday meeting</vt:lpwstr>
  </property>
  <property fmtid="{D5CDD505-2E9C-101B-9397-08002B2CF9AE}" pid="5" name="_AuthorEmail">
    <vt:lpwstr>vinko.erceg@broadcom.com</vt:lpwstr>
  </property>
  <property fmtid="{D5CDD505-2E9C-101B-9397-08002B2CF9AE}" pid="6" name="_AuthorEmailDisplayName">
    <vt:lpwstr>Vinko Erceg</vt:lpwstr>
  </property>
  <property fmtid="{D5CDD505-2E9C-101B-9397-08002B2CF9AE}" pid="7" name="_PreviousAdHocReviewCycleID">
    <vt:i4>1073190392</vt:i4>
  </property>
</Properties>
</file>