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118" d="100"/>
          <a:sy n="118" d="100"/>
        </p:scale>
        <p:origin x="124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7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8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1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802.11-18/1422r0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Aug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2018</a:t>
            </a:r>
            <a:r>
              <a:rPr lang="en-GB" sz="2000" b="0" dirty="0" smtClean="0"/>
              <a:t>-08-21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025495"/>
              </p:ext>
            </p:extLst>
          </p:nvPr>
        </p:nvGraphicFramePr>
        <p:xfrm>
          <a:off x="512763" y="2349500"/>
          <a:ext cx="8191500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Document" r:id="rId4" imgW="8313899" imgH="1706951" progId="Word.Document.8">
                  <p:embed/>
                </p:oleObj>
              </mc:Choice>
              <mc:Fallback>
                <p:oleObj name="Document" r:id="rId4" imgW="8313899" imgH="17069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349500"/>
                        <a:ext cx="8191500" cy="166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/>
              <a:t>Simulation Scenarios definition</a:t>
            </a:r>
          </a:p>
          <a:p>
            <a:pPr lvl="1">
              <a:buFont typeface="Times New Roman" panose="02020603050405020304" pitchFamily="18" charset="0"/>
              <a:buChar char="–"/>
              <a:defRPr/>
            </a:pPr>
            <a:r>
              <a:rPr lang="en-US" altLang="en-US" sz="1400" dirty="0" smtClean="0"/>
              <a:t>Proposed definition</a:t>
            </a:r>
          </a:p>
          <a:p>
            <a:pPr lvl="1">
              <a:buFont typeface="Times New Roman" panose="02020603050405020304" pitchFamily="18" charset="0"/>
              <a:buChar char="–"/>
              <a:defRPr/>
            </a:pPr>
            <a:r>
              <a:rPr lang="en-US" altLang="en-US" sz="1400" dirty="0" smtClean="0"/>
              <a:t>Proposed </a:t>
            </a:r>
            <a:r>
              <a:rPr lang="en-US" altLang="en-US" sz="1400" dirty="0"/>
              <a:t>template description format</a:t>
            </a:r>
          </a:p>
          <a:p>
            <a:pPr marL="0" indent="0">
              <a:buFontTx/>
              <a:buNone/>
              <a:defRPr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/>
              <a:t>Discussion on the set of scenarios</a:t>
            </a:r>
          </a:p>
          <a:p>
            <a:pPr lvl="1">
              <a:buFont typeface="Times New Roman" panose="02020603050405020304" pitchFamily="18" charset="0"/>
              <a:buChar char="–"/>
              <a:defRPr/>
            </a:pPr>
            <a:r>
              <a:rPr lang="en-US" altLang="en-US" sz="1400" dirty="0"/>
              <a:t>Summary of </a:t>
            </a:r>
            <a:r>
              <a:rPr lang="en-US" altLang="en-US" sz="1400" dirty="0" smtClean="0"/>
              <a:t>discussion </a:t>
            </a:r>
            <a:r>
              <a:rPr lang="en-US" altLang="en-US" sz="1400" dirty="0"/>
              <a:t>so far</a:t>
            </a:r>
          </a:p>
          <a:p>
            <a:pPr lvl="1">
              <a:buFont typeface="Times New Roman" panose="02020603050405020304" pitchFamily="18" charset="0"/>
              <a:buChar char="–"/>
              <a:defRPr/>
            </a:pPr>
            <a:r>
              <a:rPr lang="en-US" altLang="en-US" sz="1400" dirty="0"/>
              <a:t>Proposal for identifying a minimum set of simulation scenarios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Definition of “Simulation Scenario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5158926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A </a:t>
            </a:r>
            <a:r>
              <a:rPr lang="en-US" altLang="zh-CN" sz="1800" dirty="0"/>
              <a:t>simulation scenario is defined by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Topology: AP/STAs positions, P2P STAs pair positions, obstructions , layout,  propagation </a:t>
            </a:r>
            <a:r>
              <a:rPr lang="en-US" altLang="zh-CN" sz="1600" dirty="0" smtClean="0"/>
              <a:t>model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Traffic </a:t>
            </a:r>
            <a:r>
              <a:rPr lang="en-US" altLang="zh-CN" sz="1600" dirty="0"/>
              <a:t>model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altLang="zh-CN" sz="1400" dirty="0"/>
              <a:t>STA - </a:t>
            </a:r>
            <a:r>
              <a:rPr lang="en-US" altLang="zh-CN" sz="1400" dirty="0">
                <a:sym typeface="Wingdings" panose="05000000000000000000" pitchFamily="2" charset="2"/>
              </a:rPr>
              <a:t>AP traffic</a:t>
            </a:r>
            <a:endParaRPr lang="en-US" altLang="zh-CN" sz="1400" dirty="0"/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altLang="zh-CN" sz="1400" dirty="0"/>
              <a:t>P2P </a:t>
            </a:r>
            <a:r>
              <a:rPr lang="en-US" altLang="zh-CN" sz="1400" dirty="0">
                <a:sym typeface="Wingdings" panose="05000000000000000000" pitchFamily="2" charset="2"/>
              </a:rPr>
              <a:t>traffic (</a:t>
            </a:r>
            <a:r>
              <a:rPr lang="en-US" altLang="zh-CN" sz="1400" dirty="0"/>
              <a:t>tethering, Soft-APs, TDLS)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altLang="zh-CN" sz="1400" dirty="0"/>
              <a:t>‘Idle’ devices (generating management traffic such as probes/beacons)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List of PHY, MAC, Management parameters 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zh-CN" sz="1400" dirty="0"/>
              <a:t>We may want to fix the value of some parameters to limit the degrees of freedom, and for calibration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The </a:t>
            </a:r>
            <a:r>
              <a:rPr lang="en-US" altLang="zh-CN" sz="1800" dirty="0"/>
              <a:t>group should adopt a common way to describe a scenario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See a tentative template in document </a:t>
            </a:r>
            <a:r>
              <a:rPr lang="en-CA" altLang="zh-CN" sz="1600" dirty="0" smtClean="0">
                <a:solidFill>
                  <a:schemeClr val="tx1"/>
                </a:solidFill>
              </a:rPr>
              <a:t>11-18/</a:t>
            </a:r>
            <a:r>
              <a:rPr lang="en-US" altLang="zh-CN" sz="1600" dirty="0" smtClean="0">
                <a:solidFill>
                  <a:schemeClr val="tx1"/>
                </a:solidFill>
              </a:rPr>
              <a:t>1423r0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en-US" altLang="zh-CN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Definition of “Simulation Scenario”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7772400" cy="4929222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/>
              <a:t>The purpose of a simulation scenario is not to exactly simulate a usage model, but rather to capture the key characteristics of that usage model, relevant for testing the effectiveness of new </a:t>
            </a:r>
            <a:r>
              <a:rPr lang="en-US" altLang="zh-CN" sz="1800" dirty="0" smtClean="0"/>
              <a:t>LC solutions </a:t>
            </a:r>
            <a:endParaRPr lang="en-US" altLang="zh-CN" sz="18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We </a:t>
            </a:r>
            <a:r>
              <a:rPr lang="en-US" altLang="zh-CN" sz="1600" dirty="0"/>
              <a:t>should define a preferably reduced number of simulation scenarios that cover most of the usage models</a:t>
            </a:r>
          </a:p>
          <a:p>
            <a:pPr marL="0" indent="0">
              <a:buFontTx/>
              <a:buNone/>
              <a:defRPr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It is useful to limit the number of simulation scenarios to a minimum set that represents the most important challenges for </a:t>
            </a:r>
            <a:r>
              <a:rPr lang="en-US" altLang="zh-CN" sz="1800" dirty="0" smtClean="0"/>
              <a:t>LC</a:t>
            </a:r>
            <a:endParaRPr lang="en-US" altLang="zh-CN" sz="18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Helps </a:t>
            </a:r>
            <a:r>
              <a:rPr lang="en-US" altLang="zh-CN" sz="1600" dirty="0"/>
              <a:t>to better identify the goals for </a:t>
            </a:r>
            <a:r>
              <a:rPr lang="en-US" altLang="zh-CN" sz="1600" dirty="0" smtClean="0"/>
              <a:t>LC 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Facilitates comparison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Current Status and Goals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42910" y="1571612"/>
            <a:ext cx="7772400" cy="4929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 err="1"/>
              <a:t>TGax</a:t>
            </a:r>
            <a:r>
              <a:rPr lang="en-US" altLang="en-US" sz="1800" kern="0" dirty="0"/>
              <a:t> simulation scenarios </a:t>
            </a:r>
            <a:r>
              <a:rPr lang="en-US" altLang="en-US" sz="1800" kern="0" dirty="0" smtClean="0"/>
              <a:t>document statistic</a:t>
            </a:r>
            <a:endParaRPr lang="en-US" altLang="en-US" sz="1800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Have 31 revisions in total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From August 2013 to November </a:t>
            </a:r>
            <a:r>
              <a:rPr lang="en-US" altLang="zh-CN" sz="1600" dirty="0" smtClean="0"/>
              <a:t>2015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en-US" sz="1800" dirty="0" smtClean="0"/>
              <a:t>Multiple </a:t>
            </a:r>
            <a:r>
              <a:rPr lang="en-US" altLang="en-US" sz="1800" dirty="0"/>
              <a:t>usage </a:t>
            </a:r>
            <a:r>
              <a:rPr lang="en-US" altLang="en-US" sz="1800" dirty="0" smtClean="0"/>
              <a:t>models have been </a:t>
            </a:r>
            <a:r>
              <a:rPr lang="en-US" altLang="en-US" sz="1800" dirty="0"/>
              <a:t>proposed at previous meetings </a:t>
            </a:r>
            <a:endParaRPr lang="en-US" altLang="en-US" sz="180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Key </a:t>
            </a:r>
            <a:r>
              <a:rPr lang="en-US" altLang="zh-CN" sz="1600" dirty="0" smtClean="0"/>
              <a:t>considerations have been summarized in usage model (11-18/1109r5)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Other </a:t>
            </a:r>
            <a:r>
              <a:rPr lang="en-US" altLang="zh-CN" sz="1600" dirty="0"/>
              <a:t>characteristics </a:t>
            </a:r>
            <a:r>
              <a:rPr lang="en-US" altLang="zh-CN" sz="1600" dirty="0" smtClean="0"/>
              <a:t>are </a:t>
            </a:r>
            <a:r>
              <a:rPr lang="en-US" altLang="zh-CN" sz="1600" dirty="0"/>
              <a:t>needed </a:t>
            </a:r>
            <a:r>
              <a:rPr lang="en-US" altLang="zh-CN" sz="1600" dirty="0" smtClean="0"/>
              <a:t>to represent </a:t>
            </a:r>
            <a:r>
              <a:rPr lang="en-US" altLang="zh-CN" sz="1600" dirty="0"/>
              <a:t>the most important challenges for LC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 smtClean="0"/>
              <a:t>In </a:t>
            </a:r>
            <a:r>
              <a:rPr lang="en-US" altLang="en-US" sz="1800" kern="0" dirty="0"/>
              <a:t>the next slides we try to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Summarize key </a:t>
            </a:r>
            <a:r>
              <a:rPr lang="en-US" altLang="zh-CN" sz="1600" dirty="0"/>
              <a:t>characteristics </a:t>
            </a:r>
            <a:r>
              <a:rPr lang="en-US" altLang="zh-CN" sz="1600" dirty="0" smtClean="0"/>
              <a:t>for each scenario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Proposed Set of Simulation Scenarios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481346"/>
              </p:ext>
            </p:extLst>
          </p:nvPr>
        </p:nvGraphicFramePr>
        <p:xfrm>
          <a:off x="647700" y="2136775"/>
          <a:ext cx="7848600" cy="3553967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43487"/>
                <a:gridCol w="1555833"/>
                <a:gridCol w="2901280"/>
                <a:gridCol w="914400"/>
                <a:gridCol w="1066800"/>
                <a:gridCol w="1066800"/>
              </a:tblGrid>
              <a:tr h="211511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Scenario Name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 err="1" smtClean="0">
                          <a:effectLst/>
                        </a:rPr>
                        <a:t>Topology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Management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Traffic profile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[tentative]</a:t>
                      </a:r>
                      <a:endParaRPr lang="en-US" sz="1100" kern="1200" dirty="0">
                        <a:effectLst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58589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>
                        <a:alpha val="2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Industrial wireless</a:t>
                      </a: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>
                        <a:alpha val="2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1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Industrial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Robotic work cell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e.g. ~8m x 10m x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7m or ~5m x 5m x 3m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</a:t>
                      </a:r>
                      <a:endParaRPr lang="en-US" sz="11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~10s of STAs/AP, P2P pairs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36" marR="78736" marT="39395" marB="39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>
                        <a:alpha val="2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>
                        <a:alpha val="2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Indoor-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>
                        <a:alpha val="2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Industrial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>
                        <a:alpha val="25882"/>
                      </a:srgbClr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Hospital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 ward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Dense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small BSSs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~6m x 6m x 3m size,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~1-3m inter AP distance,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~10s  of STAs/AP, P2P pairs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36" marR="78736" marT="39395" marB="39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Indoor-Office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Enterprise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altLang="zh-CN" sz="1100" kern="1200" dirty="0" smtClean="0">
                          <a:solidFill>
                            <a:schemeClr val="tx1"/>
                          </a:solidFill>
                          <a:effectLst/>
                        </a:rPr>
                        <a:t>Enterprise</a:t>
                      </a:r>
                      <a:endParaRPr lang="en-US" altLang="zh-CN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- Dense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small BSSs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~14m x 14m x 3m size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~1-3m inter AP distance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~10s of STAs/AP, P2P pairs</a:t>
                      </a:r>
                    </a:p>
                  </a:txBody>
                  <a:tcPr marL="78736" marR="78736" marT="39395" marB="39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454">
                <a:tc vMerge="1"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Enterprise </a:t>
                      </a:r>
                      <a:endParaRPr lang="en-US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>
                        <a:alpha val="16863"/>
                      </a:srgbClr>
                    </a:solidFill>
                  </a:tcPr>
                </a:tc>
              </a:tr>
              <a:tr h="561497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>
                        <a:alpha val="3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altLang="zh-CN" sz="11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Residential</a:t>
                      </a:r>
                      <a:endParaRPr lang="en-US" altLang="zh-CN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>
                        <a:alpha val="3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baseline="0" dirty="0" smtClean="0">
                          <a:effectLst/>
                        </a:rPr>
                        <a:t>D - 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Apart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 bldg.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~6m x 6m x 3m size,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~0.5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m inter AP distance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~10s of STAs/AP, P2P pairs</a:t>
                      </a: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>
                        <a:alpha val="3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>
                        <a:alpha val="3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Indoor-Home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>
                        <a:alpha val="3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>
                        <a:alpha val="32941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7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Proposed Unified Set of Scenarios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42910" y="1571612"/>
            <a:ext cx="7772400" cy="4929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/>
              <a:t>The identified scenarios </a:t>
            </a:r>
            <a:r>
              <a:rPr lang="en-US" altLang="zh-CN" sz="1800" kern="0" dirty="0" smtClean="0">
                <a:solidFill>
                  <a:schemeClr val="tx1"/>
                </a:solidFill>
              </a:rPr>
              <a:t>in </a:t>
            </a:r>
            <a:r>
              <a:rPr lang="en-US" altLang="zh-CN" sz="1800" kern="0" dirty="0">
                <a:solidFill>
                  <a:schemeClr val="tx1"/>
                </a:solidFill>
              </a:rPr>
              <a:t>slide </a:t>
            </a:r>
            <a:r>
              <a:rPr lang="en-US" altLang="zh-CN" sz="1800" kern="0" dirty="0" smtClean="0">
                <a:solidFill>
                  <a:schemeClr val="tx1"/>
                </a:solidFill>
              </a:rPr>
              <a:t>6 </a:t>
            </a:r>
            <a:r>
              <a:rPr lang="en-US" altLang="zh-CN" sz="1800" kern="0" dirty="0">
                <a:solidFill>
                  <a:schemeClr val="tx1"/>
                </a:solidFill>
              </a:rPr>
              <a:t>cover </a:t>
            </a:r>
            <a:r>
              <a:rPr lang="en-US" altLang="zh-CN" sz="1800" kern="0" dirty="0"/>
              <a:t>most of the challenging usage models that will put </a:t>
            </a:r>
            <a:r>
              <a:rPr lang="en-US" altLang="zh-CN" sz="1800" kern="0" dirty="0" smtClean="0"/>
              <a:t>LC solutions </a:t>
            </a:r>
            <a:r>
              <a:rPr lang="en-US" altLang="zh-CN" sz="1800" kern="0" dirty="0"/>
              <a:t>to a test</a:t>
            </a:r>
          </a:p>
          <a:p>
            <a:pPr marL="0" indent="0">
              <a:buFontTx/>
              <a:buNone/>
              <a:defRPr/>
            </a:pPr>
            <a:endParaRPr lang="en-US" altLang="zh-CN" sz="1800" dirty="0" smtClean="0">
              <a:ea typeface="MS PGothic" pitchFamily="34" charset="-128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Would </a:t>
            </a:r>
            <a:r>
              <a:rPr lang="en-US" altLang="zh-CN" sz="1800" kern="0" dirty="0"/>
              <a:t>the group agree to adopt these scenarios as a baseline set?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i.e. these scenarios to be used for proving effectiveness of </a:t>
            </a:r>
            <a:r>
              <a:rPr lang="en-US" altLang="zh-CN" sz="1600" dirty="0" smtClean="0"/>
              <a:t>LC solutions </a:t>
            </a: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sz="1800" dirty="0" smtClean="0">
              <a:ea typeface="MS PGothic" pitchFamily="34" charset="-128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sz="1800" dirty="0" smtClean="0">
                <a:ea typeface="MS PGothic" pitchFamily="34" charset="-128"/>
              </a:rPr>
              <a:t>If </a:t>
            </a:r>
            <a:r>
              <a:rPr lang="en-US" altLang="zh-CN" sz="1800" dirty="0">
                <a:ea typeface="MS PGothic" pitchFamily="34" charset="-128"/>
              </a:rPr>
              <a:t>yes, we need to define each of them in details</a:t>
            </a:r>
            <a:endParaRPr lang="en-US" altLang="zh-CN" sz="1800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Call for submissions following the template in </a:t>
            </a:r>
            <a:r>
              <a:rPr lang="en-CA" altLang="zh-CN" sz="1600" dirty="0">
                <a:solidFill>
                  <a:schemeClr val="tx1"/>
                </a:solidFill>
              </a:rPr>
              <a:t>11-18/</a:t>
            </a:r>
            <a:r>
              <a:rPr lang="en-US" altLang="zh-CN" sz="1600" dirty="0">
                <a:solidFill>
                  <a:schemeClr val="tx1"/>
                </a:solidFill>
              </a:rPr>
              <a:t>1423r0</a:t>
            </a:r>
          </a:p>
        </p:txBody>
      </p:sp>
    </p:spTree>
    <p:extLst>
      <p:ext uri="{BB962C8B-B14F-4D97-AF65-F5344CB8AC3E}">
        <p14:creationId xmlns:p14="http://schemas.microsoft.com/office/powerpoint/2010/main" val="3122604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8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Conclusion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42910" y="1571612"/>
            <a:ext cx="7772400" cy="4929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/>
              <a:t>Defined what a Simulation Scenario is</a:t>
            </a:r>
          </a:p>
          <a:p>
            <a:pPr marL="0" indent="0">
              <a:buFontTx/>
              <a:buNone/>
              <a:defRPr/>
            </a:pPr>
            <a:endParaRPr lang="en-US" altLang="en-US" sz="1600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/>
              <a:t>Identified a baseline set of simulation scenarios from earlier IEEE presentations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en-US" sz="1600" dirty="0"/>
              <a:t>The scenarios seem representative of most of the key aspects to be investigated in </a:t>
            </a:r>
            <a:r>
              <a:rPr lang="en-US" altLang="zh-CN" sz="1600" dirty="0" smtClean="0"/>
              <a:t>LC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and cover </a:t>
            </a:r>
            <a:r>
              <a:rPr lang="en-US" altLang="en-US" sz="1600" dirty="0" smtClean="0"/>
              <a:t>the </a:t>
            </a:r>
            <a:r>
              <a:rPr lang="en-US" altLang="en-US" sz="1600" dirty="0"/>
              <a:t>usage </a:t>
            </a:r>
            <a:r>
              <a:rPr lang="en-US" altLang="en-US" sz="1600" dirty="0" smtClean="0"/>
              <a:t>models (11-18/1109r5)</a:t>
            </a:r>
            <a:endParaRPr lang="en-US" altLang="en-US" sz="1600" dirty="0"/>
          </a:p>
          <a:p>
            <a:pPr>
              <a:defRPr/>
            </a:pPr>
            <a:endParaRPr lang="en-US" altLang="en-US" sz="1600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/>
              <a:t>Do we agree to use these scenarios as a reference set?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en-US" sz="1600" dirty="0"/>
              <a:t>i.e. these scenarios are used for proving effectiveness of </a:t>
            </a:r>
            <a:r>
              <a:rPr lang="en-US" altLang="en-US" sz="1600" dirty="0" smtClean="0"/>
              <a:t>LC solutions </a:t>
            </a: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/>
              <a:t>Call for submissions for refining scenarios description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en-US" sz="1600" dirty="0"/>
              <a:t>Following the proposed template in </a:t>
            </a:r>
            <a:r>
              <a:rPr lang="en-CA" altLang="zh-CN" sz="1600" dirty="0" smtClean="0">
                <a:solidFill>
                  <a:schemeClr val="tx1"/>
                </a:solidFill>
              </a:rPr>
              <a:t>11-18/1423r0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20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https://</a:t>
            </a:r>
            <a:r>
              <a:rPr lang="en-US" altLang="zh-CN" sz="1800" dirty="0" smtClean="0"/>
              <a:t>mentor.ieee.org/802.11/dcn/18/</a:t>
            </a:r>
            <a:r>
              <a:rPr lang="en-US" sz="1800" dirty="0" smtClean="0"/>
              <a:t>11-18-1236-01-00bb-ieee-802-11bb-reference-channel-models-for-indoor-environments.pdf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https://</a:t>
            </a:r>
            <a:r>
              <a:rPr lang="en-US" sz="1800" dirty="0" smtClean="0"/>
              <a:t>mentor.ieee.org/802.11/dcn/18/11-18-1109-05-00bb-lc-usage-model-document.pptx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https://mentor.ieee.org/802.11/dcn/13/11-13-1000-02-0hew-simulation-scenarios.ppt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https</a:t>
            </a:r>
            <a:r>
              <a:rPr lang="en-US" sz="1800" dirty="0"/>
              <a:t>://mentor.ieee.org/802.11/dcn/13/11-13-1001-09-0hew-simulation-scenarios-document-template.docx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3281</TotalTime>
  <Words>812</Words>
  <Application>Microsoft Office PowerPoint</Application>
  <PresentationFormat>On-screen Show (4:3)</PresentationFormat>
  <Paragraphs>167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MS Mincho</vt:lpstr>
      <vt:lpstr>MS PGothic</vt:lpstr>
      <vt:lpstr>MS PGothic</vt:lpstr>
      <vt:lpstr>Arial</vt:lpstr>
      <vt:lpstr>Times New Roman</vt:lpstr>
      <vt:lpstr>Wingdings</vt:lpstr>
      <vt:lpstr>Office Theme</vt:lpstr>
      <vt:lpstr>Document</vt:lpstr>
      <vt:lpstr>Simulation Scenarios</vt:lpstr>
      <vt:lpstr>Summary</vt:lpstr>
      <vt:lpstr>Definition of “Simulation Scenario” </vt:lpstr>
      <vt:lpstr>Definition of “Simulation Scenario”</vt:lpstr>
      <vt:lpstr>Current Status and Goals</vt:lpstr>
      <vt:lpstr>Proposed Set of Simulation Scenarios</vt:lpstr>
      <vt:lpstr>Proposed Unified Set of Scenarios</vt:lpstr>
      <vt:lpstr>Conclusion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Scenarios</dc:title>
  <dc:creator>Luopengfei (Oliver)</dc:creator>
  <cp:lastModifiedBy>Luopengfei (Oliver)</cp:lastModifiedBy>
  <cp:revision>100</cp:revision>
  <cp:lastPrinted>1601-01-01T00:00:00Z</cp:lastPrinted>
  <dcterms:created xsi:type="dcterms:W3CDTF">2018-08-13T01:33:24Z</dcterms:created>
  <dcterms:modified xsi:type="dcterms:W3CDTF">2018-08-21T09:28:57Z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(2)zCGKX1TH9hopQZ+RxnkFN5nvVP7XAlzgscNdC1l90qWH0AxV10dDZa10QptMkyrHT11iRNda
lvpVIElxkr/ViJR9skqg0bWYQYyjhGSCkyrbua0szkWnWK/QmbqifRrlsNB3O3P+AJAV5bDo
GCY2HJh3sWzlgADhdUyYJZN1AsGgcCt3j+HELpkaZxgvLr8Wk5ovbMtu8y23sqV3ccQgiybs
nTx2nbF1UpwIgyLSuA</vt:lpwstr>
  </property>
  <property fmtid="{D5CDD505-2E9C-101B-9397-08002B2CF9AE}" pid="3" name="_2015_ms_pID_7253431">
    <vt:lpwstr>PLZzAF5i0fyUELB5yYQTPf56vcVkcg8bZ6jJ9kESbWcvFQP3/G01+k
TnUdU38iLRAGNmgEVB4PvfRQV51GSakKWhZFmXBO0mMR1BoMB50/eEOGYyXnB/xhDXEumymN
5zWxc3Je7l+7cVLHt/+hU0JyUObx/HkdYCkcEzWzu0ix7LDNzlO2romyVRINaYuMZv8=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1534838641</vt:lpwstr>
  </property>
</Properties>
</file>