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257" r:id="rId4"/>
    <p:sldId id="258" r:id="rId5"/>
    <p:sldId id="259" r:id="rId6"/>
    <p:sldId id="756" r:id="rId7"/>
    <p:sldId id="260" r:id="rId8"/>
    <p:sldId id="261" r:id="rId9"/>
    <p:sldId id="262" r:id="rId10"/>
    <p:sldId id="754" r:id="rId11"/>
    <p:sldId id="755" r:id="rId12"/>
    <p:sldId id="458" r:id="rId13"/>
    <p:sldId id="489" r:id="rId14"/>
    <p:sldId id="74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1071" autoAdjust="0"/>
  </p:normalViewPr>
  <p:slideViewPr>
    <p:cSldViewPr>
      <p:cViewPr varScale="1">
        <p:scale>
          <a:sx n="123" d="100"/>
          <a:sy n="123" d="100"/>
        </p:scale>
        <p:origin x="184" y="13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880" y="1128"/>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124B18E-8D86-7A42-98FC-FDA86CE181A8}"/>
              </a:ext>
            </a:extLst>
          </p:cNvPr>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a:extLst>
              <a:ext uri="{FF2B5EF4-FFF2-40B4-BE49-F238E27FC236}">
                <a16:creationId xmlns:a16="http://schemas.microsoft.com/office/drawing/2014/main" id="{BFAF4EF1-5C55-B345-B194-C443D7F7C7A0}"/>
              </a:ext>
            </a:extLst>
          </p:cNvPr>
          <p:cNvSpPr>
            <a:spLocks noGrp="1" noChangeArrowheads="1"/>
          </p:cNvSpPr>
          <p:nvPr>
            <p:ph type="ftr" sz="quarter" idx="2"/>
          </p:nvPr>
        </p:nvSpPr>
        <p:spPr bwMode="auto">
          <a:xfrm>
            <a:off x="4104759" y="8982075"/>
            <a:ext cx="2213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Kate Meng (Tencent Technologies)</a:t>
            </a:r>
          </a:p>
        </p:txBody>
      </p:sp>
      <p:sp>
        <p:nvSpPr>
          <p:cNvPr id="3077" name="Rectangle 5">
            <a:extLst>
              <a:ext uri="{FF2B5EF4-FFF2-40B4-BE49-F238E27FC236}">
                <a16:creationId xmlns:a16="http://schemas.microsoft.com/office/drawing/2014/main" id="{A66C8AD0-7E1A-1D4E-8636-C393EBEED08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89589039-4309-794D-80C4-3BB5E0F92D5D}" type="slidenum">
              <a:rPr lang="en-US" altLang="en-US"/>
              <a:pPr>
                <a:defRPr/>
              </a:pPr>
              <a:t>‹#›</a:t>
            </a:fld>
            <a:endParaRPr lang="en-US" altLang="en-US"/>
          </a:p>
        </p:txBody>
      </p:sp>
      <p:sp>
        <p:nvSpPr>
          <p:cNvPr id="14341" name="Line 6">
            <a:extLst>
              <a:ext uri="{FF2B5EF4-FFF2-40B4-BE49-F238E27FC236}">
                <a16:creationId xmlns:a16="http://schemas.microsoft.com/office/drawing/2014/main" id="{DFC6EF41-C802-0A47-8419-E38D1202A29A}"/>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a:extLst>
              <a:ext uri="{FF2B5EF4-FFF2-40B4-BE49-F238E27FC236}">
                <a16:creationId xmlns:a16="http://schemas.microsoft.com/office/drawing/2014/main" id="{EED69A80-2E0A-C340-9A40-5E33D91A69A0}"/>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a:extLst>
              <a:ext uri="{FF2B5EF4-FFF2-40B4-BE49-F238E27FC236}">
                <a16:creationId xmlns:a16="http://schemas.microsoft.com/office/drawing/2014/main" id="{2028B4A8-EE6A-BD4C-8353-EAB3D14E3A6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78CAA7D-2123-1044-8C59-5F37BD71CEC8}"/>
              </a:ext>
            </a:extLst>
          </p:cNvPr>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a:t>
            </a:r>
            <a:r>
              <a:rPr lang="en-US" altLang="zh-CN" dirty="0"/>
              <a:t>8</a:t>
            </a:r>
            <a:r>
              <a:rPr lang="en-US" dirty="0"/>
              <a:t>/14</a:t>
            </a:r>
            <a:r>
              <a:rPr lang="en-US" altLang="zh-CN" dirty="0"/>
              <a:t>08</a:t>
            </a:r>
            <a:r>
              <a:rPr lang="en-US" dirty="0"/>
              <a:t>r0</a:t>
            </a:r>
          </a:p>
        </p:txBody>
      </p:sp>
      <p:sp>
        <p:nvSpPr>
          <p:cNvPr id="13316" name="Rectangle 4">
            <a:extLst>
              <a:ext uri="{FF2B5EF4-FFF2-40B4-BE49-F238E27FC236}">
                <a16:creationId xmlns:a16="http://schemas.microsoft.com/office/drawing/2014/main" id="{91995184-9E76-AC4B-87AC-607222385D5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315D62C8-0A2F-7F45-8059-F757D8DBAE44}"/>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83B05810-D67F-974E-AC9A-0ACA914BCB67}"/>
              </a:ext>
            </a:extLst>
          </p:cNvPr>
          <p:cNvSpPr>
            <a:spLocks noGrp="1" noChangeArrowheads="1"/>
          </p:cNvSpPr>
          <p:nvPr>
            <p:ph type="ftr" sz="quarter" idx="4"/>
          </p:nvPr>
        </p:nvSpPr>
        <p:spPr bwMode="auto">
          <a:xfrm>
            <a:off x="4540427" y="8985250"/>
            <a:ext cx="17413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Kate Meng(Tencent)</a:t>
            </a:r>
          </a:p>
        </p:txBody>
      </p:sp>
      <p:sp>
        <p:nvSpPr>
          <p:cNvPr id="2055" name="Rectangle 7">
            <a:extLst>
              <a:ext uri="{FF2B5EF4-FFF2-40B4-BE49-F238E27FC236}">
                <a16:creationId xmlns:a16="http://schemas.microsoft.com/office/drawing/2014/main" id="{3AB36A6F-64B6-FE4D-9C66-D3E519C8ACDC}"/>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5F4C01CA-4A2B-214D-9127-5FD2199D33F9}" type="slidenum">
              <a:rPr lang="en-US" altLang="en-US"/>
              <a:pPr>
                <a:defRPr/>
              </a:pPr>
              <a:t>‹#›</a:t>
            </a:fld>
            <a:endParaRPr lang="en-US" altLang="en-US"/>
          </a:p>
        </p:txBody>
      </p:sp>
      <p:sp>
        <p:nvSpPr>
          <p:cNvPr id="13320" name="Rectangle 8">
            <a:extLst>
              <a:ext uri="{FF2B5EF4-FFF2-40B4-BE49-F238E27FC236}">
                <a16:creationId xmlns:a16="http://schemas.microsoft.com/office/drawing/2014/main" id="{9CB6AE30-0710-A142-9D72-102332DD1CD3}"/>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a:extLst>
              <a:ext uri="{FF2B5EF4-FFF2-40B4-BE49-F238E27FC236}">
                <a16:creationId xmlns:a16="http://schemas.microsoft.com/office/drawing/2014/main" id="{28D89269-1083-9248-9D2E-E229AD093BC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B98F4787-A689-2A41-8376-06BC5466069D}"/>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0A7EF3F-78DF-6748-AC21-E6D05C9F493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a:extLst>
              <a:ext uri="{FF2B5EF4-FFF2-40B4-BE49-F238E27FC236}">
                <a16:creationId xmlns:a16="http://schemas.microsoft.com/office/drawing/2014/main" id="{84EB7C01-F008-DD48-9898-BE7E8266B5EA}"/>
              </a:ext>
            </a:extLst>
          </p:cNvPr>
          <p:cNvSpPr>
            <a:spLocks noGrp="1" noChangeArrowheads="1"/>
          </p:cNvSpPr>
          <p:nvPr>
            <p:ph type="dt" sz="quarter" idx="1"/>
          </p:nvPr>
        </p:nvSpPr>
        <p:spPr>
          <a:xfrm>
            <a:off x="654050" y="95250"/>
            <a:ext cx="10414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a:extLst>
              <a:ext uri="{FF2B5EF4-FFF2-40B4-BE49-F238E27FC236}">
                <a16:creationId xmlns:a16="http://schemas.microsoft.com/office/drawing/2014/main" id="{3A94B3CD-F5DB-3948-A1E6-E3C80F94EB3F}"/>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a:extLst>
              <a:ext uri="{FF2B5EF4-FFF2-40B4-BE49-F238E27FC236}">
                <a16:creationId xmlns:a16="http://schemas.microsoft.com/office/drawing/2014/main" id="{291906EB-6BC0-0549-BC06-4EE8DB2A33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783938F-A205-C24D-B2DB-0409C8E0E878}" type="slidenum">
              <a:rPr lang="en-US" altLang="en-US" smtClean="0"/>
              <a:pPr>
                <a:spcBef>
                  <a:spcPct val="0"/>
                </a:spcBef>
              </a:pPr>
              <a:t>1</a:t>
            </a:fld>
            <a:endParaRPr lang="en-US" altLang="en-US"/>
          </a:p>
        </p:txBody>
      </p:sp>
      <p:sp>
        <p:nvSpPr>
          <p:cNvPr id="16390" name="Rectangle 2">
            <a:extLst>
              <a:ext uri="{FF2B5EF4-FFF2-40B4-BE49-F238E27FC236}">
                <a16:creationId xmlns:a16="http://schemas.microsoft.com/office/drawing/2014/main" id="{19FD0C4D-0D73-874D-997D-2B6568EBD4D5}"/>
              </a:ext>
            </a:extLst>
          </p:cNvPr>
          <p:cNvSpPr>
            <a:spLocks noGrp="1" noRot="1" noChangeAspect="1" noChangeArrowheads="1" noTextEdit="1"/>
          </p:cNvSpPr>
          <p:nvPr>
            <p:ph type="sldImg"/>
          </p:nvPr>
        </p:nvSpPr>
        <p:spPr>
          <a:xfrm>
            <a:off x="1154113" y="701675"/>
            <a:ext cx="4625975" cy="3468688"/>
          </a:xfrm>
          <a:ln/>
        </p:spPr>
      </p:sp>
      <p:sp>
        <p:nvSpPr>
          <p:cNvPr id="16391" name="Rectangle 3">
            <a:extLst>
              <a:ext uri="{FF2B5EF4-FFF2-40B4-BE49-F238E27FC236}">
                <a16:creationId xmlns:a16="http://schemas.microsoft.com/office/drawing/2014/main" id="{DDBC0C87-702B-CE4D-9300-E3E1A47422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07C084C-91F5-D746-985E-7BE771ACE337}"/>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698846BB-D0EE-154C-99CE-9B670E8B9745}"/>
              </a:ext>
            </a:extLst>
          </p:cNvPr>
          <p:cNvSpPr>
            <a:spLocks noGrp="1" noChangeArrowheads="1"/>
          </p:cNvSpPr>
          <p:nvPr>
            <p:ph type="dt" sz="quarter" idx="1"/>
          </p:nvPr>
        </p:nvSpPr>
        <p:spPr>
          <a:xfrm>
            <a:off x="654050" y="95250"/>
            <a:ext cx="1187450" cy="215900"/>
          </a:xfrm>
          <a:prstGeom prst="rect">
            <a:avLst/>
          </a:prstGeo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1E6AC8D6-7310-DB42-9BB4-6075AC277E9C}"/>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a:extLst>
              <a:ext uri="{FF2B5EF4-FFF2-40B4-BE49-F238E27FC236}">
                <a16:creationId xmlns:a16="http://schemas.microsoft.com/office/drawing/2014/main" id="{BD051E0B-0EE6-7F4D-8329-1E51128075B3}"/>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093DC8C3-A719-9B44-9B15-34A6C14E9E0E}" type="slidenum">
              <a:rPr lang="en-US" altLang="en-US" smtClean="0"/>
              <a:pPr>
                <a:spcBef>
                  <a:spcPct val="0"/>
                </a:spcBef>
              </a:pPr>
              <a:t>2</a:t>
            </a:fld>
            <a:endParaRPr lang="en-US" altLang="en-US"/>
          </a:p>
        </p:txBody>
      </p:sp>
      <p:sp>
        <p:nvSpPr>
          <p:cNvPr id="20486" name="Rectangle 2">
            <a:extLst>
              <a:ext uri="{FF2B5EF4-FFF2-40B4-BE49-F238E27FC236}">
                <a16:creationId xmlns:a16="http://schemas.microsoft.com/office/drawing/2014/main" id="{9E1F39A3-6C66-134D-A800-857BEE688741}"/>
              </a:ext>
            </a:extLst>
          </p:cNvPr>
          <p:cNvSpPr>
            <a:spLocks noGrp="1" noRot="1" noChangeAspect="1" noChangeArrowheads="1" noTextEdit="1"/>
          </p:cNvSpPr>
          <p:nvPr>
            <p:ph type="sldImg"/>
          </p:nvPr>
        </p:nvSpPr>
        <p:spPr>
          <a:xfrm>
            <a:off x="1154113" y="701675"/>
            <a:ext cx="4625975" cy="3468688"/>
          </a:xfrm>
          <a:ln cap="flat"/>
        </p:spPr>
      </p:sp>
      <p:sp>
        <p:nvSpPr>
          <p:cNvPr id="20487" name="Rectangle 3">
            <a:extLst>
              <a:ext uri="{FF2B5EF4-FFF2-40B4-BE49-F238E27FC236}">
                <a16:creationId xmlns:a16="http://schemas.microsoft.com/office/drawing/2014/main" id="{D30E7CD6-F7B4-8747-928B-F0CCC1A6E3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a:t>
            </a:r>
            <a:r>
              <a:rPr lang="en-US" altLang="zh-CN"/>
              <a:t>8</a:t>
            </a:r>
            <a:r>
              <a:rPr lang="en-US"/>
              <a:t>/14</a:t>
            </a:r>
            <a:r>
              <a:rPr lang="en-US" altLang="zh-CN"/>
              <a:t>08</a:t>
            </a:r>
            <a:r>
              <a:rPr lang="en-US"/>
              <a:t>r0</a:t>
            </a:r>
            <a:endParaRPr lang="en-US" dirty="0"/>
          </a:p>
        </p:txBody>
      </p:sp>
      <p:sp>
        <p:nvSpPr>
          <p:cNvPr id="5" name="Footer Placeholder 4"/>
          <p:cNvSpPr>
            <a:spLocks noGrp="1"/>
          </p:cNvSpPr>
          <p:nvPr>
            <p:ph type="ftr" sz="quarter" idx="11"/>
          </p:nvPr>
        </p:nvSpPr>
        <p:spPr/>
        <p:txBody>
          <a:bodyPr/>
          <a:lstStyle/>
          <a:p>
            <a:pPr lvl="4">
              <a:defRPr/>
            </a:pPr>
            <a:r>
              <a:rPr lang="en-US"/>
              <a:t>Kate Meng(Tencent)</a:t>
            </a:r>
            <a:endParaRPr lang="en-US" dirty="0"/>
          </a:p>
        </p:txBody>
      </p:sp>
      <p:sp>
        <p:nvSpPr>
          <p:cNvPr id="6" name="Slide Number Placeholder 5"/>
          <p:cNvSpPr>
            <a:spLocks noGrp="1"/>
          </p:cNvSpPr>
          <p:nvPr>
            <p:ph type="sldNum" sz="quarter" idx="12"/>
          </p:nvPr>
        </p:nvSpPr>
        <p:spPr/>
        <p:txBody>
          <a:bodyPr/>
          <a:lstStyle/>
          <a:p>
            <a:pPr>
              <a:defRPr/>
            </a:pPr>
            <a:r>
              <a:rPr lang="en-US" altLang="en-US"/>
              <a:t>Page </a:t>
            </a:r>
            <a:fld id="{5F4C01CA-4A2B-214D-9127-5FD2199D33F9}" type="slidenum">
              <a:rPr lang="en-US" altLang="en-US" smtClean="0"/>
              <a:pPr>
                <a:defRPr/>
              </a:pPr>
              <a:t>3</a:t>
            </a:fld>
            <a:endParaRPr lang="en-US" altLang="en-US"/>
          </a:p>
        </p:txBody>
      </p:sp>
    </p:spTree>
    <p:extLst>
      <p:ext uri="{BB962C8B-B14F-4D97-AF65-F5344CB8AC3E}">
        <p14:creationId xmlns:p14="http://schemas.microsoft.com/office/powerpoint/2010/main" val="416412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2EC3BE3-E8FC-D349-85D4-54D1358411DB}"/>
              </a:ext>
            </a:extLst>
          </p:cNvPr>
          <p:cNvSpPr>
            <a:spLocks noGrp="1" noChangeArrowheads="1"/>
          </p:cNvSpPr>
          <p:nvPr>
            <p:ph type="hdr" sz="quarter"/>
          </p:nvPr>
        </p:nvSpPr>
        <p:spPr>
          <a:xfrm>
            <a:off x="4087813" y="95250"/>
            <a:ext cx="2193925"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802.11-15/0496r1</a:t>
            </a:r>
          </a:p>
        </p:txBody>
      </p:sp>
      <p:sp>
        <p:nvSpPr>
          <p:cNvPr id="22531" name="Rectangle 3">
            <a:extLst>
              <a:ext uri="{FF2B5EF4-FFF2-40B4-BE49-F238E27FC236}">
                <a16:creationId xmlns:a16="http://schemas.microsoft.com/office/drawing/2014/main" id="{2449FEC4-EA68-A241-8253-30BE2E5B2817}"/>
              </a:ext>
            </a:extLst>
          </p:cNvPr>
          <p:cNvSpPr>
            <a:spLocks noGrp="1" noChangeArrowheads="1"/>
          </p:cNvSpPr>
          <p:nvPr>
            <p:ph type="dt" sz="quarter" idx="1"/>
          </p:nvPr>
        </p:nvSpPr>
        <p:spPr>
          <a:xfrm>
            <a:off x="654050" y="95250"/>
            <a:ext cx="752475" cy="215900"/>
          </a:xfrm>
          <a:prstGeom prst="rect">
            <a:avLst/>
          </a:prstGeo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May 2015</a:t>
            </a:r>
            <a:endParaRPr lang="en-GB" altLang="en-US" sz="1400" dirty="0"/>
          </a:p>
        </p:txBody>
      </p:sp>
      <p:sp>
        <p:nvSpPr>
          <p:cNvPr id="22532" name="Rectangle 6">
            <a:extLst>
              <a:ext uri="{FF2B5EF4-FFF2-40B4-BE49-F238E27FC236}">
                <a16:creationId xmlns:a16="http://schemas.microsoft.com/office/drawing/2014/main" id="{6928C7B5-5038-0640-B549-FB3CAAE38976}"/>
              </a:ext>
            </a:extLst>
          </p:cNvPr>
          <p:cNvSpPr>
            <a:spLocks noGrp="1" noChangeArrowheads="1"/>
          </p:cNvSpPr>
          <p:nvPr>
            <p:ph type="ftr" sz="quarter" idx="4"/>
          </p:nvPr>
        </p:nvSpPr>
        <p:spPr>
          <a:xfrm>
            <a:off x="4422775" y="8985250"/>
            <a:ext cx="1858963"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Edward Au (Marvell Semiconductor)</a:t>
            </a:r>
          </a:p>
        </p:txBody>
      </p:sp>
      <p:sp>
        <p:nvSpPr>
          <p:cNvPr id="22533" name="Rectangle 7">
            <a:extLst>
              <a:ext uri="{FF2B5EF4-FFF2-40B4-BE49-F238E27FC236}">
                <a16:creationId xmlns:a16="http://schemas.microsoft.com/office/drawing/2014/main" id="{EA9F41CB-A1C1-DF48-9521-D2F646B417C3}"/>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GB" altLang="en-US"/>
              <a:t>Page </a:t>
            </a:r>
            <a:fld id="{F961227A-D02D-9249-A4DA-8E908688E20A}" type="slidenum">
              <a:rPr lang="en-GB" altLang="en-US" smtClean="0"/>
              <a:pPr>
                <a:spcBef>
                  <a:spcPct val="0"/>
                </a:spcBef>
              </a:pPr>
              <a:t>10</a:t>
            </a:fld>
            <a:endParaRPr lang="en-GB" altLang="en-US"/>
          </a:p>
        </p:txBody>
      </p:sp>
      <p:sp>
        <p:nvSpPr>
          <p:cNvPr id="22534" name="Rectangle 2">
            <a:extLst>
              <a:ext uri="{FF2B5EF4-FFF2-40B4-BE49-F238E27FC236}">
                <a16:creationId xmlns:a16="http://schemas.microsoft.com/office/drawing/2014/main" id="{C36E1214-D0F1-E54D-9E6A-18D77A7BF115}"/>
              </a:ext>
            </a:extLst>
          </p:cNvPr>
          <p:cNvSpPr>
            <a:spLocks noGrp="1" noRot="1" noChangeAspect="1" noChangeArrowheads="1" noTextEdit="1"/>
          </p:cNvSpPr>
          <p:nvPr>
            <p:ph type="sldImg"/>
          </p:nvPr>
        </p:nvSpPr>
        <p:spPr>
          <a:xfrm>
            <a:off x="1147763" y="696913"/>
            <a:ext cx="4640262" cy="3479800"/>
          </a:xfrm>
          <a:ln/>
        </p:spPr>
      </p:sp>
      <p:sp>
        <p:nvSpPr>
          <p:cNvPr id="22535" name="Rectangle 3">
            <a:extLst>
              <a:ext uri="{FF2B5EF4-FFF2-40B4-BE49-F238E27FC236}">
                <a16:creationId xmlns:a16="http://schemas.microsoft.com/office/drawing/2014/main" id="{A1095AB9-195B-774C-80FC-77F004A1B3DF}"/>
              </a:ext>
            </a:extLst>
          </p:cNvPr>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C8EBF08-1AFA-9B4C-925D-F8200FE6AF23}"/>
              </a:ext>
            </a:extLst>
          </p:cNvPr>
          <p:cNvSpPr>
            <a:spLocks noGrp="1" noChangeArrowheads="1"/>
          </p:cNvSpPr>
          <p:nvPr>
            <p:ph type="hdr" sz="quarter"/>
          </p:nvPr>
        </p:nvSpPr>
        <p:spPr>
          <a:xfrm>
            <a:off x="4087813" y="95250"/>
            <a:ext cx="2193925"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802.11-15/0496r1</a:t>
            </a:r>
          </a:p>
        </p:txBody>
      </p:sp>
      <p:sp>
        <p:nvSpPr>
          <p:cNvPr id="22531" name="Rectangle 3">
            <a:extLst>
              <a:ext uri="{FF2B5EF4-FFF2-40B4-BE49-F238E27FC236}">
                <a16:creationId xmlns:a16="http://schemas.microsoft.com/office/drawing/2014/main" id="{6F0B22A9-D4A6-464B-B03E-7AF58A2178AC}"/>
              </a:ext>
            </a:extLst>
          </p:cNvPr>
          <p:cNvSpPr>
            <a:spLocks noGrp="1" noChangeArrowheads="1"/>
          </p:cNvSpPr>
          <p:nvPr>
            <p:ph type="dt" sz="quarter" idx="1"/>
          </p:nvPr>
        </p:nvSpPr>
        <p:spPr>
          <a:xfrm>
            <a:off x="654050" y="95250"/>
            <a:ext cx="752475" cy="215900"/>
          </a:xfrm>
          <a:prstGeom prst="rect">
            <a:avLst/>
          </a:prstGeo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May 2015</a:t>
            </a:r>
            <a:endParaRPr lang="en-GB" altLang="en-US" sz="1400" dirty="0"/>
          </a:p>
        </p:txBody>
      </p:sp>
      <p:sp>
        <p:nvSpPr>
          <p:cNvPr id="22532" name="Rectangle 6">
            <a:extLst>
              <a:ext uri="{FF2B5EF4-FFF2-40B4-BE49-F238E27FC236}">
                <a16:creationId xmlns:a16="http://schemas.microsoft.com/office/drawing/2014/main" id="{DCF87F0F-5593-4448-9B17-1B1F595AD990}"/>
              </a:ext>
            </a:extLst>
          </p:cNvPr>
          <p:cNvSpPr>
            <a:spLocks noGrp="1" noChangeArrowheads="1"/>
          </p:cNvSpPr>
          <p:nvPr>
            <p:ph type="ftr" sz="quarter" idx="4"/>
          </p:nvPr>
        </p:nvSpPr>
        <p:spPr>
          <a:xfrm>
            <a:off x="4422775" y="8985250"/>
            <a:ext cx="1858963"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Edward Au (Marvell Semiconductor)</a:t>
            </a:r>
          </a:p>
        </p:txBody>
      </p:sp>
      <p:sp>
        <p:nvSpPr>
          <p:cNvPr id="24581" name="Rectangle 7">
            <a:extLst>
              <a:ext uri="{FF2B5EF4-FFF2-40B4-BE49-F238E27FC236}">
                <a16:creationId xmlns:a16="http://schemas.microsoft.com/office/drawing/2014/main" id="{DB3203AF-B7F1-9040-ADA4-C3551A428EC0}"/>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GB" altLang="en-US"/>
              <a:t>Page </a:t>
            </a:r>
            <a:fld id="{E74D8454-43AA-9B4D-8B6C-C13483174482}" type="slidenum">
              <a:rPr lang="en-GB" altLang="en-US" smtClean="0"/>
              <a:pPr>
                <a:spcBef>
                  <a:spcPct val="0"/>
                </a:spcBef>
              </a:pPr>
              <a:t>11</a:t>
            </a:fld>
            <a:endParaRPr lang="en-GB" altLang="en-US"/>
          </a:p>
        </p:txBody>
      </p:sp>
      <p:sp>
        <p:nvSpPr>
          <p:cNvPr id="24582" name="Rectangle 2">
            <a:extLst>
              <a:ext uri="{FF2B5EF4-FFF2-40B4-BE49-F238E27FC236}">
                <a16:creationId xmlns:a16="http://schemas.microsoft.com/office/drawing/2014/main" id="{0F0F95E6-C54C-014A-B086-965FA2DA702D}"/>
              </a:ext>
            </a:extLst>
          </p:cNvPr>
          <p:cNvSpPr>
            <a:spLocks noGrp="1" noRot="1" noChangeAspect="1" noChangeArrowheads="1" noTextEdit="1"/>
          </p:cNvSpPr>
          <p:nvPr>
            <p:ph type="sldImg"/>
          </p:nvPr>
        </p:nvSpPr>
        <p:spPr>
          <a:xfrm>
            <a:off x="1147763" y="696913"/>
            <a:ext cx="4640262" cy="3479800"/>
          </a:xfrm>
          <a:ln/>
        </p:spPr>
      </p:sp>
      <p:sp>
        <p:nvSpPr>
          <p:cNvPr id="24583" name="Rectangle 3">
            <a:extLst>
              <a:ext uri="{FF2B5EF4-FFF2-40B4-BE49-F238E27FC236}">
                <a16:creationId xmlns:a16="http://schemas.microsoft.com/office/drawing/2014/main" id="{07DACE03-8EB6-E84A-8A58-D6B596DC3BB5}"/>
              </a:ext>
            </a:extLst>
          </p:cNvPr>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6C780677-6DE0-594E-BF53-C5AB67AFE287}"/>
              </a:ext>
            </a:extLst>
          </p:cNvPr>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5513">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9B3F4CD6-FFCD-1B49-95E0-65FE5661929C}" type="slidenum">
              <a:rPr lang="en-US" altLang="en-US" smtClean="0"/>
              <a:pPr>
                <a:spcBef>
                  <a:spcPct val="0"/>
                </a:spcBef>
              </a:pPr>
              <a:t>12</a:t>
            </a:fld>
            <a:endParaRPr lang="en-US" altLang="en-US"/>
          </a:p>
        </p:txBody>
      </p:sp>
      <p:sp>
        <p:nvSpPr>
          <p:cNvPr id="26627" name="Rectangle 2">
            <a:extLst>
              <a:ext uri="{FF2B5EF4-FFF2-40B4-BE49-F238E27FC236}">
                <a16:creationId xmlns:a16="http://schemas.microsoft.com/office/drawing/2014/main" id="{DDB28FC6-534D-D742-A5F2-B13F3329880B}"/>
              </a:ext>
            </a:extLst>
          </p:cNvPr>
          <p:cNvSpPr>
            <a:spLocks noGrp="1" noRot="1" noChangeAspect="1" noChangeArrowheads="1" noTextEdit="1"/>
          </p:cNvSpPr>
          <p:nvPr>
            <p:ph type="sldImg"/>
          </p:nvPr>
        </p:nvSpPr>
        <p:spPr>
          <a:xfrm>
            <a:off x="1154113" y="701675"/>
            <a:ext cx="4625975" cy="3468688"/>
          </a:xfrm>
          <a:ln/>
        </p:spPr>
      </p:sp>
      <p:sp>
        <p:nvSpPr>
          <p:cNvPr id="26628" name="Rectangle 3">
            <a:extLst>
              <a:ext uri="{FF2B5EF4-FFF2-40B4-BE49-F238E27FC236}">
                <a16:creationId xmlns:a16="http://schemas.microsoft.com/office/drawing/2014/main" id="{C3AF8A44-F655-F748-88DF-48BC125D50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6796FDBE-7FF4-7A4F-AF54-D7AAAA0E7193}"/>
              </a:ext>
            </a:extLst>
          </p:cNvPr>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5513">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5513">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5513"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73C10066-B834-FC4E-92F7-6E56E29533A1}" type="slidenum">
              <a:rPr lang="en-US" altLang="en-US" smtClean="0"/>
              <a:pPr>
                <a:spcBef>
                  <a:spcPct val="0"/>
                </a:spcBef>
              </a:pPr>
              <a:t>13</a:t>
            </a:fld>
            <a:endParaRPr lang="en-US" altLang="en-US"/>
          </a:p>
        </p:txBody>
      </p:sp>
      <p:sp>
        <p:nvSpPr>
          <p:cNvPr id="28675" name="Rectangle 2">
            <a:extLst>
              <a:ext uri="{FF2B5EF4-FFF2-40B4-BE49-F238E27FC236}">
                <a16:creationId xmlns:a16="http://schemas.microsoft.com/office/drawing/2014/main" id="{5475376E-FD78-2640-A4B5-BEF6667F21F0}"/>
              </a:ext>
            </a:extLst>
          </p:cNvPr>
          <p:cNvSpPr>
            <a:spLocks noGrp="1" noRot="1" noChangeAspect="1" noChangeArrowheads="1" noTextEdit="1"/>
          </p:cNvSpPr>
          <p:nvPr>
            <p:ph type="sldImg"/>
          </p:nvPr>
        </p:nvSpPr>
        <p:spPr>
          <a:xfrm>
            <a:off x="1154113" y="701675"/>
            <a:ext cx="4625975" cy="3468688"/>
          </a:xfrm>
          <a:ln/>
        </p:spPr>
      </p:sp>
      <p:sp>
        <p:nvSpPr>
          <p:cNvPr id="28676" name="Rectangle 3">
            <a:extLst>
              <a:ext uri="{FF2B5EF4-FFF2-40B4-BE49-F238E27FC236}">
                <a16:creationId xmlns:a16="http://schemas.microsoft.com/office/drawing/2014/main" id="{E808B229-21A7-3C40-92CF-5E413C4323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7976F67-B771-1F46-A53E-B0545DA1A88B}"/>
              </a:ext>
            </a:extLst>
          </p:cNvPr>
          <p:cNvSpPr>
            <a:spLocks noGrp="1" noChangeArrowheads="1"/>
          </p:cNvSpPr>
          <p:nvPr>
            <p:ph type="hdr" sz="quarter"/>
          </p:nvPr>
        </p:nvSpPr>
        <p:spPr/>
        <p:txBody>
          <a:bodyPr/>
          <a:lstStyle/>
          <a:p>
            <a:pPr>
              <a:defRPr/>
            </a:pPr>
            <a:r>
              <a:rPr lang="en-US"/>
              <a:t>doc.: ec-16-0149-00-00EC</a:t>
            </a:r>
          </a:p>
        </p:txBody>
      </p:sp>
      <p:sp>
        <p:nvSpPr>
          <p:cNvPr id="5" name="Rectangle 3">
            <a:extLst>
              <a:ext uri="{FF2B5EF4-FFF2-40B4-BE49-F238E27FC236}">
                <a16:creationId xmlns:a16="http://schemas.microsoft.com/office/drawing/2014/main" id="{8C6DD4D9-24DA-5C4C-B4D0-00CA60084CCC}"/>
              </a:ext>
            </a:extLst>
          </p:cNvPr>
          <p:cNvSpPr>
            <a:spLocks noGrp="1" noChangeArrowheads="1"/>
          </p:cNvSpPr>
          <p:nvPr>
            <p:ph type="dt" sz="quarter" idx="1"/>
          </p:nvPr>
        </p:nvSpPr>
        <p:spPr>
          <a:xfrm>
            <a:off x="654050" y="95250"/>
            <a:ext cx="1041400" cy="215900"/>
          </a:xfrm>
          <a:prstGeom prst="rect">
            <a:avLst/>
          </a:prstGeom>
        </p:spPr>
        <p:txBody>
          <a:bodyPr/>
          <a:lstStyle/>
          <a:p>
            <a:pPr>
              <a:defRPr/>
            </a:pPr>
            <a:r>
              <a:rPr lang="en-US"/>
              <a:t>November 2016</a:t>
            </a:r>
          </a:p>
        </p:txBody>
      </p:sp>
      <p:sp>
        <p:nvSpPr>
          <p:cNvPr id="30724" name="Rectangle 6">
            <a:extLst>
              <a:ext uri="{FF2B5EF4-FFF2-40B4-BE49-F238E27FC236}">
                <a16:creationId xmlns:a16="http://schemas.microsoft.com/office/drawing/2014/main" id="{C8BB3E33-60D1-EA42-9C08-7E878E47A3C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Dorothy Stanley, HP Enterprise</a:t>
            </a:r>
          </a:p>
        </p:txBody>
      </p:sp>
      <p:sp>
        <p:nvSpPr>
          <p:cNvPr id="30725" name="Rectangle 7">
            <a:extLst>
              <a:ext uri="{FF2B5EF4-FFF2-40B4-BE49-F238E27FC236}">
                <a16:creationId xmlns:a16="http://schemas.microsoft.com/office/drawing/2014/main" id="{9562FF45-4A8A-7847-82FD-EDD43EB9B3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CE94DEFF-5AB8-A249-A299-5CE657DA2D33}" type="slidenum">
              <a:rPr lang="en-US" altLang="en-US" smtClean="0"/>
              <a:pPr>
                <a:spcBef>
                  <a:spcPct val="0"/>
                </a:spcBef>
              </a:pPr>
              <a:t>14</a:t>
            </a:fld>
            <a:endParaRPr lang="en-US" altLang="en-US"/>
          </a:p>
        </p:txBody>
      </p:sp>
      <p:sp>
        <p:nvSpPr>
          <p:cNvPr id="30726" name="Rectangle 1">
            <a:extLst>
              <a:ext uri="{FF2B5EF4-FFF2-40B4-BE49-F238E27FC236}">
                <a16:creationId xmlns:a16="http://schemas.microsoft.com/office/drawing/2014/main" id="{7A7F6582-C53C-A841-A723-FDAC370DF25C}"/>
              </a:ext>
            </a:extLst>
          </p:cNvPr>
          <p:cNvSpPr>
            <a:spLocks noGrp="1" noRot="1" noChangeAspect="1" noChangeArrowheads="1" noTextEdit="1"/>
          </p:cNvSpPr>
          <p:nvPr>
            <p:ph type="sldImg"/>
          </p:nvPr>
        </p:nvSpPr>
        <p:spPr>
          <a:xfrm>
            <a:off x="1154113" y="701675"/>
            <a:ext cx="4625975" cy="3468688"/>
          </a:xfrm>
          <a:solidFill>
            <a:srgbClr val="FFFFFF"/>
          </a:solidFill>
          <a:ln/>
        </p:spPr>
      </p:sp>
      <p:sp>
        <p:nvSpPr>
          <p:cNvPr id="30727" name="Rectangle 2">
            <a:extLst>
              <a:ext uri="{FF2B5EF4-FFF2-40B4-BE49-F238E27FC236}">
                <a16:creationId xmlns:a16="http://schemas.microsoft.com/office/drawing/2014/main" id="{7709AE96-EC8C-8440-8A15-3028FAEDB97C}"/>
              </a:ext>
            </a:extLst>
          </p:cNvPr>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91F9EC9-8F74-7F4D-9CA4-3776C149C14D}"/>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5" name="Rectangle 5">
            <a:extLst>
              <a:ext uri="{FF2B5EF4-FFF2-40B4-BE49-F238E27FC236}">
                <a16:creationId xmlns:a16="http://schemas.microsoft.com/office/drawing/2014/main" id="{04EF2376-520D-124B-995F-9A8138931C02}"/>
              </a:ext>
            </a:extLst>
          </p:cNvPr>
          <p:cNvSpPr>
            <a:spLocks noGrp="1" noChangeArrowheads="1"/>
          </p:cNvSpPr>
          <p:nvPr>
            <p:ph type="ftr" sz="quarter" idx="11"/>
          </p:nvPr>
        </p:nvSpPr>
        <p:spPr/>
        <p:txBody>
          <a:bodyPr/>
          <a:lstStyle>
            <a:lvl1pPr>
              <a:defRPr/>
            </a:lvl1pPr>
          </a:lstStyle>
          <a:p>
            <a:pPr>
              <a:defRPr/>
            </a:pPr>
            <a:r>
              <a:rPr lang="en-US" dirty="0"/>
              <a:t>Kate Meng(Tencent)</a:t>
            </a:r>
          </a:p>
        </p:txBody>
      </p:sp>
      <p:sp>
        <p:nvSpPr>
          <p:cNvPr id="6" name="Rectangle 6">
            <a:extLst>
              <a:ext uri="{FF2B5EF4-FFF2-40B4-BE49-F238E27FC236}">
                <a16:creationId xmlns:a16="http://schemas.microsoft.com/office/drawing/2014/main" id="{C76FC7FD-336D-604E-85A6-055C8385D86D}"/>
              </a:ext>
            </a:extLst>
          </p:cNvPr>
          <p:cNvSpPr>
            <a:spLocks noGrp="1" noChangeArrowheads="1"/>
          </p:cNvSpPr>
          <p:nvPr>
            <p:ph type="sldNum" sz="quarter" idx="12"/>
          </p:nvPr>
        </p:nvSpPr>
        <p:spPr/>
        <p:txBody>
          <a:bodyPr/>
          <a:lstStyle>
            <a:lvl1pPr>
              <a:defRPr/>
            </a:lvl1pPr>
          </a:lstStyle>
          <a:p>
            <a:pPr>
              <a:defRPr/>
            </a:pPr>
            <a:r>
              <a:rPr lang="en-US" altLang="en-US"/>
              <a:t>Slide </a:t>
            </a:r>
            <a:fld id="{708963DE-5BB2-0749-B78C-15C1C21F42AD}" type="slidenum">
              <a:rPr lang="en-US" altLang="en-US"/>
              <a:pPr>
                <a:defRPr/>
              </a:pPr>
              <a:t>‹#›</a:t>
            </a:fld>
            <a:endParaRPr lang="en-US" altLang="en-US"/>
          </a:p>
        </p:txBody>
      </p:sp>
    </p:spTree>
    <p:extLst>
      <p:ext uri="{BB962C8B-B14F-4D97-AF65-F5344CB8AC3E}">
        <p14:creationId xmlns:p14="http://schemas.microsoft.com/office/powerpoint/2010/main" val="177751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0DE5184-F732-DF4F-8DC7-019AC014AA67}"/>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5" name="Rectangle 5">
            <a:extLst>
              <a:ext uri="{FF2B5EF4-FFF2-40B4-BE49-F238E27FC236}">
                <a16:creationId xmlns:a16="http://schemas.microsoft.com/office/drawing/2014/main" id="{E40CC603-7024-644F-A75A-2CB5316B4AED}"/>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6" name="Rectangle 6">
            <a:extLst>
              <a:ext uri="{FF2B5EF4-FFF2-40B4-BE49-F238E27FC236}">
                <a16:creationId xmlns:a16="http://schemas.microsoft.com/office/drawing/2014/main" id="{9ADE6D26-DC5B-A848-8552-3150D3B89C6F}"/>
              </a:ext>
            </a:extLst>
          </p:cNvPr>
          <p:cNvSpPr>
            <a:spLocks noGrp="1" noChangeArrowheads="1"/>
          </p:cNvSpPr>
          <p:nvPr>
            <p:ph type="sldNum" sz="quarter" idx="12"/>
          </p:nvPr>
        </p:nvSpPr>
        <p:spPr/>
        <p:txBody>
          <a:bodyPr/>
          <a:lstStyle>
            <a:lvl1pPr>
              <a:defRPr/>
            </a:lvl1pPr>
          </a:lstStyle>
          <a:p>
            <a:pPr>
              <a:defRPr/>
            </a:pPr>
            <a:r>
              <a:rPr lang="en-US" altLang="en-US"/>
              <a:t>Slide </a:t>
            </a:r>
            <a:fld id="{1DF7DEE6-02E0-B240-9395-23495459373E}" type="slidenum">
              <a:rPr lang="en-US" altLang="en-US"/>
              <a:pPr>
                <a:defRPr/>
              </a:pPr>
              <a:t>‹#›</a:t>
            </a:fld>
            <a:endParaRPr lang="en-US" altLang="en-US"/>
          </a:p>
        </p:txBody>
      </p:sp>
    </p:spTree>
    <p:extLst>
      <p:ext uri="{BB962C8B-B14F-4D97-AF65-F5344CB8AC3E}">
        <p14:creationId xmlns:p14="http://schemas.microsoft.com/office/powerpoint/2010/main" val="372933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A940B0F-5B86-0C48-B079-DD6955F5BA17}"/>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5" name="Rectangle 5">
            <a:extLst>
              <a:ext uri="{FF2B5EF4-FFF2-40B4-BE49-F238E27FC236}">
                <a16:creationId xmlns:a16="http://schemas.microsoft.com/office/drawing/2014/main" id="{B4821619-515D-DE44-A61E-71F9B0CB6D76}"/>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6" name="Rectangle 6">
            <a:extLst>
              <a:ext uri="{FF2B5EF4-FFF2-40B4-BE49-F238E27FC236}">
                <a16:creationId xmlns:a16="http://schemas.microsoft.com/office/drawing/2014/main" id="{A2FF62CD-1A14-E84D-8814-5FB630F4DEE0}"/>
              </a:ext>
            </a:extLst>
          </p:cNvPr>
          <p:cNvSpPr>
            <a:spLocks noGrp="1" noChangeArrowheads="1"/>
          </p:cNvSpPr>
          <p:nvPr>
            <p:ph type="sldNum" sz="quarter" idx="12"/>
          </p:nvPr>
        </p:nvSpPr>
        <p:spPr/>
        <p:txBody>
          <a:bodyPr/>
          <a:lstStyle>
            <a:lvl1pPr>
              <a:defRPr/>
            </a:lvl1pPr>
          </a:lstStyle>
          <a:p>
            <a:pPr>
              <a:defRPr/>
            </a:pPr>
            <a:r>
              <a:rPr lang="en-US" altLang="en-US"/>
              <a:t>Slide </a:t>
            </a:r>
            <a:fld id="{600C7FB3-D07C-A34F-AF06-892B0AC77905}" type="slidenum">
              <a:rPr lang="en-US" altLang="en-US"/>
              <a:pPr>
                <a:defRPr/>
              </a:pPr>
              <a:t>‹#›</a:t>
            </a:fld>
            <a:endParaRPr lang="en-US" altLang="en-US"/>
          </a:p>
        </p:txBody>
      </p:sp>
    </p:spTree>
    <p:extLst>
      <p:ext uri="{BB962C8B-B14F-4D97-AF65-F5344CB8AC3E}">
        <p14:creationId xmlns:p14="http://schemas.microsoft.com/office/powerpoint/2010/main" val="85242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F72F82-A25E-8149-841F-707D51E972E1}"/>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5" name="Rectangle 5">
            <a:extLst>
              <a:ext uri="{FF2B5EF4-FFF2-40B4-BE49-F238E27FC236}">
                <a16:creationId xmlns:a16="http://schemas.microsoft.com/office/drawing/2014/main" id="{34DE5D4A-2958-DC41-8EE0-63C17DDAEF10}"/>
              </a:ext>
            </a:extLst>
          </p:cNvPr>
          <p:cNvSpPr>
            <a:spLocks noGrp="1" noChangeArrowheads="1"/>
          </p:cNvSpPr>
          <p:nvPr>
            <p:ph type="ftr" sz="quarter" idx="11"/>
          </p:nvPr>
        </p:nvSpPr>
        <p:spPr/>
        <p:txBody>
          <a:bodyPr/>
          <a:lstStyle>
            <a:lvl1pPr>
              <a:defRPr/>
            </a:lvl1pPr>
          </a:lstStyle>
          <a:p>
            <a:pPr>
              <a:defRPr/>
            </a:pPr>
            <a:r>
              <a:rPr lang="en-US"/>
              <a:t>Kate Meng(Tencent)</a:t>
            </a:r>
            <a:endParaRPr lang="en-US" dirty="0"/>
          </a:p>
        </p:txBody>
      </p:sp>
      <p:sp>
        <p:nvSpPr>
          <p:cNvPr id="6" name="Rectangle 6">
            <a:extLst>
              <a:ext uri="{FF2B5EF4-FFF2-40B4-BE49-F238E27FC236}">
                <a16:creationId xmlns:a16="http://schemas.microsoft.com/office/drawing/2014/main" id="{0FAF25C8-C6F7-564A-9ED3-54C17352283C}"/>
              </a:ext>
            </a:extLst>
          </p:cNvPr>
          <p:cNvSpPr>
            <a:spLocks noGrp="1" noChangeArrowheads="1"/>
          </p:cNvSpPr>
          <p:nvPr>
            <p:ph type="sldNum" sz="quarter" idx="12"/>
          </p:nvPr>
        </p:nvSpPr>
        <p:spPr/>
        <p:txBody>
          <a:bodyPr/>
          <a:lstStyle>
            <a:lvl1pPr>
              <a:defRPr/>
            </a:lvl1pPr>
          </a:lstStyle>
          <a:p>
            <a:pPr>
              <a:defRPr/>
            </a:pPr>
            <a:r>
              <a:rPr lang="en-US" altLang="en-US"/>
              <a:t>Slide </a:t>
            </a:r>
            <a:fld id="{D15730EF-5B44-7842-8E1A-3436418E45FF}" type="slidenum">
              <a:rPr lang="en-US" altLang="en-US"/>
              <a:pPr>
                <a:defRPr/>
              </a:pPr>
              <a:t>‹#›</a:t>
            </a:fld>
            <a:endParaRPr lang="en-US" altLang="en-US"/>
          </a:p>
        </p:txBody>
      </p:sp>
    </p:spTree>
    <p:extLst>
      <p:ext uri="{BB962C8B-B14F-4D97-AF65-F5344CB8AC3E}">
        <p14:creationId xmlns:p14="http://schemas.microsoft.com/office/powerpoint/2010/main" val="2056558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a:extLst>
              <a:ext uri="{FF2B5EF4-FFF2-40B4-BE49-F238E27FC236}">
                <a16:creationId xmlns:a16="http://schemas.microsoft.com/office/drawing/2014/main" id="{C491A910-7C3D-144F-9FDD-EC99B5501D2A}"/>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5" name="Rectangle 5">
            <a:extLst>
              <a:ext uri="{FF2B5EF4-FFF2-40B4-BE49-F238E27FC236}">
                <a16:creationId xmlns:a16="http://schemas.microsoft.com/office/drawing/2014/main" id="{0BB4B8EE-C289-4B41-BC20-098AC3E694DE}"/>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6" name="Rectangle 6">
            <a:extLst>
              <a:ext uri="{FF2B5EF4-FFF2-40B4-BE49-F238E27FC236}">
                <a16:creationId xmlns:a16="http://schemas.microsoft.com/office/drawing/2014/main" id="{332BE0C7-FD62-864D-95D6-6E395137A56F}"/>
              </a:ext>
            </a:extLst>
          </p:cNvPr>
          <p:cNvSpPr>
            <a:spLocks noGrp="1" noChangeArrowheads="1"/>
          </p:cNvSpPr>
          <p:nvPr>
            <p:ph type="sldNum" sz="quarter" idx="12"/>
          </p:nvPr>
        </p:nvSpPr>
        <p:spPr/>
        <p:txBody>
          <a:bodyPr/>
          <a:lstStyle>
            <a:lvl1pPr>
              <a:defRPr/>
            </a:lvl1pPr>
          </a:lstStyle>
          <a:p>
            <a:pPr>
              <a:defRPr/>
            </a:pPr>
            <a:r>
              <a:rPr lang="en-US" altLang="en-US"/>
              <a:t>Slide </a:t>
            </a:r>
            <a:fld id="{0FAC031D-A7DF-1848-BD61-075E81B79507}" type="slidenum">
              <a:rPr lang="en-US" altLang="en-US"/>
              <a:pPr>
                <a:defRPr/>
              </a:pPr>
              <a:t>‹#›</a:t>
            </a:fld>
            <a:endParaRPr lang="en-US" altLang="en-US"/>
          </a:p>
        </p:txBody>
      </p:sp>
    </p:spTree>
    <p:extLst>
      <p:ext uri="{BB962C8B-B14F-4D97-AF65-F5344CB8AC3E}">
        <p14:creationId xmlns:p14="http://schemas.microsoft.com/office/powerpoint/2010/main" val="412100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6A6726-D5E3-114A-B906-797CC686BDBA}"/>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6" name="Footer Placeholder 5">
            <a:extLst>
              <a:ext uri="{FF2B5EF4-FFF2-40B4-BE49-F238E27FC236}">
                <a16:creationId xmlns:a16="http://schemas.microsoft.com/office/drawing/2014/main" id="{1D76B7FD-6E00-894B-B780-804C62D87B3A}"/>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7" name="Slide Number Placeholder 6">
            <a:extLst>
              <a:ext uri="{FF2B5EF4-FFF2-40B4-BE49-F238E27FC236}">
                <a16:creationId xmlns:a16="http://schemas.microsoft.com/office/drawing/2014/main" id="{09A5F161-7155-5949-B4A1-DD0408B90A79}"/>
              </a:ext>
            </a:extLst>
          </p:cNvPr>
          <p:cNvSpPr>
            <a:spLocks noGrp="1" noChangeArrowheads="1"/>
          </p:cNvSpPr>
          <p:nvPr>
            <p:ph type="sldNum" sz="quarter" idx="12"/>
          </p:nvPr>
        </p:nvSpPr>
        <p:spPr/>
        <p:txBody>
          <a:bodyPr/>
          <a:lstStyle>
            <a:lvl1pPr>
              <a:defRPr/>
            </a:lvl1pPr>
          </a:lstStyle>
          <a:p>
            <a:pPr>
              <a:defRPr/>
            </a:pPr>
            <a:r>
              <a:rPr lang="en-US" altLang="en-US"/>
              <a:t>Slide </a:t>
            </a:r>
            <a:fld id="{6E330415-0244-5648-936E-424FBD1AF72D}" type="slidenum">
              <a:rPr lang="en-US" altLang="en-US"/>
              <a:pPr>
                <a:defRPr/>
              </a:pPr>
              <a:t>‹#›</a:t>
            </a:fld>
            <a:endParaRPr lang="en-US" altLang="en-US"/>
          </a:p>
        </p:txBody>
      </p:sp>
    </p:spTree>
    <p:extLst>
      <p:ext uri="{BB962C8B-B14F-4D97-AF65-F5344CB8AC3E}">
        <p14:creationId xmlns:p14="http://schemas.microsoft.com/office/powerpoint/2010/main" val="385780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38D5145-DD90-ED4D-B36E-6A2E4060A5DF}"/>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8" name="Rectangle 5">
            <a:extLst>
              <a:ext uri="{FF2B5EF4-FFF2-40B4-BE49-F238E27FC236}">
                <a16:creationId xmlns:a16="http://schemas.microsoft.com/office/drawing/2014/main" id="{D84D552B-6500-4746-9830-518AAB52CFF5}"/>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9" name="Rectangle 6">
            <a:extLst>
              <a:ext uri="{FF2B5EF4-FFF2-40B4-BE49-F238E27FC236}">
                <a16:creationId xmlns:a16="http://schemas.microsoft.com/office/drawing/2014/main" id="{CE03FACA-8A47-E347-9F30-D96637E409D6}"/>
              </a:ext>
            </a:extLst>
          </p:cNvPr>
          <p:cNvSpPr>
            <a:spLocks noGrp="1" noChangeArrowheads="1"/>
          </p:cNvSpPr>
          <p:nvPr>
            <p:ph type="sldNum" sz="quarter" idx="12"/>
          </p:nvPr>
        </p:nvSpPr>
        <p:spPr/>
        <p:txBody>
          <a:bodyPr/>
          <a:lstStyle>
            <a:lvl1pPr>
              <a:defRPr/>
            </a:lvl1pPr>
          </a:lstStyle>
          <a:p>
            <a:pPr>
              <a:defRPr/>
            </a:pPr>
            <a:r>
              <a:rPr lang="en-US" altLang="en-US"/>
              <a:t>Slide </a:t>
            </a:r>
            <a:fld id="{DBFD5F5F-3601-8C4A-A1C8-10ADC7ED7155}" type="slidenum">
              <a:rPr lang="en-US" altLang="en-US"/>
              <a:pPr>
                <a:defRPr/>
              </a:pPr>
              <a:t>‹#›</a:t>
            </a:fld>
            <a:endParaRPr lang="en-US" altLang="en-US"/>
          </a:p>
        </p:txBody>
      </p:sp>
    </p:spTree>
    <p:extLst>
      <p:ext uri="{BB962C8B-B14F-4D97-AF65-F5344CB8AC3E}">
        <p14:creationId xmlns:p14="http://schemas.microsoft.com/office/powerpoint/2010/main" val="351316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9470335-72A2-024B-A2FD-5A5DC6167A7E}"/>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4" name="Rectangle 5">
            <a:extLst>
              <a:ext uri="{FF2B5EF4-FFF2-40B4-BE49-F238E27FC236}">
                <a16:creationId xmlns:a16="http://schemas.microsoft.com/office/drawing/2014/main" id="{DD8A342E-FA2F-5D49-9371-4A2D6254E736}"/>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5" name="Rectangle 6">
            <a:extLst>
              <a:ext uri="{FF2B5EF4-FFF2-40B4-BE49-F238E27FC236}">
                <a16:creationId xmlns:a16="http://schemas.microsoft.com/office/drawing/2014/main" id="{D56A903C-D392-064F-AEDF-1859C9C0F7B4}"/>
              </a:ext>
            </a:extLst>
          </p:cNvPr>
          <p:cNvSpPr>
            <a:spLocks noGrp="1" noChangeArrowheads="1"/>
          </p:cNvSpPr>
          <p:nvPr>
            <p:ph type="sldNum" sz="quarter" idx="12"/>
          </p:nvPr>
        </p:nvSpPr>
        <p:spPr/>
        <p:txBody>
          <a:bodyPr/>
          <a:lstStyle>
            <a:lvl1pPr>
              <a:defRPr/>
            </a:lvl1pPr>
          </a:lstStyle>
          <a:p>
            <a:pPr>
              <a:defRPr/>
            </a:pPr>
            <a:r>
              <a:rPr lang="en-US" altLang="en-US"/>
              <a:t>Slide </a:t>
            </a:r>
            <a:fld id="{A4B26B4A-6B1D-C946-8ED6-6CE96D05C05E}" type="slidenum">
              <a:rPr lang="en-US" altLang="en-US"/>
              <a:pPr>
                <a:defRPr/>
              </a:pPr>
              <a:t>‹#›</a:t>
            </a:fld>
            <a:endParaRPr lang="en-US" altLang="en-US"/>
          </a:p>
        </p:txBody>
      </p:sp>
    </p:spTree>
    <p:extLst>
      <p:ext uri="{BB962C8B-B14F-4D97-AF65-F5344CB8AC3E}">
        <p14:creationId xmlns:p14="http://schemas.microsoft.com/office/powerpoint/2010/main" val="289699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B763E72-A30E-AA45-AB0E-7B5D2F453723}"/>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3" name="Rectangle 5">
            <a:extLst>
              <a:ext uri="{FF2B5EF4-FFF2-40B4-BE49-F238E27FC236}">
                <a16:creationId xmlns:a16="http://schemas.microsoft.com/office/drawing/2014/main" id="{114D93F4-6D07-ED44-AE90-43516743CBDD}"/>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4" name="Rectangle 6">
            <a:extLst>
              <a:ext uri="{FF2B5EF4-FFF2-40B4-BE49-F238E27FC236}">
                <a16:creationId xmlns:a16="http://schemas.microsoft.com/office/drawing/2014/main" id="{251E7FCB-05F5-0242-B605-8201E56C3460}"/>
              </a:ext>
            </a:extLst>
          </p:cNvPr>
          <p:cNvSpPr>
            <a:spLocks noGrp="1" noChangeArrowheads="1"/>
          </p:cNvSpPr>
          <p:nvPr>
            <p:ph type="sldNum" sz="quarter" idx="12"/>
          </p:nvPr>
        </p:nvSpPr>
        <p:spPr/>
        <p:txBody>
          <a:bodyPr/>
          <a:lstStyle>
            <a:lvl1pPr>
              <a:defRPr/>
            </a:lvl1pPr>
          </a:lstStyle>
          <a:p>
            <a:pPr>
              <a:defRPr/>
            </a:pPr>
            <a:r>
              <a:rPr lang="en-US" altLang="en-US"/>
              <a:t>Slide </a:t>
            </a:r>
            <a:fld id="{738CF872-5777-2F4E-BAAD-B10F6B324313}" type="slidenum">
              <a:rPr lang="en-US" altLang="en-US"/>
              <a:pPr>
                <a:defRPr/>
              </a:pPr>
              <a:t>‹#›</a:t>
            </a:fld>
            <a:endParaRPr lang="en-US" altLang="en-US"/>
          </a:p>
        </p:txBody>
      </p:sp>
    </p:spTree>
    <p:extLst>
      <p:ext uri="{BB962C8B-B14F-4D97-AF65-F5344CB8AC3E}">
        <p14:creationId xmlns:p14="http://schemas.microsoft.com/office/powerpoint/2010/main" val="301536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E7191AE6-D730-A045-A437-3545B3D5D37D}"/>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6" name="Footer Placeholder 5">
            <a:extLst>
              <a:ext uri="{FF2B5EF4-FFF2-40B4-BE49-F238E27FC236}">
                <a16:creationId xmlns:a16="http://schemas.microsoft.com/office/drawing/2014/main" id="{6C2E16F4-1240-264E-BA03-503739195ACC}"/>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7" name="Slide Number Placeholder 6">
            <a:extLst>
              <a:ext uri="{FF2B5EF4-FFF2-40B4-BE49-F238E27FC236}">
                <a16:creationId xmlns:a16="http://schemas.microsoft.com/office/drawing/2014/main" id="{BC484D1D-8185-8B40-91B7-5AAD9CDFCA02}"/>
              </a:ext>
            </a:extLst>
          </p:cNvPr>
          <p:cNvSpPr>
            <a:spLocks noGrp="1" noChangeArrowheads="1"/>
          </p:cNvSpPr>
          <p:nvPr>
            <p:ph type="sldNum" sz="quarter" idx="12"/>
          </p:nvPr>
        </p:nvSpPr>
        <p:spPr/>
        <p:txBody>
          <a:bodyPr/>
          <a:lstStyle>
            <a:lvl1pPr>
              <a:defRPr/>
            </a:lvl1pPr>
          </a:lstStyle>
          <a:p>
            <a:pPr>
              <a:defRPr/>
            </a:pPr>
            <a:r>
              <a:rPr lang="en-US" altLang="en-US"/>
              <a:t>Slide </a:t>
            </a:r>
            <a:fld id="{0F9DB85C-D7B2-A444-A5C1-E08F63B85F11}" type="slidenum">
              <a:rPr lang="en-US" altLang="en-US"/>
              <a:pPr>
                <a:defRPr/>
              </a:pPr>
              <a:t>‹#›</a:t>
            </a:fld>
            <a:endParaRPr lang="en-US" altLang="en-US"/>
          </a:p>
        </p:txBody>
      </p:sp>
    </p:spTree>
    <p:extLst>
      <p:ext uri="{BB962C8B-B14F-4D97-AF65-F5344CB8AC3E}">
        <p14:creationId xmlns:p14="http://schemas.microsoft.com/office/powerpoint/2010/main" val="2153269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F531A100-CF26-6D46-9E35-A26515DAB924}"/>
              </a:ext>
            </a:extLst>
          </p:cNvPr>
          <p:cNvSpPr>
            <a:spLocks noGrp="1" noChangeArrowheads="1"/>
          </p:cNvSpPr>
          <p:nvPr>
            <p:ph type="dt" sz="half" idx="10"/>
          </p:nvPr>
        </p:nvSpPr>
        <p:spPr/>
        <p:txBody>
          <a:bodyPr/>
          <a:lstStyle>
            <a:lvl1pPr>
              <a:spcBef>
                <a:spcPct val="0"/>
              </a:spcBef>
              <a:buFontTx/>
              <a:buNone/>
              <a:defRPr dirty="0" smtClean="0"/>
            </a:lvl1pPr>
          </a:lstStyle>
          <a:p>
            <a:pPr>
              <a:defRPr/>
            </a:pPr>
            <a:r>
              <a:rPr lang="en-US" altLang="en-US"/>
              <a:t>August 2018</a:t>
            </a:r>
          </a:p>
        </p:txBody>
      </p:sp>
      <p:sp>
        <p:nvSpPr>
          <p:cNvPr id="6" name="Footer Placeholder 5">
            <a:extLst>
              <a:ext uri="{FF2B5EF4-FFF2-40B4-BE49-F238E27FC236}">
                <a16:creationId xmlns:a16="http://schemas.microsoft.com/office/drawing/2014/main" id="{281D8DDF-CCD1-0844-8F79-39FCDA310CDC}"/>
              </a:ext>
            </a:extLst>
          </p:cNvPr>
          <p:cNvSpPr>
            <a:spLocks noGrp="1" noChangeArrowheads="1"/>
          </p:cNvSpPr>
          <p:nvPr>
            <p:ph type="ftr" sz="quarter" idx="11"/>
          </p:nvPr>
        </p:nvSpPr>
        <p:spPr/>
        <p:txBody>
          <a:bodyPr/>
          <a:lstStyle>
            <a:lvl1pPr>
              <a:defRPr/>
            </a:lvl1pPr>
          </a:lstStyle>
          <a:p>
            <a:pPr>
              <a:defRPr/>
            </a:pPr>
            <a:r>
              <a:rPr lang="en-US"/>
              <a:t>Kate Meng(Tencent)</a:t>
            </a:r>
          </a:p>
        </p:txBody>
      </p:sp>
      <p:sp>
        <p:nvSpPr>
          <p:cNvPr id="7" name="Slide Number Placeholder 6">
            <a:extLst>
              <a:ext uri="{FF2B5EF4-FFF2-40B4-BE49-F238E27FC236}">
                <a16:creationId xmlns:a16="http://schemas.microsoft.com/office/drawing/2014/main" id="{6F6AAB17-B378-254B-BEBA-12A38F67ACC1}"/>
              </a:ext>
            </a:extLst>
          </p:cNvPr>
          <p:cNvSpPr>
            <a:spLocks noGrp="1" noChangeArrowheads="1"/>
          </p:cNvSpPr>
          <p:nvPr>
            <p:ph type="sldNum" sz="quarter" idx="12"/>
          </p:nvPr>
        </p:nvSpPr>
        <p:spPr/>
        <p:txBody>
          <a:bodyPr/>
          <a:lstStyle>
            <a:lvl1pPr>
              <a:defRPr/>
            </a:lvl1pPr>
          </a:lstStyle>
          <a:p>
            <a:pPr>
              <a:defRPr/>
            </a:pPr>
            <a:r>
              <a:rPr lang="en-US" altLang="en-US"/>
              <a:t>Slide </a:t>
            </a:r>
            <a:fld id="{DF40EF3F-8516-E346-8213-BBC223B4EE87}" type="slidenum">
              <a:rPr lang="en-US" altLang="en-US"/>
              <a:pPr>
                <a:defRPr/>
              </a:pPr>
              <a:t>‹#›</a:t>
            </a:fld>
            <a:endParaRPr lang="en-US" altLang="en-US"/>
          </a:p>
        </p:txBody>
      </p:sp>
    </p:spTree>
    <p:extLst>
      <p:ext uri="{BB962C8B-B14F-4D97-AF65-F5344CB8AC3E}">
        <p14:creationId xmlns:p14="http://schemas.microsoft.com/office/powerpoint/2010/main" val="26524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8F1700-799A-5149-96A9-F312106F6EDD}"/>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1BA7184-A66A-8648-BA31-982820ED351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A23E109-DA27-B249-9074-788E86C4F954}"/>
              </a:ext>
            </a:extLst>
          </p:cNvPr>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spcBef>
                <a:spcPct val="0"/>
              </a:spcBef>
              <a:buFontTx/>
              <a:buNone/>
              <a:defRPr sz="1800" b="1" dirty="0" smtClean="0">
                <a:latin typeface="Times New Roman" pitchFamily="18" charset="0"/>
                <a:ea typeface="+mn-ea"/>
                <a:cs typeface="+mn-cs"/>
              </a:defRPr>
            </a:lvl1pPr>
          </a:lstStyle>
          <a:p>
            <a:pPr>
              <a:defRPr/>
            </a:pPr>
            <a:r>
              <a:rPr lang="en-US" altLang="en-US"/>
              <a:t>August 2018</a:t>
            </a:r>
          </a:p>
        </p:txBody>
      </p:sp>
      <p:sp>
        <p:nvSpPr>
          <p:cNvPr id="1029" name="Rectangle 5">
            <a:extLst>
              <a:ext uri="{FF2B5EF4-FFF2-40B4-BE49-F238E27FC236}">
                <a16:creationId xmlns:a16="http://schemas.microsoft.com/office/drawing/2014/main" id="{FDAB8C0C-F147-C244-99AD-92675667142B}"/>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a:t>Kate Meng(Tencent)</a:t>
            </a:r>
          </a:p>
        </p:txBody>
      </p:sp>
      <p:sp>
        <p:nvSpPr>
          <p:cNvPr id="1030" name="Rectangle 6">
            <a:extLst>
              <a:ext uri="{FF2B5EF4-FFF2-40B4-BE49-F238E27FC236}">
                <a16:creationId xmlns:a16="http://schemas.microsoft.com/office/drawing/2014/main" id="{DD6FB379-A70D-0749-B154-C1CA8AC5375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FEF49079-DC07-424F-A1A0-BF88858B2732}" type="slidenum">
              <a:rPr lang="en-US" altLang="en-US"/>
              <a:pPr>
                <a:defRPr/>
              </a:pPr>
              <a:t>‹#›</a:t>
            </a:fld>
            <a:endParaRPr lang="en-US" altLang="en-US"/>
          </a:p>
        </p:txBody>
      </p:sp>
      <p:sp>
        <p:nvSpPr>
          <p:cNvPr id="1031" name="Rectangle 7">
            <a:extLst>
              <a:ext uri="{FF2B5EF4-FFF2-40B4-BE49-F238E27FC236}">
                <a16:creationId xmlns:a16="http://schemas.microsoft.com/office/drawing/2014/main" id="{F807DE77-9B4B-5949-87DB-879028C5301E}"/>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802.11-18/1408r0</a:t>
            </a:r>
          </a:p>
        </p:txBody>
      </p:sp>
      <p:sp>
        <p:nvSpPr>
          <p:cNvPr id="1032" name="Line 8">
            <a:extLst>
              <a:ext uri="{FF2B5EF4-FFF2-40B4-BE49-F238E27FC236}">
                <a16:creationId xmlns:a16="http://schemas.microsoft.com/office/drawing/2014/main" id="{F3B2EEF1-9A5A-FF41-B130-D4765D289553}"/>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F404E91-43F3-624B-BC6B-3B92C860EC2D}"/>
              </a:ext>
            </a:extLst>
          </p:cNvPr>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1034" name="Line 10">
            <a:extLst>
              <a:ext uri="{FF2B5EF4-FFF2-40B4-BE49-F238E27FC236}">
                <a16:creationId xmlns:a16="http://schemas.microsoft.com/office/drawing/2014/main" id="{988E7857-4468-3C46-A3DE-05C24436B8A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93926" r:id="rId1"/>
    <p:sldLayoutId id="2147493927" r:id="rId2"/>
    <p:sldLayoutId id="2147493928" r:id="rId3"/>
    <p:sldLayoutId id="2147493929" r:id="rId4"/>
    <p:sldLayoutId id="2147493930" r:id="rId5"/>
    <p:sldLayoutId id="2147493931" r:id="rId6"/>
    <p:sldLayoutId id="2147493932" r:id="rId7"/>
    <p:sldLayoutId id="2147493933" r:id="rId8"/>
    <p:sldLayoutId id="2147493934" r:id="rId9"/>
    <p:sldLayoutId id="2147493935" r:id="rId10"/>
    <p:sldLayoutId id="2147493936" r:id="rId11"/>
  </p:sldLayoutIdLst>
  <p:hf hdr="0"/>
  <p:txStyles>
    <p:titleStyle>
      <a:lvl1pPr algn="ctr" rtl="0" eaLnBrk="1" fontAlgn="base" hangingPunct="1">
        <a:spcBef>
          <a:spcPct val="0"/>
        </a:spcBef>
        <a:spcAft>
          <a:spcPct val="0"/>
        </a:spcAft>
        <a:defRPr sz="3200" b="1">
          <a:solidFill>
            <a:schemeClr val="tx2"/>
          </a:solidFill>
          <a:latin typeface="+mj-lt"/>
          <a:ea typeface="MS PGothic" pitchFamily="34" charset="-128"/>
          <a:cs typeface="MS PGothic" charset="0"/>
        </a:defRPr>
      </a:lvl1pPr>
      <a:lvl2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1" fontAlgn="base" hangingPunct="1">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1" fontAlgn="base" hangingPunct="1">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1" fontAlgn="base" hangingPunct="1">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section%205.2.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5C6FAF6D-26AC-AC46-84B7-F2BBF9E70BA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August 2018</a:t>
            </a:r>
            <a:endParaRPr lang="en-US" altLang="en-US" sz="1800" dirty="0"/>
          </a:p>
        </p:txBody>
      </p:sp>
      <p:sp>
        <p:nvSpPr>
          <p:cNvPr id="15363" name="Footer Placeholder 4">
            <a:extLst>
              <a:ext uri="{FF2B5EF4-FFF2-40B4-BE49-F238E27FC236}">
                <a16:creationId xmlns:a16="http://schemas.microsoft.com/office/drawing/2014/main" id="{FE87B722-C7A5-8549-8B4A-A9C7D987A149}"/>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
        <p:nvSpPr>
          <p:cNvPr id="15364" name="Slide Number Placeholder 5">
            <a:extLst>
              <a:ext uri="{FF2B5EF4-FFF2-40B4-BE49-F238E27FC236}">
                <a16:creationId xmlns:a16="http://schemas.microsoft.com/office/drawing/2014/main" id="{1B97C06A-38E1-114E-8F1C-E3CD6A0126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D6309B2-851B-5D47-B890-7117BCB5664D}" type="slidenum">
              <a:rPr lang="en-US" altLang="en-US" sz="1200" b="0" smtClean="0"/>
              <a:pPr>
                <a:spcBef>
                  <a:spcPct val="0"/>
                </a:spcBef>
                <a:buFontTx/>
                <a:buNone/>
              </a:pPr>
              <a:t>1</a:t>
            </a:fld>
            <a:endParaRPr lang="en-US" altLang="en-US" sz="1200" b="0"/>
          </a:p>
        </p:txBody>
      </p:sp>
      <p:sp>
        <p:nvSpPr>
          <p:cNvPr id="15365" name="Rectangle 2">
            <a:extLst>
              <a:ext uri="{FF2B5EF4-FFF2-40B4-BE49-F238E27FC236}">
                <a16:creationId xmlns:a16="http://schemas.microsoft.com/office/drawing/2014/main" id="{943591D9-799B-6A4C-9898-5294B5C2E595}"/>
              </a:ext>
            </a:extLst>
          </p:cNvPr>
          <p:cNvSpPr>
            <a:spLocks noGrp="1" noChangeArrowheads="1"/>
          </p:cNvSpPr>
          <p:nvPr>
            <p:ph type="title"/>
          </p:nvPr>
        </p:nvSpPr>
        <p:spPr>
          <a:xfrm>
            <a:off x="685800" y="609600"/>
            <a:ext cx="7772400" cy="1066800"/>
          </a:xfrm>
        </p:spPr>
        <p:txBody>
          <a:bodyPr/>
          <a:lstStyle/>
          <a:p>
            <a:r>
              <a:rPr lang="en-US" altLang="en-US" dirty="0"/>
              <a:t>RTA August 9, 2018, Teleconference Call Agenda</a:t>
            </a:r>
          </a:p>
        </p:txBody>
      </p:sp>
      <p:sp>
        <p:nvSpPr>
          <p:cNvPr id="15366" name="Rectangle 6">
            <a:extLst>
              <a:ext uri="{FF2B5EF4-FFF2-40B4-BE49-F238E27FC236}">
                <a16:creationId xmlns:a16="http://schemas.microsoft.com/office/drawing/2014/main" id="{921E3B6E-CD38-9E4E-8047-654EC0F79A7A}"/>
              </a:ext>
            </a:extLst>
          </p:cNvPr>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2018-08-09 GMT+8</a:t>
            </a:r>
          </a:p>
        </p:txBody>
      </p:sp>
      <p:graphicFrame>
        <p:nvGraphicFramePr>
          <p:cNvPr id="15367" name="Object 11">
            <a:extLst>
              <a:ext uri="{FF2B5EF4-FFF2-40B4-BE49-F238E27FC236}">
                <a16:creationId xmlns:a16="http://schemas.microsoft.com/office/drawing/2014/main" id="{7C5F9FDD-A890-FA4E-82C5-BA106909B9AF}"/>
              </a:ext>
            </a:extLst>
          </p:cNvPr>
          <p:cNvGraphicFramePr>
            <a:graphicFrameLocks noChangeAspect="1"/>
          </p:cNvGraphicFramePr>
          <p:nvPr>
            <p:extLst>
              <p:ext uri="{D42A27DB-BD31-4B8C-83A1-F6EECF244321}">
                <p14:modId xmlns:p14="http://schemas.microsoft.com/office/powerpoint/2010/main" val="3905993376"/>
              </p:ext>
            </p:extLst>
          </p:nvPr>
        </p:nvGraphicFramePr>
        <p:xfrm>
          <a:off x="544513" y="4033838"/>
          <a:ext cx="7793037" cy="987425"/>
        </p:xfrm>
        <a:graphic>
          <a:graphicData uri="http://schemas.openxmlformats.org/presentationml/2006/ole">
            <mc:AlternateContent xmlns:mc="http://schemas.openxmlformats.org/markup-compatibility/2006">
              <mc:Choice xmlns:v="urn:schemas-microsoft-com:vml" Requires="v">
                <p:oleObj spid="_x0000_s15376" name="Document" r:id="rId4" imgW="8229600" imgH="990600" progId="Word.Document.8">
                  <p:embed/>
                </p:oleObj>
              </mc:Choice>
              <mc:Fallback>
                <p:oleObj name="Document" r:id="rId4" imgW="8229600" imgH="990600" progId="Word.Document.8">
                  <p:embed/>
                  <p:pic>
                    <p:nvPicPr>
                      <p:cNvPr id="0" name="Object 11"/>
                      <p:cNvPicPr>
                        <a:picLocks noChangeAspect="1" noChangeArrowheads="1"/>
                      </p:cNvPicPr>
                      <p:nvPr/>
                    </p:nvPicPr>
                    <p:blipFill>
                      <a:blip r:embed="rId5"/>
                      <a:srcRect/>
                      <a:stretch>
                        <a:fillRect/>
                      </a:stretch>
                    </p:blipFill>
                    <p:spPr bwMode="auto">
                      <a:xfrm>
                        <a:off x="544513" y="4033838"/>
                        <a:ext cx="7793037"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a:extLst>
              <a:ext uri="{FF2B5EF4-FFF2-40B4-BE49-F238E27FC236}">
                <a16:creationId xmlns:a16="http://schemas.microsoft.com/office/drawing/2014/main" id="{26A84B84-583D-EE43-A30F-B37CD69C52B5}"/>
              </a:ext>
            </a:extLst>
          </p:cNvPr>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a:extLst>
              <a:ext uri="{FF2B5EF4-FFF2-40B4-BE49-F238E27FC236}">
                <a16:creationId xmlns:a16="http://schemas.microsoft.com/office/drawing/2014/main" id="{BC0CA6A0-6874-5048-885F-9B5B26FBDBF0}"/>
              </a:ext>
            </a:extLst>
          </p:cNvPr>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a:t>August 2018</a:t>
            </a:r>
            <a:endParaRPr lang="en-US" altLang="en-US" sz="1800" dirty="0"/>
          </a:p>
        </p:txBody>
      </p:sp>
      <p:sp>
        <p:nvSpPr>
          <p:cNvPr id="21507" name="Slide Number Placeholder 5">
            <a:extLst>
              <a:ext uri="{FF2B5EF4-FFF2-40B4-BE49-F238E27FC236}">
                <a16:creationId xmlns:a16="http://schemas.microsoft.com/office/drawing/2014/main" id="{306D9B83-7817-1A48-940C-4E69EC3DE6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938876F7-3967-614E-9704-2C96EEF7E174}" type="slidenum">
              <a:rPr lang="en-GB" altLang="en-US" sz="1200" b="0" smtClean="0"/>
              <a:pPr>
                <a:spcBef>
                  <a:spcPct val="0"/>
                </a:spcBef>
                <a:buFontTx/>
                <a:buNone/>
              </a:pPr>
              <a:t>10</a:t>
            </a:fld>
            <a:endParaRPr lang="en-GB" altLang="en-US" sz="1200" b="0"/>
          </a:p>
        </p:txBody>
      </p:sp>
      <p:sp>
        <p:nvSpPr>
          <p:cNvPr id="21508" name="Rectangle 3">
            <a:extLst>
              <a:ext uri="{FF2B5EF4-FFF2-40B4-BE49-F238E27FC236}">
                <a16:creationId xmlns:a16="http://schemas.microsoft.com/office/drawing/2014/main" id="{DF541027-E8B1-4747-958A-2637B4A514EC}"/>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itchFamily="2" charset="0"/>
            </a:endParaRPr>
          </a:p>
        </p:txBody>
      </p:sp>
      <p:sp>
        <p:nvSpPr>
          <p:cNvPr id="21509" name="Rectangle 4">
            <a:extLst>
              <a:ext uri="{FF2B5EF4-FFF2-40B4-BE49-F238E27FC236}">
                <a16:creationId xmlns:a16="http://schemas.microsoft.com/office/drawing/2014/main" id="{00A37B8D-F32F-0145-A9CB-D5E6B52CD0B4}"/>
              </a:ext>
            </a:extLst>
          </p:cNvPr>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21510" name="Rectangle 2">
            <a:extLst>
              <a:ext uri="{FF2B5EF4-FFF2-40B4-BE49-F238E27FC236}">
                <a16:creationId xmlns:a16="http://schemas.microsoft.com/office/drawing/2014/main" id="{166FBAC2-BE5A-C247-8F6A-3925CCE070AD}"/>
              </a:ext>
            </a:extLst>
          </p:cNvPr>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21511" name="Footer Placeholder 4">
            <a:extLst>
              <a:ext uri="{FF2B5EF4-FFF2-40B4-BE49-F238E27FC236}">
                <a16:creationId xmlns:a16="http://schemas.microsoft.com/office/drawing/2014/main" id="{1C958F16-129E-A14D-AB66-E3A9413F7857}"/>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a:extLst>
              <a:ext uri="{FF2B5EF4-FFF2-40B4-BE49-F238E27FC236}">
                <a16:creationId xmlns:a16="http://schemas.microsoft.com/office/drawing/2014/main" id="{DA76225B-EF94-7E4A-8529-BAB2B424B617}"/>
              </a:ext>
            </a:extLst>
          </p:cNvPr>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a:t>August 2018</a:t>
            </a:r>
            <a:endParaRPr lang="en-US" altLang="en-US" sz="1800" dirty="0"/>
          </a:p>
        </p:txBody>
      </p:sp>
      <p:sp>
        <p:nvSpPr>
          <p:cNvPr id="23555" name="Slide Number Placeholder 5">
            <a:extLst>
              <a:ext uri="{FF2B5EF4-FFF2-40B4-BE49-F238E27FC236}">
                <a16:creationId xmlns:a16="http://schemas.microsoft.com/office/drawing/2014/main" id="{732DCC2D-CFE6-5C46-9DB5-B4F346685A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CE71E29E-BAC4-164E-B626-D10BDA13C16C}" type="slidenum">
              <a:rPr lang="en-GB" altLang="en-US" sz="1200" b="0" smtClean="0"/>
              <a:pPr>
                <a:spcBef>
                  <a:spcPct val="0"/>
                </a:spcBef>
                <a:buFontTx/>
                <a:buNone/>
              </a:pPr>
              <a:t>11</a:t>
            </a:fld>
            <a:endParaRPr lang="en-GB" altLang="en-US" sz="1200" b="0"/>
          </a:p>
        </p:txBody>
      </p:sp>
      <p:sp>
        <p:nvSpPr>
          <p:cNvPr id="23556" name="Rectangle 3">
            <a:extLst>
              <a:ext uri="{FF2B5EF4-FFF2-40B4-BE49-F238E27FC236}">
                <a16:creationId xmlns:a16="http://schemas.microsoft.com/office/drawing/2014/main" id="{9109D763-9574-644B-AF6C-F17476EEAE1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itchFamily="2" charset="0"/>
            </a:endParaRPr>
          </a:p>
        </p:txBody>
      </p:sp>
      <p:sp>
        <p:nvSpPr>
          <p:cNvPr id="21509" name="Rectangle 4">
            <a:extLst>
              <a:ext uri="{FF2B5EF4-FFF2-40B4-BE49-F238E27FC236}">
                <a16:creationId xmlns:a16="http://schemas.microsoft.com/office/drawing/2014/main" id="{86C66210-8E39-6942-953B-52A0F39D3BA2}"/>
              </a:ext>
            </a:extLst>
          </p:cNvPr>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Cause an LOA to be submitted to the IEEE-SA (patcom@ieee.org);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br>
              <a:rPr lang="en-US" altLang="en-US" sz="1800" dirty="0"/>
            </a:br>
            <a:endParaRPr lang="en-US" altLang="en-US" sz="1800" dirty="0"/>
          </a:p>
        </p:txBody>
      </p:sp>
      <p:sp>
        <p:nvSpPr>
          <p:cNvPr id="23558" name="Rectangle 2">
            <a:extLst>
              <a:ext uri="{FF2B5EF4-FFF2-40B4-BE49-F238E27FC236}">
                <a16:creationId xmlns:a16="http://schemas.microsoft.com/office/drawing/2014/main" id="{55964E49-9DCE-2544-ACC1-BB43DB2B5B6F}"/>
              </a:ext>
            </a:extLst>
          </p:cNvPr>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23559" name="Footer Placeholder 4">
            <a:extLst>
              <a:ext uri="{FF2B5EF4-FFF2-40B4-BE49-F238E27FC236}">
                <a16:creationId xmlns:a16="http://schemas.microsoft.com/office/drawing/2014/main" id="{86A4349B-A58E-C246-9D52-AAF53FDDF23E}"/>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59E4C2CE-5B58-0249-9570-0916D126925D}"/>
              </a:ext>
            </a:extLst>
          </p:cNvPr>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itchFamily="2" charset="0"/>
            </a:endParaRPr>
          </a:p>
        </p:txBody>
      </p:sp>
      <p:sp>
        <p:nvSpPr>
          <p:cNvPr id="25603" name="Rectangle 4">
            <a:extLst>
              <a:ext uri="{FF2B5EF4-FFF2-40B4-BE49-F238E27FC236}">
                <a16:creationId xmlns:a16="http://schemas.microsoft.com/office/drawing/2014/main" id="{C6BFC3C6-5695-664D-A220-B9CBDC727D7B}"/>
              </a:ext>
            </a:extLst>
          </p:cNvPr>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Don’t discuss the interpretation, validity, or essentiality of patents/patent claims. </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Technical considerations remain the primary focus</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Don’t discuss or engage in the fixing of product prices, allocation of customers, or division of sales markets.</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Don’t discuss the status or substance of ongoing or threatened litigation.</a:t>
            </a:r>
          </a:p>
          <a:p>
            <a:pPr lvl="1">
              <a:lnSpc>
                <a:spcPct val="80000"/>
              </a:lnSpc>
              <a:spcAft>
                <a:spcPct val="40000"/>
              </a:spcAft>
              <a:buClr>
                <a:srgbClr val="CC3300"/>
              </a:buClr>
              <a:buSzPct val="50000"/>
              <a:buFont typeface="Monotype Sorts" pitchFamily="2" charset="2"/>
              <a:buChar char="l"/>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pitchFamily="2"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pitchFamily="2"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25604" name="Rectangle 2">
            <a:extLst>
              <a:ext uri="{FF2B5EF4-FFF2-40B4-BE49-F238E27FC236}">
                <a16:creationId xmlns:a16="http://schemas.microsoft.com/office/drawing/2014/main" id="{6D1E1098-A518-854A-A7B4-F1EBAEBB559E}"/>
              </a:ext>
            </a:extLst>
          </p:cNvPr>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25605" name="Slide Number Placeholder 5">
            <a:extLst>
              <a:ext uri="{FF2B5EF4-FFF2-40B4-BE49-F238E27FC236}">
                <a16:creationId xmlns:a16="http://schemas.microsoft.com/office/drawing/2014/main" id="{BE6A2561-33EF-F946-BD72-8E0BA4398B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2287C00-1C7B-104A-967F-BF84DA2995B7}" type="slidenum">
              <a:rPr lang="en-US" altLang="en-US" sz="1200" b="0" smtClean="0"/>
              <a:pPr>
                <a:spcBef>
                  <a:spcPct val="0"/>
                </a:spcBef>
                <a:buFontTx/>
                <a:buNone/>
              </a:pPr>
              <a:t>12</a:t>
            </a:fld>
            <a:endParaRPr lang="en-US" altLang="en-US" sz="1200" b="0"/>
          </a:p>
        </p:txBody>
      </p:sp>
      <p:sp>
        <p:nvSpPr>
          <p:cNvPr id="25606" name="Date Placeholder 3">
            <a:extLst>
              <a:ext uri="{FF2B5EF4-FFF2-40B4-BE49-F238E27FC236}">
                <a16:creationId xmlns:a16="http://schemas.microsoft.com/office/drawing/2014/main" id="{6BFF171A-35D9-AF43-BC8B-95861D1EF9C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August 2018</a:t>
            </a:r>
          </a:p>
        </p:txBody>
      </p:sp>
      <p:sp>
        <p:nvSpPr>
          <p:cNvPr id="25607" name="Footer Placeholder 4">
            <a:extLst>
              <a:ext uri="{FF2B5EF4-FFF2-40B4-BE49-F238E27FC236}">
                <a16:creationId xmlns:a16="http://schemas.microsoft.com/office/drawing/2014/main" id="{E8CDF644-301F-FF48-86A3-E8A171B5FEFA}"/>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F9C0212A-B9ED-CE46-9135-66EF88BE3D17}"/>
              </a:ext>
            </a:extLst>
          </p:cNvPr>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itchFamily="2" charset="0"/>
            </a:endParaRPr>
          </a:p>
        </p:txBody>
      </p:sp>
      <p:sp>
        <p:nvSpPr>
          <p:cNvPr id="23555" name="Rectangle 4">
            <a:extLst>
              <a:ext uri="{FF2B5EF4-FFF2-40B4-BE49-F238E27FC236}">
                <a16:creationId xmlns:a16="http://schemas.microsoft.com/office/drawing/2014/main" id="{30F197BB-EA70-4142-A7EE-35531DA12A6D}"/>
              </a:ext>
            </a:extLst>
          </p:cNvPr>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defRPr/>
            </a:pPr>
            <a:endParaRPr lang="en-US" altLang="en-US" sz="2000" b="0" u="sng" dirty="0">
              <a:solidFill>
                <a:srgbClr val="FF0000"/>
              </a:solidFill>
              <a:latin typeface="Arial" panose="020B0604020202020204" pitchFamily="34" charset="0"/>
            </a:endParaRPr>
          </a:p>
          <a:p>
            <a:pPr marL="0" indent="0" algn="just">
              <a:spcAft>
                <a:spcPts val="550"/>
              </a:spcAft>
              <a:buClr>
                <a:srgbClr val="CC3300"/>
              </a:buClr>
              <a:buSzPct val="50000"/>
              <a:buFontTx/>
              <a:buNone/>
              <a:defRPr/>
            </a:pPr>
            <a:r>
              <a:rPr lang="en-US" altLang="en-US" sz="1800" dirty="0"/>
              <a:t>The patent policy and the procedures used to execute that policy are documented in the:</a:t>
            </a:r>
          </a:p>
          <a:p>
            <a:pPr>
              <a:spcAft>
                <a:spcPts val="550"/>
              </a:spcAft>
              <a:buClr>
                <a:srgbClr val="CC3300"/>
              </a:buClr>
              <a:buSzPct val="50000"/>
              <a:buFont typeface="Monotype Sorts" charset="2"/>
              <a:buChar char="l"/>
              <a:defRPr/>
            </a:pPr>
            <a:r>
              <a:rPr lang="en-US" altLang="en-US" sz="1800" dirty="0"/>
              <a:t>IEEE-SA Standards Board Bylaws (</a:t>
            </a:r>
            <a:r>
              <a:rPr lang="en-US" altLang="en-US" sz="1800" dirty="0">
                <a:hlinkClick r:id="rId3"/>
              </a:rPr>
              <a:t>http://standards.ieee.org/develop/policies/bylaws/sect6-7.html#6</a:t>
            </a:r>
            <a:r>
              <a:rPr lang="en-US" altLang="en-US" sz="1800" dirty="0"/>
              <a:t>)  </a:t>
            </a:r>
          </a:p>
          <a:p>
            <a:pPr>
              <a:spcAft>
                <a:spcPts val="550"/>
              </a:spcAft>
              <a:buClr>
                <a:srgbClr val="CC3300"/>
              </a:buClr>
              <a:buSzPct val="50000"/>
              <a:buFont typeface="Monotype Sorts" charset="2"/>
              <a:buChar char="l"/>
              <a:defRPr/>
            </a:pPr>
            <a:r>
              <a:rPr lang="en-US" altLang="en-US" sz="1800" dirty="0"/>
              <a:t>IEEE-SA Standards Board Operations Manual (</a:t>
            </a:r>
            <a:r>
              <a:rPr lang="en-US" altLang="en-US" sz="1800" dirty="0">
                <a:hlinkClick r:id="rId4"/>
              </a:rPr>
              <a:t>http://standards.ieee.org/develop/policies/opman/sect6.html#6.3</a:t>
            </a:r>
            <a:r>
              <a:rPr lang="en-US" altLang="en-US" sz="1800" dirty="0"/>
              <a:t>)</a:t>
            </a:r>
          </a:p>
          <a:p>
            <a:pPr marL="0" indent="0">
              <a:spcBef>
                <a:spcPts val="1800"/>
              </a:spcBef>
              <a:spcAft>
                <a:spcPts val="550"/>
              </a:spcAft>
              <a:buClr>
                <a:srgbClr val="CC3300"/>
              </a:buClr>
              <a:buSzPct val="50000"/>
              <a:buFontTx/>
              <a:buNone/>
              <a:defRPr/>
            </a:pPr>
            <a:r>
              <a:rPr lang="en-US" altLang="en-US" sz="1800" dirty="0"/>
              <a:t>Material about the patent policy is available at http://standards.ieee.org/about/sasb/patcom/materials.html</a:t>
            </a:r>
          </a:p>
          <a:p>
            <a:pPr marL="0" indent="0" algn="just">
              <a:spcBef>
                <a:spcPts val="1800"/>
              </a:spcBef>
              <a:spcAft>
                <a:spcPts val="550"/>
              </a:spcAft>
              <a:buClr>
                <a:srgbClr val="CC3300"/>
              </a:buClr>
              <a:buSzPct val="50000"/>
              <a:buFontTx/>
              <a:buNone/>
              <a:defRPr/>
            </a:pPr>
            <a:r>
              <a:rPr lang="en-US" altLang="en-US" sz="1800" dirty="0">
                <a:latin typeface="+mj-lt"/>
                <a:ea typeface="Calibri" panose="020F0502020204030204" pitchFamily="34" charset="0"/>
                <a:cs typeface="Calibri" panose="020F0502020204030204" pitchFamily="34" charset="0"/>
              </a:rPr>
              <a:t>If you have questions, contact the IEEE-SA Standards Board Patent Committee Administrator at patcom@ieee.org</a:t>
            </a:r>
          </a:p>
          <a:p>
            <a:pPr marL="0" indent="0" algn="just">
              <a:spcAft>
                <a:spcPts val="550"/>
              </a:spcAft>
              <a:buClr>
                <a:srgbClr val="CC3300"/>
              </a:buClr>
              <a:buSzPct val="50000"/>
              <a:buFontTx/>
              <a:buNone/>
              <a:defRPr/>
            </a:pPr>
            <a:endParaRPr lang="en-US" altLang="en-US" sz="1800" dirty="0"/>
          </a:p>
          <a:p>
            <a:pPr algn="just">
              <a:spcAft>
                <a:spcPts val="550"/>
              </a:spcAft>
              <a:buClr>
                <a:srgbClr val="CC3300"/>
              </a:buClr>
              <a:buSzPct val="50000"/>
              <a:buFont typeface="Monotype Sorts" charset="2"/>
              <a:buChar char="l"/>
              <a:defRPr/>
            </a:pPr>
            <a:endParaRPr lang="en-US" altLang="en-US" dirty="0"/>
          </a:p>
          <a:p>
            <a:pPr>
              <a:lnSpc>
                <a:spcPct val="80000"/>
              </a:lnSpc>
              <a:spcAft>
                <a:spcPct val="40000"/>
              </a:spcAft>
              <a:buClr>
                <a:srgbClr val="CC3300"/>
              </a:buClr>
              <a:buSzPct val="50000"/>
              <a:buFont typeface="Monotype Sorts" charset="2"/>
              <a:buChar char="l"/>
              <a:defRPr/>
            </a:pPr>
            <a:endParaRPr lang="en-US" altLang="en-US" sz="1200" dirty="0">
              <a:cs typeface="Times New Roman" panose="02020603050405020304" pitchFamily="18" charset="0"/>
            </a:endParaRPr>
          </a:p>
        </p:txBody>
      </p:sp>
      <p:sp>
        <p:nvSpPr>
          <p:cNvPr id="27652" name="Rectangle 2">
            <a:extLst>
              <a:ext uri="{FF2B5EF4-FFF2-40B4-BE49-F238E27FC236}">
                <a16:creationId xmlns:a16="http://schemas.microsoft.com/office/drawing/2014/main" id="{6A712FB2-8C2A-E642-93CB-374C18E3A044}"/>
              </a:ext>
            </a:extLst>
          </p:cNvPr>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27653" name="Slide Number Placeholder 5">
            <a:extLst>
              <a:ext uri="{FF2B5EF4-FFF2-40B4-BE49-F238E27FC236}">
                <a16:creationId xmlns:a16="http://schemas.microsoft.com/office/drawing/2014/main" id="{4656F777-3705-EB45-8189-37345A7FDD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5260D1C-6B6A-FD43-A9EB-FC4783EB83F4}" type="slidenum">
              <a:rPr lang="en-US" altLang="en-US" sz="1200" b="0" smtClean="0"/>
              <a:pPr>
                <a:spcBef>
                  <a:spcPct val="0"/>
                </a:spcBef>
                <a:buFontTx/>
                <a:buNone/>
              </a:pPr>
              <a:t>13</a:t>
            </a:fld>
            <a:endParaRPr lang="en-US" altLang="en-US" sz="1200" b="0"/>
          </a:p>
        </p:txBody>
      </p:sp>
      <p:sp>
        <p:nvSpPr>
          <p:cNvPr id="27654" name="Date Placeholder 3">
            <a:extLst>
              <a:ext uri="{FF2B5EF4-FFF2-40B4-BE49-F238E27FC236}">
                <a16:creationId xmlns:a16="http://schemas.microsoft.com/office/drawing/2014/main" id="{95188E93-A7CC-6046-86D2-03A93E33E79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August 2018</a:t>
            </a:r>
          </a:p>
        </p:txBody>
      </p:sp>
      <p:sp>
        <p:nvSpPr>
          <p:cNvPr id="27655" name="Footer Placeholder 4">
            <a:extLst>
              <a:ext uri="{FF2B5EF4-FFF2-40B4-BE49-F238E27FC236}">
                <a16:creationId xmlns:a16="http://schemas.microsoft.com/office/drawing/2014/main" id="{06C779D7-47D9-C24D-B68C-329EBE3188CD}"/>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8E4F43CB-C241-C542-9813-F61AC78E18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B4B69AA-7515-C04D-972D-7CBF17EEE368}" type="slidenum">
              <a:rPr lang="en-GB" altLang="en-US" sz="1200" b="0" smtClean="0"/>
              <a:pPr>
                <a:spcBef>
                  <a:spcPct val="0"/>
                </a:spcBef>
                <a:buFontTx/>
                <a:buNone/>
              </a:pPr>
              <a:t>14</a:t>
            </a:fld>
            <a:endParaRPr lang="en-GB" altLang="en-US" sz="1200" b="0"/>
          </a:p>
        </p:txBody>
      </p:sp>
      <p:sp>
        <p:nvSpPr>
          <p:cNvPr id="29699" name="Rectangle 2">
            <a:extLst>
              <a:ext uri="{FF2B5EF4-FFF2-40B4-BE49-F238E27FC236}">
                <a16:creationId xmlns:a16="http://schemas.microsoft.com/office/drawing/2014/main" id="{EA743D7E-937D-E040-AF11-69029B5929D4}"/>
              </a:ext>
            </a:extLst>
          </p:cNvPr>
          <p:cNvSpPr>
            <a:spLocks noGrp="1" noChangeArrowheads="1"/>
          </p:cNvSpPr>
          <p:nvPr>
            <p:ph type="body" idx="1"/>
          </p:nvPr>
        </p:nvSpPr>
        <p:spPr>
          <a:xfrm>
            <a:off x="685800" y="1676400"/>
            <a:ext cx="7848600" cy="4495800"/>
          </a:xfrm>
        </p:spPr>
        <p:txBody>
          <a:bodyPr/>
          <a:lstStyle/>
          <a:p>
            <a:pPr algn="just">
              <a:spcAft>
                <a:spcPts val="600"/>
              </a:spcAft>
            </a:pPr>
            <a:r>
              <a:rPr lang="en-US" altLang="en-US" sz="1600" b="0"/>
              <a:t>Participation in any IEEE 802 meeting (Sponsor, Sponsor Subgroup, Working Group, Working Group Subgroup, etc.) is on an individual basis</a:t>
            </a:r>
          </a:p>
          <a:p>
            <a:pPr lvl="1" algn="just">
              <a:spcAft>
                <a:spcPts val="600"/>
              </a:spcAft>
            </a:pPr>
            <a:r>
              <a:rPr lang="en-US" altLang="en-US" sz="1200"/>
              <a:t>Participants in the IEEE standards development individual process shall act based on their qualifications and experience. (</a:t>
            </a:r>
            <a:r>
              <a:rPr lang="en-US" altLang="en-US" sz="1200">
                <a:hlinkClick r:id="rId3"/>
              </a:rPr>
              <a:t>https://standards.ieee.org/develop/policies/bylaws/sb_bylaws.pdfsection 5.2.1</a:t>
            </a:r>
            <a:r>
              <a:rPr lang="en-US" altLang="en-US" sz="1200"/>
              <a:t>)</a:t>
            </a:r>
          </a:p>
          <a:p>
            <a:pPr lvl="1" algn="just">
              <a:spcAft>
                <a:spcPts val="600"/>
              </a:spcAft>
            </a:pPr>
            <a:r>
              <a:rPr lang="en-US" altLang="en-US" sz="120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lgn="just">
              <a:spcAft>
                <a:spcPts val="600"/>
              </a:spcAft>
            </a:pPr>
            <a:r>
              <a:rPr lang="en-US" altLang="en-US" sz="1200"/>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lvl="1" algn="just">
              <a:spcAft>
                <a:spcPts val="600"/>
              </a:spcAft>
            </a:pPr>
            <a:r>
              <a:rPr lang="en-US" altLang="en-US" sz="1200"/>
              <a:t>Participants shall not direct the actions or votes of any other member of an IEEE 802 Working Group or retaliate against any other member for their actions or votes within IEEE 802 Working Group meetings, see </a:t>
            </a:r>
            <a:r>
              <a:rPr lang="en-US" altLang="en-US" sz="1200">
                <a:hlinkClick r:id="rId4"/>
              </a:rPr>
              <a:t>https://standards.ieee.org/develop/policies/bylaws/sb_bylaws.pdf</a:t>
            </a:r>
            <a:r>
              <a:rPr lang="en-US" altLang="en-US" sz="1200"/>
              <a:t> section 5.2.1.3 and the IEEE 802 LMSC Working Group Policies and Procedures, subclause 3.4.1 “Chair”, list item x.</a:t>
            </a:r>
          </a:p>
          <a:p>
            <a:pPr algn="just">
              <a:spcAft>
                <a:spcPts val="600"/>
              </a:spcAft>
            </a:pPr>
            <a:r>
              <a:rPr lang="en-US" altLang="en-US" sz="1600" b="0"/>
              <a:t>By participating in IEEE 802 meetings, you accept these requirements.  If you do not agree to these policies then you shall not participate.</a:t>
            </a:r>
          </a:p>
          <a:p>
            <a:pPr lvl="1" algn="just">
              <a:spcAft>
                <a:spcPts val="600"/>
              </a:spcAft>
            </a:pPr>
            <a:r>
              <a:rPr lang="en-US" altLang="en-US" sz="1200"/>
              <a:t>(Latest revision of IEEE 802 LMSC Working Group Policies and Procedures: </a:t>
            </a:r>
            <a:r>
              <a:rPr lang="en-US" altLang="en-US" sz="1200">
                <a:hlinkClick r:id="rId5"/>
              </a:rPr>
              <a:t>http://www.ieee802.org/devdocs.shtml</a:t>
            </a:r>
            <a:r>
              <a:rPr lang="en-US" altLang="en-US" sz="1200"/>
              <a:t>) </a:t>
            </a:r>
          </a:p>
          <a:p>
            <a:pPr>
              <a:spcAft>
                <a:spcPts val="600"/>
              </a:spcAft>
            </a:pPr>
            <a:endParaRPr lang="en-US" altLang="en-US"/>
          </a:p>
        </p:txBody>
      </p:sp>
      <p:sp>
        <p:nvSpPr>
          <p:cNvPr id="29700" name="Footer Placeholder 4">
            <a:extLst>
              <a:ext uri="{FF2B5EF4-FFF2-40B4-BE49-F238E27FC236}">
                <a16:creationId xmlns:a16="http://schemas.microsoft.com/office/drawing/2014/main" id="{8B6C550B-F4B8-8441-B9F8-A5253C802A8F}"/>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p>
        </p:txBody>
      </p:sp>
      <p:sp>
        <p:nvSpPr>
          <p:cNvPr id="29701" name="Date Placeholder 3">
            <a:extLst>
              <a:ext uri="{FF2B5EF4-FFF2-40B4-BE49-F238E27FC236}">
                <a16:creationId xmlns:a16="http://schemas.microsoft.com/office/drawing/2014/main" id="{18FF8DDC-C432-E148-9B94-F0C27053335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August 2018</a:t>
            </a:r>
          </a:p>
        </p:txBody>
      </p:sp>
      <p:sp>
        <p:nvSpPr>
          <p:cNvPr id="29702" name="Rectangle 2">
            <a:extLst>
              <a:ext uri="{FF2B5EF4-FFF2-40B4-BE49-F238E27FC236}">
                <a16:creationId xmlns:a16="http://schemas.microsoft.com/office/drawing/2014/main" id="{11891E03-FE71-964B-B7EB-50A0ADEAA14E}"/>
              </a:ext>
            </a:extLst>
          </p:cNvPr>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Participation in IEEE 802 Meetings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09E5B4A8-0FD0-9441-A07C-2406AEBB5B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630F5FE-64D5-544E-9EE6-417B16682C21}" type="slidenum">
              <a:rPr lang="en-US" altLang="en-US" sz="1200" b="0" smtClean="0"/>
              <a:pPr>
                <a:spcBef>
                  <a:spcPct val="0"/>
                </a:spcBef>
                <a:buFontTx/>
                <a:buNone/>
              </a:pPr>
              <a:t>2</a:t>
            </a:fld>
            <a:endParaRPr lang="en-US" altLang="en-US" sz="1200" b="0"/>
          </a:p>
        </p:txBody>
      </p:sp>
      <p:sp>
        <p:nvSpPr>
          <p:cNvPr id="19459" name="Rectangle 3">
            <a:extLst>
              <a:ext uri="{FF2B5EF4-FFF2-40B4-BE49-F238E27FC236}">
                <a16:creationId xmlns:a16="http://schemas.microsoft.com/office/drawing/2014/main" id="{1ED080CB-4CAB-6641-B1DA-B59CBCFE93DD}"/>
              </a:ext>
            </a:extLst>
          </p:cNvPr>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Work Group RTA TIG kickoff discussion for the August 9, 2018 at 9am GMT+8, teleconference call.</a:t>
            </a:r>
          </a:p>
          <a:p>
            <a:pPr lvl="1"/>
            <a:endParaRPr lang="en-US" altLang="en-US" dirty="0"/>
          </a:p>
          <a:p>
            <a:pPr lvl="1"/>
            <a:endParaRPr lang="en-US" altLang="en-US" dirty="0"/>
          </a:p>
        </p:txBody>
      </p:sp>
      <p:sp>
        <p:nvSpPr>
          <p:cNvPr id="19460" name="Rectangle 2">
            <a:extLst>
              <a:ext uri="{FF2B5EF4-FFF2-40B4-BE49-F238E27FC236}">
                <a16:creationId xmlns:a16="http://schemas.microsoft.com/office/drawing/2014/main" id="{8F2824DC-96CF-964B-ADDA-6C8E9EE45312}"/>
              </a:ext>
            </a:extLst>
          </p:cNvPr>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9461" name="Date Placeholder 3">
            <a:extLst>
              <a:ext uri="{FF2B5EF4-FFF2-40B4-BE49-F238E27FC236}">
                <a16:creationId xmlns:a16="http://schemas.microsoft.com/office/drawing/2014/main" id="{6ACBF7F7-8FAB-184B-A613-D8A74B8215B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August 2018</a:t>
            </a:r>
          </a:p>
        </p:txBody>
      </p:sp>
      <p:sp>
        <p:nvSpPr>
          <p:cNvPr id="19462" name="Footer Placeholder 4">
            <a:extLst>
              <a:ext uri="{FF2B5EF4-FFF2-40B4-BE49-F238E27FC236}">
                <a16:creationId xmlns:a16="http://schemas.microsoft.com/office/drawing/2014/main" id="{97C03D39-4089-F644-9E30-FBEB81EAE356}"/>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Kate Meng(Tencent)</a:t>
            </a:r>
            <a:endParaRPr lang="en-US" altLang="en-US" sz="12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C08E1-8961-3E41-AF14-1BC7B8D49CD2}"/>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1F7BF88F-4B6E-7E49-B1C0-E9416EA8D8D9}"/>
              </a:ext>
            </a:extLst>
          </p:cNvPr>
          <p:cNvSpPr>
            <a:spLocks noGrp="1"/>
          </p:cNvSpPr>
          <p:nvPr>
            <p:ph idx="1"/>
          </p:nvPr>
        </p:nvSpPr>
        <p:spPr/>
        <p:txBody>
          <a:bodyPr/>
          <a:lstStyle/>
          <a:p>
            <a:r>
              <a:rPr lang="en-US" altLang="zh-CN" dirty="0"/>
              <a:t>Missions &amp; Objectives</a:t>
            </a:r>
          </a:p>
          <a:p>
            <a:r>
              <a:rPr lang="en-US" dirty="0"/>
              <a:t>Scope of Work</a:t>
            </a:r>
          </a:p>
          <a:p>
            <a:r>
              <a:rPr lang="en-US" dirty="0"/>
              <a:t>Evaluation metrics</a:t>
            </a:r>
          </a:p>
          <a:p>
            <a:r>
              <a:rPr lang="en-US" dirty="0"/>
              <a:t>Contributions and resources needed</a:t>
            </a:r>
          </a:p>
          <a:p>
            <a:r>
              <a:rPr lang="en-US" dirty="0"/>
              <a:t>Project Timeline</a:t>
            </a:r>
          </a:p>
          <a:p>
            <a:r>
              <a:rPr lang="en-US" dirty="0"/>
              <a:t>Optimization direction and desirable features</a:t>
            </a:r>
          </a:p>
          <a:p>
            <a:pPr marL="0" indent="0">
              <a:buNone/>
            </a:pPr>
            <a:endParaRPr lang="en-US" dirty="0"/>
          </a:p>
        </p:txBody>
      </p:sp>
      <p:sp>
        <p:nvSpPr>
          <p:cNvPr id="4" name="Date Placeholder 3">
            <a:extLst>
              <a:ext uri="{FF2B5EF4-FFF2-40B4-BE49-F238E27FC236}">
                <a16:creationId xmlns:a16="http://schemas.microsoft.com/office/drawing/2014/main" id="{35071220-6C02-B24B-94D6-88B44A41C09A}"/>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B9D2036D-DDA0-CC40-96A8-292E8B0C7F87}"/>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D9EC0CC6-C9DC-4340-BBF0-A5E1E98631FD}"/>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3</a:t>
            </a:fld>
            <a:endParaRPr lang="en-US" altLang="en-US"/>
          </a:p>
        </p:txBody>
      </p:sp>
    </p:spTree>
    <p:extLst>
      <p:ext uri="{BB962C8B-B14F-4D97-AF65-F5344CB8AC3E}">
        <p14:creationId xmlns:p14="http://schemas.microsoft.com/office/powerpoint/2010/main" val="322440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4560E-7B98-B146-88FB-71A14D36904F}"/>
              </a:ext>
            </a:extLst>
          </p:cNvPr>
          <p:cNvSpPr>
            <a:spLocks noGrp="1"/>
          </p:cNvSpPr>
          <p:nvPr>
            <p:ph type="title"/>
          </p:nvPr>
        </p:nvSpPr>
        <p:spPr/>
        <p:txBody>
          <a:bodyPr/>
          <a:lstStyle/>
          <a:p>
            <a:r>
              <a:rPr lang="en-US" altLang="zh-CN" dirty="0"/>
              <a:t>Missions &amp; Objectives</a:t>
            </a:r>
            <a:endParaRPr lang="en-US" dirty="0"/>
          </a:p>
        </p:txBody>
      </p:sp>
      <p:sp>
        <p:nvSpPr>
          <p:cNvPr id="3" name="Content Placeholder 2">
            <a:extLst>
              <a:ext uri="{FF2B5EF4-FFF2-40B4-BE49-F238E27FC236}">
                <a16:creationId xmlns:a16="http://schemas.microsoft.com/office/drawing/2014/main" id="{34C42802-AA8D-384F-BBAE-DE183F578D4C}"/>
              </a:ext>
            </a:extLst>
          </p:cNvPr>
          <p:cNvSpPr>
            <a:spLocks noGrp="1"/>
          </p:cNvSpPr>
          <p:nvPr>
            <p:ph idx="1"/>
          </p:nvPr>
        </p:nvSpPr>
        <p:spPr>
          <a:ln>
            <a:solidFill>
              <a:schemeClr val="tx1"/>
            </a:solidFill>
          </a:ln>
        </p:spPr>
        <p:txBody>
          <a:bodyPr/>
          <a:lstStyle/>
          <a:p>
            <a:pPr marL="0" indent="0">
              <a:buNone/>
            </a:pPr>
            <a:r>
              <a:rPr lang="en-US" dirty="0"/>
              <a:t>◆ RTA</a:t>
            </a:r>
            <a:r>
              <a:rPr lang="zh-CN" altLang="en-US" dirty="0"/>
              <a:t> </a:t>
            </a:r>
            <a:r>
              <a:rPr lang="en-US" altLang="zh-CN" dirty="0"/>
              <a:t>missions</a:t>
            </a:r>
            <a:r>
              <a:rPr lang="zh-CN" altLang="en-US" dirty="0"/>
              <a:t>：</a:t>
            </a:r>
            <a:endParaRPr lang="en-US" altLang="zh-CN" dirty="0"/>
          </a:p>
          <a:p>
            <a:pPr marL="457200" lvl="1" indent="0">
              <a:buNone/>
            </a:pPr>
            <a:r>
              <a:rPr lang="en-US" altLang="zh-CN" dirty="0"/>
              <a:t>➣ </a:t>
            </a:r>
            <a:r>
              <a:rPr lang="en-US" dirty="0"/>
              <a:t> </a:t>
            </a:r>
            <a:r>
              <a:rPr lang="en-US" b="1" dirty="0"/>
              <a:t>Investigate latency and stability issues observed with real time applications such as mobile and multiplayer games, robotics and industrial automation</a:t>
            </a:r>
            <a:endParaRPr lang="en-US" dirty="0"/>
          </a:p>
          <a:p>
            <a:pPr marL="457200" lvl="1" indent="0">
              <a:buNone/>
            </a:pPr>
            <a:r>
              <a:rPr lang="en-US" altLang="zh-CN" dirty="0"/>
              <a:t>➣ </a:t>
            </a:r>
            <a:r>
              <a:rPr lang="en-US" b="1" dirty="0"/>
              <a:t>Potential mechanisms to address the identified issues</a:t>
            </a:r>
          </a:p>
          <a:p>
            <a:pPr marL="0" lvl="0" indent="0">
              <a:buClr>
                <a:srgbClr val="00C6BB"/>
              </a:buClr>
              <a:buNone/>
            </a:pPr>
            <a:r>
              <a:rPr lang="en-US" dirty="0"/>
              <a:t>◆ Objectives</a:t>
            </a:r>
            <a:r>
              <a:rPr lang="zh-CN" altLang="en-US" dirty="0"/>
              <a:t>：</a:t>
            </a:r>
            <a:endParaRPr lang="en-US" altLang="zh-CN" dirty="0"/>
          </a:p>
          <a:p>
            <a:pPr marL="457200" lvl="1" indent="0">
              <a:buClr>
                <a:srgbClr val="00C6BB"/>
              </a:buClr>
              <a:buNone/>
            </a:pPr>
            <a:r>
              <a:rPr lang="en-US" altLang="zh-CN" dirty="0"/>
              <a:t>➣ Publish a requirement document to guide the development of MAC layer and upper solutions</a:t>
            </a:r>
          </a:p>
          <a:p>
            <a:pPr marL="457200" lvl="1" indent="0">
              <a:buClr>
                <a:srgbClr val="00C6BB"/>
              </a:buClr>
              <a:buNone/>
            </a:pPr>
            <a:r>
              <a:rPr lang="en-US" altLang="zh-CN" dirty="0"/>
              <a:t>➣ Ensure RTA TIG meet the timeline as the group consensus</a:t>
            </a:r>
          </a:p>
          <a:p>
            <a:pPr marL="457200" lvl="1" indent="0">
              <a:buClr>
                <a:srgbClr val="00C6BB"/>
              </a:buClr>
              <a:buNone/>
            </a:pPr>
            <a:r>
              <a:rPr lang="en-US" altLang="zh-CN" dirty="0"/>
              <a:t>➣ Publish necessary test environment and test plan as needed to validate the requirements stated in use model</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75B79658-7335-554F-A9F6-8DD26310BF47}"/>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581A8E07-DD5E-3E45-9495-2A9BB85040B1}"/>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706BF7E5-0A2C-F040-B86F-E8F308514106}"/>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4</a:t>
            </a:fld>
            <a:endParaRPr lang="en-US" altLang="en-US"/>
          </a:p>
        </p:txBody>
      </p:sp>
    </p:spTree>
    <p:extLst>
      <p:ext uri="{BB962C8B-B14F-4D97-AF65-F5344CB8AC3E}">
        <p14:creationId xmlns:p14="http://schemas.microsoft.com/office/powerpoint/2010/main" val="32026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3F92-C0F0-9445-B8E3-EE38ECAF77DA}"/>
              </a:ext>
            </a:extLst>
          </p:cNvPr>
          <p:cNvSpPr>
            <a:spLocks noGrp="1"/>
          </p:cNvSpPr>
          <p:nvPr>
            <p:ph type="title"/>
          </p:nvPr>
        </p:nvSpPr>
        <p:spPr/>
        <p:txBody>
          <a:bodyPr/>
          <a:lstStyle/>
          <a:p>
            <a:r>
              <a:rPr lang="en-US" dirty="0"/>
              <a:t>Scope of Work</a:t>
            </a:r>
          </a:p>
        </p:txBody>
      </p:sp>
      <p:sp>
        <p:nvSpPr>
          <p:cNvPr id="3" name="Content Placeholder 2">
            <a:extLst>
              <a:ext uri="{FF2B5EF4-FFF2-40B4-BE49-F238E27FC236}">
                <a16:creationId xmlns:a16="http://schemas.microsoft.com/office/drawing/2014/main" id="{33869377-EAAD-F246-8A75-A351153FC46D}"/>
              </a:ext>
            </a:extLst>
          </p:cNvPr>
          <p:cNvSpPr>
            <a:spLocks noGrp="1"/>
          </p:cNvSpPr>
          <p:nvPr>
            <p:ph idx="1"/>
          </p:nvPr>
        </p:nvSpPr>
        <p:spPr/>
        <p:txBody>
          <a:bodyPr/>
          <a:lstStyle/>
          <a:p>
            <a:r>
              <a:rPr lang="en-US" dirty="0"/>
              <a:t>Develop requirement document for RTA </a:t>
            </a:r>
          </a:p>
          <a:p>
            <a:pPr lvl="1"/>
            <a:r>
              <a:rPr lang="en-US" dirty="0"/>
              <a:t>Identify usage model</a:t>
            </a:r>
          </a:p>
          <a:p>
            <a:pPr lvl="1"/>
            <a:r>
              <a:rPr lang="en-US" dirty="0"/>
              <a:t>Identify requirement metrics</a:t>
            </a:r>
          </a:p>
          <a:p>
            <a:pPr lvl="1"/>
            <a:r>
              <a:rPr lang="en-US" dirty="0"/>
              <a:t>Clarify requirements per raised questions </a:t>
            </a:r>
          </a:p>
          <a:p>
            <a:pPr lvl="1"/>
            <a:r>
              <a:rPr lang="en-US" dirty="0"/>
              <a:t>Desirable features discussion</a:t>
            </a:r>
          </a:p>
          <a:p>
            <a:pPr lvl="1"/>
            <a:r>
              <a:rPr lang="en-US" dirty="0"/>
              <a:t>Technical proposal for features</a:t>
            </a:r>
          </a:p>
          <a:p>
            <a:pPr marL="342900" lvl="1" indent="0">
              <a:buNone/>
            </a:pPr>
            <a:endParaRPr lang="en-US" dirty="0"/>
          </a:p>
          <a:p>
            <a:r>
              <a:rPr lang="en-US" dirty="0"/>
              <a:t>Technology investigation</a:t>
            </a:r>
          </a:p>
          <a:p>
            <a:pPr lvl="1"/>
            <a:r>
              <a:rPr lang="en-US" dirty="0"/>
              <a:t>Discuss potential solutions</a:t>
            </a:r>
          </a:p>
          <a:p>
            <a:pPr lvl="1"/>
            <a:r>
              <a:rPr lang="en-US" dirty="0"/>
              <a:t>Validate potential mechanism by identified specifications</a:t>
            </a:r>
          </a:p>
          <a:p>
            <a:pPr lvl="1"/>
            <a:endParaRPr lang="en-US" dirty="0"/>
          </a:p>
          <a:p>
            <a:endParaRPr lang="en-US" dirty="0"/>
          </a:p>
        </p:txBody>
      </p:sp>
      <p:sp>
        <p:nvSpPr>
          <p:cNvPr id="4" name="Date Placeholder 3">
            <a:extLst>
              <a:ext uri="{FF2B5EF4-FFF2-40B4-BE49-F238E27FC236}">
                <a16:creationId xmlns:a16="http://schemas.microsoft.com/office/drawing/2014/main" id="{EB749377-0717-0D4E-A872-1408B9869F07}"/>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4068C990-CF6D-584C-A189-5A7FC3B72943}"/>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6E754504-12DE-1B44-8BD7-0E536F7445E3}"/>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5</a:t>
            </a:fld>
            <a:endParaRPr lang="en-US" altLang="en-US"/>
          </a:p>
        </p:txBody>
      </p:sp>
    </p:spTree>
    <p:extLst>
      <p:ext uri="{BB962C8B-B14F-4D97-AF65-F5344CB8AC3E}">
        <p14:creationId xmlns:p14="http://schemas.microsoft.com/office/powerpoint/2010/main" val="137818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3F92-C0F0-9445-B8E3-EE38ECAF77DA}"/>
              </a:ext>
            </a:extLst>
          </p:cNvPr>
          <p:cNvSpPr>
            <a:spLocks noGrp="1"/>
          </p:cNvSpPr>
          <p:nvPr>
            <p:ph type="title"/>
          </p:nvPr>
        </p:nvSpPr>
        <p:spPr/>
        <p:txBody>
          <a:bodyPr/>
          <a:lstStyle/>
          <a:p>
            <a:r>
              <a:rPr lang="en-US" dirty="0"/>
              <a:t>Evaluation metrics</a:t>
            </a:r>
          </a:p>
        </p:txBody>
      </p:sp>
      <p:sp>
        <p:nvSpPr>
          <p:cNvPr id="3" name="Content Placeholder 2">
            <a:extLst>
              <a:ext uri="{FF2B5EF4-FFF2-40B4-BE49-F238E27FC236}">
                <a16:creationId xmlns:a16="http://schemas.microsoft.com/office/drawing/2014/main" id="{33869377-EAAD-F246-8A75-A351153FC46D}"/>
              </a:ext>
            </a:extLst>
          </p:cNvPr>
          <p:cNvSpPr>
            <a:spLocks noGrp="1"/>
          </p:cNvSpPr>
          <p:nvPr>
            <p:ph idx="1"/>
          </p:nvPr>
        </p:nvSpPr>
        <p:spPr/>
        <p:txBody>
          <a:bodyPr/>
          <a:lstStyle/>
          <a:p>
            <a:r>
              <a:rPr lang="en-US" dirty="0"/>
              <a:t>Latency</a:t>
            </a:r>
          </a:p>
          <a:p>
            <a:r>
              <a:rPr lang="en-US" dirty="0"/>
              <a:t>Jitter</a:t>
            </a:r>
          </a:p>
          <a:p>
            <a:r>
              <a:rPr lang="en-US" dirty="0"/>
              <a:t>Packet loss</a:t>
            </a:r>
          </a:p>
          <a:p>
            <a:r>
              <a:rPr lang="en-US" dirty="0"/>
              <a:t>??</a:t>
            </a:r>
          </a:p>
        </p:txBody>
      </p:sp>
      <p:sp>
        <p:nvSpPr>
          <p:cNvPr id="4" name="Date Placeholder 3">
            <a:extLst>
              <a:ext uri="{FF2B5EF4-FFF2-40B4-BE49-F238E27FC236}">
                <a16:creationId xmlns:a16="http://schemas.microsoft.com/office/drawing/2014/main" id="{EB749377-0717-0D4E-A872-1408B9869F07}"/>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4068C990-CF6D-584C-A189-5A7FC3B72943}"/>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6E754504-12DE-1B44-8BD7-0E536F7445E3}"/>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6</a:t>
            </a:fld>
            <a:endParaRPr lang="en-US" altLang="en-US"/>
          </a:p>
        </p:txBody>
      </p:sp>
    </p:spTree>
    <p:extLst>
      <p:ext uri="{BB962C8B-B14F-4D97-AF65-F5344CB8AC3E}">
        <p14:creationId xmlns:p14="http://schemas.microsoft.com/office/powerpoint/2010/main" val="204363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AAEF4-E5C1-534A-87B4-3D22785BE4B9}"/>
              </a:ext>
            </a:extLst>
          </p:cNvPr>
          <p:cNvSpPr>
            <a:spLocks noGrp="1"/>
          </p:cNvSpPr>
          <p:nvPr>
            <p:ph type="title"/>
          </p:nvPr>
        </p:nvSpPr>
        <p:spPr/>
        <p:txBody>
          <a:bodyPr/>
          <a:lstStyle/>
          <a:p>
            <a:r>
              <a:rPr lang="en-US" dirty="0"/>
              <a:t>Contributions and resources needed</a:t>
            </a:r>
          </a:p>
        </p:txBody>
      </p:sp>
      <p:sp>
        <p:nvSpPr>
          <p:cNvPr id="3" name="Content Placeholder 2">
            <a:extLst>
              <a:ext uri="{FF2B5EF4-FFF2-40B4-BE49-F238E27FC236}">
                <a16:creationId xmlns:a16="http://schemas.microsoft.com/office/drawing/2014/main" id="{18E59201-9753-FF48-BBC0-68C5D87E3B46}"/>
              </a:ext>
            </a:extLst>
          </p:cNvPr>
          <p:cNvSpPr>
            <a:spLocks noGrp="1"/>
          </p:cNvSpPr>
          <p:nvPr>
            <p:ph idx="1"/>
          </p:nvPr>
        </p:nvSpPr>
        <p:spPr>
          <a:xfrm>
            <a:off x="685800" y="1828800"/>
            <a:ext cx="7126560" cy="4048472"/>
          </a:xfrm>
        </p:spPr>
        <p:txBody>
          <a:bodyPr>
            <a:normAutofit/>
          </a:bodyPr>
          <a:lstStyle/>
          <a:p>
            <a:r>
              <a:rPr lang="en-US" dirty="0"/>
              <a:t>Usage model</a:t>
            </a:r>
          </a:p>
          <a:p>
            <a:pPr lvl="1"/>
            <a:r>
              <a:rPr lang="en-US" dirty="0"/>
              <a:t>Requirements for latency, jitter, reliability</a:t>
            </a:r>
          </a:p>
          <a:p>
            <a:pPr lvl="1"/>
            <a:r>
              <a:rPr lang="en-US" dirty="0"/>
              <a:t>Environment, home, restaurant, airport </a:t>
            </a:r>
            <a:r>
              <a:rPr lang="en-US" dirty="0" err="1"/>
              <a:t>etc</a:t>
            </a:r>
            <a:endParaRPr lang="en-US" dirty="0"/>
          </a:p>
          <a:p>
            <a:pPr lvl="1"/>
            <a:r>
              <a:rPr lang="en-US" dirty="0"/>
              <a:t>Traffic  model</a:t>
            </a:r>
          </a:p>
          <a:p>
            <a:pPr lvl="1"/>
            <a:r>
              <a:rPr lang="en-US" dirty="0"/>
              <a:t>Use case</a:t>
            </a:r>
          </a:p>
          <a:p>
            <a:r>
              <a:rPr lang="en-US" dirty="0"/>
              <a:t>Desirable features</a:t>
            </a:r>
          </a:p>
          <a:p>
            <a:r>
              <a:rPr lang="en-US" altLang="zh-CN" dirty="0"/>
              <a:t>Feature technical proposals</a:t>
            </a:r>
          </a:p>
          <a:p>
            <a:pPr marL="0" indent="0">
              <a:buNone/>
            </a:pPr>
            <a:endParaRPr lang="en-US" dirty="0"/>
          </a:p>
          <a:p>
            <a:pPr marL="457200" lvl="1" indent="0">
              <a:buNone/>
            </a:pPr>
            <a:endParaRPr lang="en-US" dirty="0"/>
          </a:p>
        </p:txBody>
      </p:sp>
      <p:sp>
        <p:nvSpPr>
          <p:cNvPr id="4" name="Date Placeholder 3">
            <a:extLst>
              <a:ext uri="{FF2B5EF4-FFF2-40B4-BE49-F238E27FC236}">
                <a16:creationId xmlns:a16="http://schemas.microsoft.com/office/drawing/2014/main" id="{6C08A8DC-6726-2D4C-B6DD-9AF444CF046C}"/>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B91C2F10-4982-BF42-871E-67093E12B1C0}"/>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1A63F46D-CC6F-BF49-AC19-6E02D42DB84E}"/>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7</a:t>
            </a:fld>
            <a:endParaRPr lang="en-US" altLang="en-US"/>
          </a:p>
        </p:txBody>
      </p:sp>
    </p:spTree>
    <p:extLst>
      <p:ext uri="{BB962C8B-B14F-4D97-AF65-F5344CB8AC3E}">
        <p14:creationId xmlns:p14="http://schemas.microsoft.com/office/powerpoint/2010/main" val="370194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F86-E1C9-A241-9428-94F3F3F17313}"/>
              </a:ext>
            </a:extLst>
          </p:cNvPr>
          <p:cNvSpPr>
            <a:spLocks noGrp="1"/>
          </p:cNvSpPr>
          <p:nvPr>
            <p:ph type="title"/>
          </p:nvPr>
        </p:nvSpPr>
        <p:spPr/>
        <p:txBody>
          <a:bodyPr/>
          <a:lstStyle/>
          <a:p>
            <a:r>
              <a:rPr lang="en-US" dirty="0"/>
              <a:t>RTA Timeline</a:t>
            </a:r>
          </a:p>
        </p:txBody>
      </p:sp>
      <p:sp>
        <p:nvSpPr>
          <p:cNvPr id="8" name="Rectangle 7">
            <a:extLst>
              <a:ext uri="{FF2B5EF4-FFF2-40B4-BE49-F238E27FC236}">
                <a16:creationId xmlns:a16="http://schemas.microsoft.com/office/drawing/2014/main" id="{5C21DCE8-CCAE-7B41-B1AC-7A90BB7FA7F4}"/>
              </a:ext>
            </a:extLst>
          </p:cNvPr>
          <p:cNvSpPr/>
          <p:nvPr/>
        </p:nvSpPr>
        <p:spPr>
          <a:xfrm>
            <a:off x="459923" y="3326442"/>
            <a:ext cx="2371227" cy="42973"/>
          </a:xfrm>
          <a:prstGeom prst="rect">
            <a:avLst/>
          </a:prstGeom>
          <a:solidFill>
            <a:srgbClr val="0071C5">
              <a:lumMod val="60000"/>
              <a:lumOff val="40000"/>
            </a:srgbClr>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9" name="Down Arrow 8">
            <a:extLst>
              <a:ext uri="{FF2B5EF4-FFF2-40B4-BE49-F238E27FC236}">
                <a16:creationId xmlns:a16="http://schemas.microsoft.com/office/drawing/2014/main" id="{286CE005-6629-9045-859B-00DC4103F58C}"/>
              </a:ext>
            </a:extLst>
          </p:cNvPr>
          <p:cNvSpPr/>
          <p:nvPr/>
        </p:nvSpPr>
        <p:spPr>
          <a:xfrm rot="10800000">
            <a:off x="490499" y="3360732"/>
            <a:ext cx="165853" cy="171655"/>
          </a:xfrm>
          <a:prstGeom prst="downArrow">
            <a:avLst/>
          </a:prstGeom>
          <a:solidFill>
            <a:srgbClr val="FF0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10" name="TextBox 9">
            <a:extLst>
              <a:ext uri="{FF2B5EF4-FFF2-40B4-BE49-F238E27FC236}">
                <a16:creationId xmlns:a16="http://schemas.microsoft.com/office/drawing/2014/main" id="{DCCF4378-B257-E140-B121-463CC8B9FE1C}"/>
              </a:ext>
            </a:extLst>
          </p:cNvPr>
          <p:cNvSpPr txBox="1"/>
          <p:nvPr/>
        </p:nvSpPr>
        <p:spPr>
          <a:xfrm>
            <a:off x="490498" y="2701185"/>
            <a:ext cx="907145" cy="507831"/>
          </a:xfrm>
          <a:prstGeom prst="rect">
            <a:avLst/>
          </a:prstGeom>
          <a:noFill/>
        </p:spPr>
        <p:txBody>
          <a:bodyPr wrap="square" rtlCol="0">
            <a:spAutoFit/>
          </a:bodyPr>
          <a:lstStyle/>
          <a:p>
            <a:r>
              <a:rPr lang="en-US" sz="900" dirty="0"/>
              <a:t>Core team discuss </a:t>
            </a:r>
            <a:r>
              <a:rPr lang="en-US" sz="900" dirty="0" err="1"/>
              <a:t>SoW</a:t>
            </a:r>
            <a:r>
              <a:rPr lang="en-US" sz="900" dirty="0"/>
              <a:t> </a:t>
            </a:r>
          </a:p>
          <a:p>
            <a:r>
              <a:rPr lang="en-US" sz="900" dirty="0"/>
              <a:t>Aug 1</a:t>
            </a:r>
          </a:p>
        </p:txBody>
      </p:sp>
      <p:sp>
        <p:nvSpPr>
          <p:cNvPr id="11" name="Diamond 10">
            <a:extLst>
              <a:ext uri="{FF2B5EF4-FFF2-40B4-BE49-F238E27FC236}">
                <a16:creationId xmlns:a16="http://schemas.microsoft.com/office/drawing/2014/main" id="{60D23C05-EC95-8644-99E9-3F4696EE1187}"/>
              </a:ext>
            </a:extLst>
          </p:cNvPr>
          <p:cNvSpPr/>
          <p:nvPr/>
        </p:nvSpPr>
        <p:spPr>
          <a:xfrm>
            <a:off x="807672" y="3271761"/>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12" name="TextBox 11">
            <a:extLst>
              <a:ext uri="{FF2B5EF4-FFF2-40B4-BE49-F238E27FC236}">
                <a16:creationId xmlns:a16="http://schemas.microsoft.com/office/drawing/2014/main" id="{D152A7DC-C0C1-A246-A3E2-3D3C5FC647A9}"/>
              </a:ext>
            </a:extLst>
          </p:cNvPr>
          <p:cNvSpPr txBox="1"/>
          <p:nvPr/>
        </p:nvSpPr>
        <p:spPr>
          <a:xfrm>
            <a:off x="286474" y="3532386"/>
            <a:ext cx="946230" cy="369332"/>
          </a:xfrm>
          <a:prstGeom prst="rect">
            <a:avLst/>
          </a:prstGeom>
          <a:noFill/>
        </p:spPr>
        <p:txBody>
          <a:bodyPr wrap="square" rtlCol="0">
            <a:spAutoFit/>
          </a:bodyPr>
          <a:lstStyle/>
          <a:p>
            <a:r>
              <a:rPr lang="en-US" sz="900" dirty="0"/>
              <a:t>TIG formation </a:t>
            </a:r>
          </a:p>
          <a:p>
            <a:r>
              <a:rPr lang="en-US" sz="900" dirty="0"/>
              <a:t>July 13 2018</a:t>
            </a:r>
          </a:p>
        </p:txBody>
      </p:sp>
      <p:sp>
        <p:nvSpPr>
          <p:cNvPr id="13" name="Diamond 12">
            <a:extLst>
              <a:ext uri="{FF2B5EF4-FFF2-40B4-BE49-F238E27FC236}">
                <a16:creationId xmlns:a16="http://schemas.microsoft.com/office/drawing/2014/main" id="{A740F405-2412-9645-B980-2FB261897CE9}"/>
              </a:ext>
            </a:extLst>
          </p:cNvPr>
          <p:cNvSpPr/>
          <p:nvPr/>
        </p:nvSpPr>
        <p:spPr>
          <a:xfrm>
            <a:off x="1644170" y="3271761"/>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18" name="TextBox 17">
            <a:extLst>
              <a:ext uri="{FF2B5EF4-FFF2-40B4-BE49-F238E27FC236}">
                <a16:creationId xmlns:a16="http://schemas.microsoft.com/office/drawing/2014/main" id="{C60559C1-2953-5E4F-BDEC-AE66E3847A03}"/>
              </a:ext>
            </a:extLst>
          </p:cNvPr>
          <p:cNvSpPr txBox="1"/>
          <p:nvPr/>
        </p:nvSpPr>
        <p:spPr>
          <a:xfrm>
            <a:off x="1233068" y="3559238"/>
            <a:ext cx="959060" cy="369332"/>
          </a:xfrm>
          <a:prstGeom prst="rect">
            <a:avLst/>
          </a:prstGeom>
          <a:noFill/>
        </p:spPr>
        <p:txBody>
          <a:bodyPr wrap="square" rtlCol="0">
            <a:spAutoFit/>
          </a:bodyPr>
          <a:lstStyle/>
          <a:p>
            <a:r>
              <a:rPr lang="en-US" sz="900" dirty="0"/>
              <a:t>First CC</a:t>
            </a:r>
          </a:p>
          <a:p>
            <a:r>
              <a:rPr lang="en-US" sz="900" dirty="0"/>
              <a:t>~  Aug 8</a:t>
            </a:r>
          </a:p>
        </p:txBody>
      </p:sp>
      <p:sp>
        <p:nvSpPr>
          <p:cNvPr id="19" name="Rectangle 18">
            <a:extLst>
              <a:ext uri="{FF2B5EF4-FFF2-40B4-BE49-F238E27FC236}">
                <a16:creationId xmlns:a16="http://schemas.microsoft.com/office/drawing/2014/main" id="{7C6435AE-A162-394A-BC15-79B8F10C6C2B}"/>
              </a:ext>
            </a:extLst>
          </p:cNvPr>
          <p:cNvSpPr/>
          <p:nvPr/>
        </p:nvSpPr>
        <p:spPr>
          <a:xfrm>
            <a:off x="2831150" y="3335125"/>
            <a:ext cx="5063525" cy="34289"/>
          </a:xfrm>
          <a:prstGeom prst="rect">
            <a:avLst/>
          </a:prstGeom>
          <a:solidFill>
            <a:srgbClr val="00B0F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21" name="TextBox 20">
            <a:extLst>
              <a:ext uri="{FF2B5EF4-FFF2-40B4-BE49-F238E27FC236}">
                <a16:creationId xmlns:a16="http://schemas.microsoft.com/office/drawing/2014/main" id="{C6E10C63-F2D7-8046-8FC9-61D3DC75FC5F}"/>
              </a:ext>
            </a:extLst>
          </p:cNvPr>
          <p:cNvSpPr txBox="1"/>
          <p:nvPr/>
        </p:nvSpPr>
        <p:spPr>
          <a:xfrm>
            <a:off x="1831312" y="2824749"/>
            <a:ext cx="824696" cy="507831"/>
          </a:xfrm>
          <a:prstGeom prst="rect">
            <a:avLst/>
          </a:prstGeom>
          <a:noFill/>
        </p:spPr>
        <p:txBody>
          <a:bodyPr wrap="square" rtlCol="0">
            <a:spAutoFit/>
          </a:bodyPr>
          <a:lstStyle/>
          <a:p>
            <a:r>
              <a:rPr lang="en-US" sz="900" dirty="0"/>
              <a:t>Collect use model and comments</a:t>
            </a:r>
          </a:p>
        </p:txBody>
      </p:sp>
      <p:sp>
        <p:nvSpPr>
          <p:cNvPr id="22" name="TextBox 21">
            <a:extLst>
              <a:ext uri="{FF2B5EF4-FFF2-40B4-BE49-F238E27FC236}">
                <a16:creationId xmlns:a16="http://schemas.microsoft.com/office/drawing/2014/main" id="{37D0892D-F4A3-944A-8CD6-3BE13E86C5D4}"/>
              </a:ext>
            </a:extLst>
          </p:cNvPr>
          <p:cNvSpPr txBox="1"/>
          <p:nvPr/>
        </p:nvSpPr>
        <p:spPr>
          <a:xfrm>
            <a:off x="2192128" y="3555921"/>
            <a:ext cx="1747235" cy="507831"/>
          </a:xfrm>
          <a:prstGeom prst="rect">
            <a:avLst/>
          </a:prstGeom>
          <a:noFill/>
        </p:spPr>
        <p:txBody>
          <a:bodyPr wrap="square" rtlCol="0">
            <a:spAutoFit/>
          </a:bodyPr>
          <a:lstStyle/>
          <a:p>
            <a:r>
              <a:rPr lang="en-US" sz="900" dirty="0" err="1"/>
              <a:t>Problems&amp;Requirements</a:t>
            </a:r>
            <a:r>
              <a:rPr lang="en-US" sz="900" dirty="0"/>
              <a:t> consolidation</a:t>
            </a:r>
          </a:p>
          <a:p>
            <a:r>
              <a:rPr lang="en-US" sz="900" dirty="0"/>
              <a:t>~  Sep 6</a:t>
            </a:r>
          </a:p>
        </p:txBody>
      </p:sp>
      <p:sp>
        <p:nvSpPr>
          <p:cNvPr id="23" name="Diamond 22">
            <a:extLst>
              <a:ext uri="{FF2B5EF4-FFF2-40B4-BE49-F238E27FC236}">
                <a16:creationId xmlns:a16="http://schemas.microsoft.com/office/drawing/2014/main" id="{1EBF38B8-3C48-6641-B216-4274AEBF4DAD}"/>
              </a:ext>
            </a:extLst>
          </p:cNvPr>
          <p:cNvSpPr/>
          <p:nvPr/>
        </p:nvSpPr>
        <p:spPr>
          <a:xfrm>
            <a:off x="4656186" y="3297589"/>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cxnSp>
        <p:nvCxnSpPr>
          <p:cNvPr id="25" name="Straight Connector 24">
            <a:extLst>
              <a:ext uri="{FF2B5EF4-FFF2-40B4-BE49-F238E27FC236}">
                <a16:creationId xmlns:a16="http://schemas.microsoft.com/office/drawing/2014/main" id="{AC7D697A-A8C2-114F-9EB9-DA3E85796F6E}"/>
              </a:ext>
            </a:extLst>
          </p:cNvPr>
          <p:cNvCxnSpPr>
            <a:cxnSpLocks/>
            <a:endCxn id="11" idx="0"/>
          </p:cNvCxnSpPr>
          <p:nvPr/>
        </p:nvCxnSpPr>
        <p:spPr>
          <a:xfrm>
            <a:off x="876100" y="3129959"/>
            <a:ext cx="0" cy="1418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14A1084-FE51-4942-9CE9-82A06B3BEC0B}"/>
              </a:ext>
            </a:extLst>
          </p:cNvPr>
          <p:cNvCxnSpPr>
            <a:cxnSpLocks/>
            <a:stCxn id="13" idx="2"/>
            <a:endCxn id="18" idx="0"/>
          </p:cNvCxnSpPr>
          <p:nvPr/>
        </p:nvCxnSpPr>
        <p:spPr>
          <a:xfrm>
            <a:off x="1712598" y="3415412"/>
            <a:ext cx="0" cy="143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306E1ED-C0B2-4A48-873A-35F4E910BEA1}"/>
              </a:ext>
            </a:extLst>
          </p:cNvPr>
          <p:cNvCxnSpPr>
            <a:cxnSpLocks/>
          </p:cNvCxnSpPr>
          <p:nvPr/>
        </p:nvCxnSpPr>
        <p:spPr>
          <a:xfrm>
            <a:off x="2856293" y="3417572"/>
            <a:ext cx="0" cy="159168"/>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AD6EB91-754D-ED44-A150-DB28C18960B6}"/>
              </a:ext>
            </a:extLst>
          </p:cNvPr>
          <p:cNvSpPr txBox="1"/>
          <p:nvPr/>
        </p:nvSpPr>
        <p:spPr>
          <a:xfrm>
            <a:off x="5243141" y="3588823"/>
            <a:ext cx="1475373" cy="230832"/>
          </a:xfrm>
          <a:prstGeom prst="rect">
            <a:avLst/>
          </a:prstGeom>
          <a:noFill/>
        </p:spPr>
        <p:txBody>
          <a:bodyPr wrap="square" rtlCol="0">
            <a:spAutoFit/>
          </a:bodyPr>
          <a:lstStyle/>
          <a:p>
            <a:r>
              <a:rPr lang="en-US" sz="900" dirty="0"/>
              <a:t>Feature tech proposal</a:t>
            </a:r>
          </a:p>
        </p:txBody>
      </p:sp>
      <p:cxnSp>
        <p:nvCxnSpPr>
          <p:cNvPr id="37" name="Straight Connector 36">
            <a:extLst>
              <a:ext uri="{FF2B5EF4-FFF2-40B4-BE49-F238E27FC236}">
                <a16:creationId xmlns:a16="http://schemas.microsoft.com/office/drawing/2014/main" id="{FFD3A10D-827C-AF41-96D2-DEB40DED6B93}"/>
              </a:ext>
            </a:extLst>
          </p:cNvPr>
          <p:cNvCxnSpPr>
            <a:cxnSpLocks/>
            <a:stCxn id="23" idx="0"/>
          </p:cNvCxnSpPr>
          <p:nvPr/>
        </p:nvCxnSpPr>
        <p:spPr>
          <a:xfrm flipV="1">
            <a:off x="4724614" y="3147105"/>
            <a:ext cx="0" cy="150484"/>
          </a:xfrm>
          <a:prstGeom prst="line">
            <a:avLst/>
          </a:prstGeom>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4E44411-252C-EC4A-8FF6-226AAA64592A}"/>
              </a:ext>
            </a:extLst>
          </p:cNvPr>
          <p:cNvSpPr txBox="1"/>
          <p:nvPr/>
        </p:nvSpPr>
        <p:spPr>
          <a:xfrm>
            <a:off x="3287595" y="3137997"/>
            <a:ext cx="1164594" cy="230832"/>
          </a:xfrm>
          <a:prstGeom prst="rect">
            <a:avLst/>
          </a:prstGeom>
          <a:noFill/>
        </p:spPr>
        <p:txBody>
          <a:bodyPr wrap="square" rtlCol="0">
            <a:spAutoFit/>
          </a:bodyPr>
          <a:lstStyle/>
          <a:p>
            <a:r>
              <a:rPr lang="en-US" sz="900" dirty="0"/>
              <a:t>Feature discussion</a:t>
            </a:r>
          </a:p>
        </p:txBody>
      </p:sp>
      <p:sp>
        <p:nvSpPr>
          <p:cNvPr id="43" name="Diamond 42">
            <a:extLst>
              <a:ext uri="{FF2B5EF4-FFF2-40B4-BE49-F238E27FC236}">
                <a16:creationId xmlns:a16="http://schemas.microsoft.com/office/drawing/2014/main" id="{57DFCE99-0962-594F-A426-2DE382D282E1}"/>
              </a:ext>
            </a:extLst>
          </p:cNvPr>
          <p:cNvSpPr/>
          <p:nvPr/>
        </p:nvSpPr>
        <p:spPr>
          <a:xfrm>
            <a:off x="5640572" y="3271761"/>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44" name="TextBox 43">
            <a:extLst>
              <a:ext uri="{FF2B5EF4-FFF2-40B4-BE49-F238E27FC236}">
                <a16:creationId xmlns:a16="http://schemas.microsoft.com/office/drawing/2014/main" id="{DBCAC4BB-1A03-534E-8490-A0EB0201F6FC}"/>
              </a:ext>
            </a:extLst>
          </p:cNvPr>
          <p:cNvSpPr txBox="1"/>
          <p:nvPr/>
        </p:nvSpPr>
        <p:spPr>
          <a:xfrm>
            <a:off x="4256890" y="2729415"/>
            <a:ext cx="1363862" cy="369332"/>
          </a:xfrm>
          <a:prstGeom prst="rect">
            <a:avLst/>
          </a:prstGeom>
          <a:noFill/>
        </p:spPr>
        <p:txBody>
          <a:bodyPr wrap="square" rtlCol="0">
            <a:spAutoFit/>
          </a:bodyPr>
          <a:lstStyle/>
          <a:p>
            <a:r>
              <a:rPr lang="en-US" sz="900" dirty="0"/>
              <a:t>Feature consolidation</a:t>
            </a:r>
          </a:p>
          <a:p>
            <a:r>
              <a:rPr lang="en-US" sz="900" dirty="0"/>
              <a:t>~</a:t>
            </a:r>
            <a:r>
              <a:rPr lang="en-US" altLang="zh-CN" sz="900" dirty="0"/>
              <a:t>1</a:t>
            </a:r>
            <a:r>
              <a:rPr lang="en-US" sz="900" dirty="0"/>
              <a:t>5 Oct</a:t>
            </a:r>
          </a:p>
        </p:txBody>
      </p:sp>
      <p:cxnSp>
        <p:nvCxnSpPr>
          <p:cNvPr id="46" name="Straight Connector 45">
            <a:extLst>
              <a:ext uri="{FF2B5EF4-FFF2-40B4-BE49-F238E27FC236}">
                <a16:creationId xmlns:a16="http://schemas.microsoft.com/office/drawing/2014/main" id="{23EC91E0-A59C-7C43-AB56-52C8542A826D}"/>
              </a:ext>
            </a:extLst>
          </p:cNvPr>
          <p:cNvCxnSpPr>
            <a:cxnSpLocks/>
            <a:stCxn id="43" idx="2"/>
          </p:cNvCxnSpPr>
          <p:nvPr/>
        </p:nvCxnSpPr>
        <p:spPr>
          <a:xfrm>
            <a:off x="5709000" y="3415412"/>
            <a:ext cx="0" cy="142023"/>
          </a:xfrm>
          <a:prstGeom prst="line">
            <a:avLst/>
          </a:prstGeom>
        </p:spPr>
        <p:style>
          <a:lnRef idx="1">
            <a:schemeClr val="accent1"/>
          </a:lnRef>
          <a:fillRef idx="0">
            <a:schemeClr val="accent1"/>
          </a:fillRef>
          <a:effectRef idx="0">
            <a:schemeClr val="accent1"/>
          </a:effectRef>
          <a:fontRef idx="minor">
            <a:schemeClr val="tx1"/>
          </a:fontRef>
        </p:style>
      </p:cxnSp>
      <p:sp>
        <p:nvSpPr>
          <p:cNvPr id="49" name="Down Arrow 48">
            <a:extLst>
              <a:ext uri="{FF2B5EF4-FFF2-40B4-BE49-F238E27FC236}">
                <a16:creationId xmlns:a16="http://schemas.microsoft.com/office/drawing/2014/main" id="{0412978A-0B0C-4F4D-ADEB-2B1710CF923F}"/>
              </a:ext>
            </a:extLst>
          </p:cNvPr>
          <p:cNvSpPr/>
          <p:nvPr/>
        </p:nvSpPr>
        <p:spPr>
          <a:xfrm rot="10800000">
            <a:off x="7699029" y="3360731"/>
            <a:ext cx="165853" cy="171655"/>
          </a:xfrm>
          <a:prstGeom prst="downArrow">
            <a:avLst/>
          </a:prstGeom>
          <a:solidFill>
            <a:srgbClr val="FF0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50" name="TextBox 49">
            <a:extLst>
              <a:ext uri="{FF2B5EF4-FFF2-40B4-BE49-F238E27FC236}">
                <a16:creationId xmlns:a16="http://schemas.microsoft.com/office/drawing/2014/main" id="{9F37B485-21D2-9A41-A2B4-97AF33F81AE9}"/>
              </a:ext>
            </a:extLst>
          </p:cNvPr>
          <p:cNvSpPr txBox="1"/>
          <p:nvPr/>
        </p:nvSpPr>
        <p:spPr>
          <a:xfrm>
            <a:off x="7205017" y="3554916"/>
            <a:ext cx="1697489" cy="507831"/>
          </a:xfrm>
          <a:prstGeom prst="rect">
            <a:avLst/>
          </a:prstGeom>
          <a:noFill/>
        </p:spPr>
        <p:txBody>
          <a:bodyPr wrap="square" rtlCol="0">
            <a:spAutoFit/>
          </a:bodyPr>
          <a:lstStyle/>
          <a:p>
            <a:r>
              <a:rPr lang="en-US" sz="900" dirty="0"/>
              <a:t>Motion for SG/TG or join other TG</a:t>
            </a:r>
          </a:p>
          <a:p>
            <a:r>
              <a:rPr lang="en-US" sz="900" dirty="0"/>
              <a:t>Nov 2018 plenary meeting</a:t>
            </a:r>
          </a:p>
        </p:txBody>
      </p:sp>
      <p:sp>
        <p:nvSpPr>
          <p:cNvPr id="57" name="Diamond 56">
            <a:extLst>
              <a:ext uri="{FF2B5EF4-FFF2-40B4-BE49-F238E27FC236}">
                <a16:creationId xmlns:a16="http://schemas.microsoft.com/office/drawing/2014/main" id="{DAC5575B-AD87-B341-B356-0B9566986B91}"/>
              </a:ext>
            </a:extLst>
          </p:cNvPr>
          <p:cNvSpPr/>
          <p:nvPr/>
        </p:nvSpPr>
        <p:spPr>
          <a:xfrm>
            <a:off x="2779441" y="3280444"/>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26" name="Diamond 25">
            <a:extLst>
              <a:ext uri="{FF2B5EF4-FFF2-40B4-BE49-F238E27FC236}">
                <a16:creationId xmlns:a16="http://schemas.microsoft.com/office/drawing/2014/main" id="{8A349372-2E94-284D-9D56-7770FDB115BD}"/>
              </a:ext>
            </a:extLst>
          </p:cNvPr>
          <p:cNvSpPr/>
          <p:nvPr/>
        </p:nvSpPr>
        <p:spPr>
          <a:xfrm>
            <a:off x="6718513" y="3298002"/>
            <a:ext cx="136856" cy="143651"/>
          </a:xfrm>
          <a:prstGeom prst="diamond">
            <a:avLst/>
          </a:prstGeom>
          <a:solidFill>
            <a:srgbClr val="FFC000"/>
          </a:solidFill>
          <a:ln w="9525" cap="flat" cmpd="sng" algn="ctr">
            <a:solidFill>
              <a:sysClr val="windowText" lastClr="000000"/>
            </a:solidFill>
            <a:prstDash val="solid"/>
          </a:ln>
          <a:effectLst/>
        </p:spPr>
        <p:txBody>
          <a:bodyPr rtlCol="0" anchor="ctr"/>
          <a:lstStyle/>
          <a:p>
            <a:pPr algn="ctr" defTabSz="685800" eaLnBrk="1" fontAlgn="auto" hangingPunct="1">
              <a:spcBef>
                <a:spcPts val="0"/>
              </a:spcBef>
              <a:spcAft>
                <a:spcPts val="0"/>
              </a:spcAft>
              <a:defRPr/>
            </a:pPr>
            <a:endParaRPr lang="en-US" sz="1350" kern="0">
              <a:solidFill>
                <a:srgbClr val="000000"/>
              </a:solidFill>
              <a:latin typeface="Neo Sans Intel"/>
              <a:ea typeface="MS Gothic"/>
            </a:endParaRPr>
          </a:p>
        </p:txBody>
      </p:sp>
      <p:sp>
        <p:nvSpPr>
          <p:cNvPr id="27" name="TextBox 26">
            <a:extLst>
              <a:ext uri="{FF2B5EF4-FFF2-40B4-BE49-F238E27FC236}">
                <a16:creationId xmlns:a16="http://schemas.microsoft.com/office/drawing/2014/main" id="{72C1FBC1-72A4-BC4D-AC1B-38C663EA56EC}"/>
              </a:ext>
            </a:extLst>
          </p:cNvPr>
          <p:cNvSpPr txBox="1"/>
          <p:nvPr/>
        </p:nvSpPr>
        <p:spPr>
          <a:xfrm>
            <a:off x="6053073" y="2804047"/>
            <a:ext cx="1456438" cy="507831"/>
          </a:xfrm>
          <a:prstGeom prst="rect">
            <a:avLst/>
          </a:prstGeom>
          <a:noFill/>
        </p:spPr>
        <p:txBody>
          <a:bodyPr wrap="square" rtlCol="0">
            <a:spAutoFit/>
          </a:bodyPr>
          <a:lstStyle/>
          <a:p>
            <a:r>
              <a:rPr lang="en-US" sz="900" dirty="0"/>
              <a:t>Requirement report</a:t>
            </a:r>
          </a:p>
          <a:p>
            <a:r>
              <a:rPr lang="en-US" sz="900" dirty="0"/>
              <a:t>and desirable features</a:t>
            </a:r>
          </a:p>
          <a:p>
            <a:r>
              <a:rPr lang="en-US" sz="900" dirty="0"/>
              <a:t>~early Nov</a:t>
            </a:r>
          </a:p>
        </p:txBody>
      </p:sp>
      <p:cxnSp>
        <p:nvCxnSpPr>
          <p:cNvPr id="29" name="Straight Connector 28">
            <a:extLst>
              <a:ext uri="{FF2B5EF4-FFF2-40B4-BE49-F238E27FC236}">
                <a16:creationId xmlns:a16="http://schemas.microsoft.com/office/drawing/2014/main" id="{0F4E4A6D-289B-B243-B745-D96E76DABB2E}"/>
              </a:ext>
            </a:extLst>
          </p:cNvPr>
          <p:cNvCxnSpPr>
            <a:cxnSpLocks/>
          </p:cNvCxnSpPr>
          <p:nvPr/>
        </p:nvCxnSpPr>
        <p:spPr>
          <a:xfrm flipV="1">
            <a:off x="6786941" y="3159014"/>
            <a:ext cx="0" cy="150484"/>
          </a:xfrm>
          <a:prstGeom prst="line">
            <a:avLst/>
          </a:prstGeom>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F4D64FE2-4D56-3D4B-9908-C0B521197778}"/>
              </a:ext>
            </a:extLst>
          </p:cNvPr>
          <p:cNvSpPr>
            <a:spLocks noGrp="1"/>
          </p:cNvSpPr>
          <p:nvPr>
            <p:ph type="dt" sz="half" idx="10"/>
          </p:nvPr>
        </p:nvSpPr>
        <p:spPr/>
        <p:txBody>
          <a:bodyPr/>
          <a:lstStyle/>
          <a:p>
            <a:pPr>
              <a:defRPr/>
            </a:pPr>
            <a:r>
              <a:rPr lang="en-US" altLang="en-US"/>
              <a:t>August 2018</a:t>
            </a:r>
          </a:p>
        </p:txBody>
      </p:sp>
      <p:sp>
        <p:nvSpPr>
          <p:cNvPr id="4" name="Footer Placeholder 3">
            <a:extLst>
              <a:ext uri="{FF2B5EF4-FFF2-40B4-BE49-F238E27FC236}">
                <a16:creationId xmlns:a16="http://schemas.microsoft.com/office/drawing/2014/main" id="{1FA14EA1-F1BB-544B-93B4-2C3BD43FC616}"/>
              </a:ext>
            </a:extLst>
          </p:cNvPr>
          <p:cNvSpPr>
            <a:spLocks noGrp="1"/>
          </p:cNvSpPr>
          <p:nvPr>
            <p:ph type="ftr" sz="quarter" idx="11"/>
          </p:nvPr>
        </p:nvSpPr>
        <p:spPr/>
        <p:txBody>
          <a:bodyPr/>
          <a:lstStyle/>
          <a:p>
            <a:pPr>
              <a:defRPr/>
            </a:pPr>
            <a:r>
              <a:rPr lang="en-US"/>
              <a:t>Kate Meng(Tencent)</a:t>
            </a:r>
            <a:endParaRPr lang="en-US" dirty="0"/>
          </a:p>
        </p:txBody>
      </p:sp>
      <p:sp>
        <p:nvSpPr>
          <p:cNvPr id="5" name="Slide Number Placeholder 4">
            <a:extLst>
              <a:ext uri="{FF2B5EF4-FFF2-40B4-BE49-F238E27FC236}">
                <a16:creationId xmlns:a16="http://schemas.microsoft.com/office/drawing/2014/main" id="{E329A7EB-4DC9-894F-8518-D040980902BF}"/>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8</a:t>
            </a:fld>
            <a:endParaRPr lang="en-US" altLang="en-US"/>
          </a:p>
        </p:txBody>
      </p:sp>
    </p:spTree>
    <p:extLst>
      <p:ext uri="{BB962C8B-B14F-4D97-AF65-F5344CB8AC3E}">
        <p14:creationId xmlns:p14="http://schemas.microsoft.com/office/powerpoint/2010/main" val="2773493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AAEF4-E5C1-534A-87B4-3D22785BE4B9}"/>
              </a:ext>
            </a:extLst>
          </p:cNvPr>
          <p:cNvSpPr>
            <a:spLocks noGrp="1"/>
          </p:cNvSpPr>
          <p:nvPr>
            <p:ph type="title"/>
          </p:nvPr>
        </p:nvSpPr>
        <p:spPr>
          <a:xfrm>
            <a:off x="607500" y="1192641"/>
            <a:ext cx="8276003" cy="727838"/>
          </a:xfrm>
        </p:spPr>
        <p:txBody>
          <a:bodyPr/>
          <a:lstStyle/>
          <a:p>
            <a:r>
              <a:rPr lang="en-US" dirty="0"/>
              <a:t>Optimization direction and desirable features</a:t>
            </a:r>
          </a:p>
        </p:txBody>
      </p:sp>
      <p:sp>
        <p:nvSpPr>
          <p:cNvPr id="3" name="Content Placeholder 2">
            <a:extLst>
              <a:ext uri="{FF2B5EF4-FFF2-40B4-BE49-F238E27FC236}">
                <a16:creationId xmlns:a16="http://schemas.microsoft.com/office/drawing/2014/main" id="{18E59201-9753-FF48-BBC0-68C5D87E3B46}"/>
              </a:ext>
            </a:extLst>
          </p:cNvPr>
          <p:cNvSpPr>
            <a:spLocks noGrp="1"/>
          </p:cNvSpPr>
          <p:nvPr>
            <p:ph idx="1"/>
          </p:nvPr>
        </p:nvSpPr>
        <p:spPr>
          <a:xfrm>
            <a:off x="614034" y="2523966"/>
            <a:ext cx="7086024" cy="2730977"/>
          </a:xfrm>
        </p:spPr>
        <p:txBody>
          <a:bodyPr>
            <a:normAutofit fontScale="77500" lnSpcReduction="20000"/>
          </a:bodyPr>
          <a:lstStyle/>
          <a:p>
            <a:r>
              <a:rPr lang="en-US" dirty="0"/>
              <a:t>Coverage </a:t>
            </a:r>
          </a:p>
          <a:p>
            <a:pPr lvl="1"/>
            <a:r>
              <a:rPr lang="en-US" dirty="0"/>
              <a:t>Multiple –AP</a:t>
            </a:r>
          </a:p>
          <a:p>
            <a:pPr lvl="1"/>
            <a:r>
              <a:rPr lang="en-US" dirty="0"/>
              <a:t>??</a:t>
            </a:r>
          </a:p>
          <a:p>
            <a:r>
              <a:rPr lang="en-US" dirty="0"/>
              <a:t>Latency</a:t>
            </a:r>
          </a:p>
          <a:p>
            <a:pPr lvl="1"/>
            <a:r>
              <a:rPr lang="en-US" dirty="0"/>
              <a:t>Prioritization</a:t>
            </a:r>
          </a:p>
          <a:p>
            <a:pPr lvl="1"/>
            <a:r>
              <a:rPr lang="en-US" dirty="0"/>
              <a:t>??</a:t>
            </a:r>
          </a:p>
          <a:p>
            <a:r>
              <a:rPr lang="en-US" dirty="0"/>
              <a:t>Stability</a:t>
            </a:r>
          </a:p>
          <a:p>
            <a:pPr lvl="1"/>
            <a:r>
              <a:rPr lang="en-US" dirty="0"/>
              <a:t>Dedicated queue</a:t>
            </a:r>
          </a:p>
          <a:p>
            <a:pPr lvl="1"/>
            <a:r>
              <a:rPr lang="en-US" dirty="0"/>
              <a:t>Multiband</a:t>
            </a:r>
          </a:p>
          <a:p>
            <a:pPr lvl="1"/>
            <a:r>
              <a:rPr lang="en-US" dirty="0"/>
              <a:t>??</a:t>
            </a:r>
          </a:p>
          <a:p>
            <a:pPr lvl="1"/>
            <a:endParaRPr lang="en-US" dirty="0"/>
          </a:p>
        </p:txBody>
      </p:sp>
      <p:sp>
        <p:nvSpPr>
          <p:cNvPr id="4" name="Date Placeholder 3">
            <a:extLst>
              <a:ext uri="{FF2B5EF4-FFF2-40B4-BE49-F238E27FC236}">
                <a16:creationId xmlns:a16="http://schemas.microsoft.com/office/drawing/2014/main" id="{839DD894-96B8-DE40-BF36-B2B78B7C34F5}"/>
              </a:ext>
            </a:extLst>
          </p:cNvPr>
          <p:cNvSpPr>
            <a:spLocks noGrp="1"/>
          </p:cNvSpPr>
          <p:nvPr>
            <p:ph type="dt" sz="half" idx="10"/>
          </p:nvPr>
        </p:nvSpPr>
        <p:spPr/>
        <p:txBody>
          <a:bodyPr/>
          <a:lstStyle/>
          <a:p>
            <a:pPr>
              <a:defRPr/>
            </a:pPr>
            <a:r>
              <a:rPr lang="en-US" altLang="en-US"/>
              <a:t>August 2018</a:t>
            </a:r>
          </a:p>
        </p:txBody>
      </p:sp>
      <p:sp>
        <p:nvSpPr>
          <p:cNvPr id="5" name="Footer Placeholder 4">
            <a:extLst>
              <a:ext uri="{FF2B5EF4-FFF2-40B4-BE49-F238E27FC236}">
                <a16:creationId xmlns:a16="http://schemas.microsoft.com/office/drawing/2014/main" id="{AB1812FC-C614-684B-A72D-7E04434DF673}"/>
              </a:ext>
            </a:extLst>
          </p:cNvPr>
          <p:cNvSpPr>
            <a:spLocks noGrp="1"/>
          </p:cNvSpPr>
          <p:nvPr>
            <p:ph type="ftr" sz="quarter" idx="11"/>
          </p:nvPr>
        </p:nvSpPr>
        <p:spPr/>
        <p:txBody>
          <a:bodyPr/>
          <a:lstStyle/>
          <a:p>
            <a:pPr>
              <a:defRPr/>
            </a:pPr>
            <a:r>
              <a:rPr lang="en-US"/>
              <a:t>Kate Meng(Tencent)</a:t>
            </a:r>
            <a:endParaRPr lang="en-US" dirty="0"/>
          </a:p>
        </p:txBody>
      </p:sp>
      <p:sp>
        <p:nvSpPr>
          <p:cNvPr id="6" name="Slide Number Placeholder 5">
            <a:extLst>
              <a:ext uri="{FF2B5EF4-FFF2-40B4-BE49-F238E27FC236}">
                <a16:creationId xmlns:a16="http://schemas.microsoft.com/office/drawing/2014/main" id="{D256AE39-64A3-5343-A754-682E819B0C46}"/>
              </a:ext>
            </a:extLst>
          </p:cNvPr>
          <p:cNvSpPr>
            <a:spLocks noGrp="1"/>
          </p:cNvSpPr>
          <p:nvPr>
            <p:ph type="sldNum" sz="quarter" idx="12"/>
          </p:nvPr>
        </p:nvSpPr>
        <p:spPr/>
        <p:txBody>
          <a:bodyPr/>
          <a:lstStyle/>
          <a:p>
            <a:pPr>
              <a:defRPr/>
            </a:pPr>
            <a:r>
              <a:rPr lang="en-US" altLang="en-US"/>
              <a:t>Slide </a:t>
            </a:r>
            <a:fld id="{D15730EF-5B44-7842-8E1A-3436418E45FF}" type="slidenum">
              <a:rPr lang="en-US" altLang="en-US" smtClean="0"/>
              <a:pPr>
                <a:defRPr/>
              </a:pPr>
              <a:t>9</a:t>
            </a:fld>
            <a:endParaRPr lang="en-US" altLang="en-US"/>
          </a:p>
        </p:txBody>
      </p:sp>
    </p:spTree>
    <p:extLst>
      <p:ext uri="{BB962C8B-B14F-4D97-AF65-F5344CB8AC3E}">
        <p14:creationId xmlns:p14="http://schemas.microsoft.com/office/powerpoint/2010/main" val="21650491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8-1374-00-00ay-tg-ay-august-29-2018-conference-call-meeting-agenda" id="{378EBF39-AA6A-584C-B90A-0EE414A84429}" vid="{5F175F8E-F865-E54D-9564-A1DE5AFED86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176</TotalTime>
  <Words>1214</Words>
  <Application>Microsoft Macintosh PowerPoint</Application>
  <PresentationFormat>On-screen Show (4:3)</PresentationFormat>
  <Paragraphs>186</Paragraphs>
  <Slides>14</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MS Gothic</vt:lpstr>
      <vt:lpstr>MS PGothic</vt:lpstr>
      <vt:lpstr>Neo Sans Intel</vt:lpstr>
      <vt:lpstr>SimSun</vt:lpstr>
      <vt:lpstr>Arial</vt:lpstr>
      <vt:lpstr>Calibri</vt:lpstr>
      <vt:lpstr>Helvetica</vt:lpstr>
      <vt:lpstr>Monotype Sorts</vt:lpstr>
      <vt:lpstr>Times New Roman</vt:lpstr>
      <vt:lpstr>802-11-Submission</vt:lpstr>
      <vt:lpstr>Microsoft Word 97 - 2004 Document</vt:lpstr>
      <vt:lpstr>RTA August 9, 2018, Teleconference Call Agenda</vt:lpstr>
      <vt:lpstr>PowerPoint Presentation</vt:lpstr>
      <vt:lpstr>Outline</vt:lpstr>
      <vt:lpstr>Missions &amp; Objectives</vt:lpstr>
      <vt:lpstr>Scope of Work</vt:lpstr>
      <vt:lpstr>Evaluation metrics</vt:lpstr>
      <vt:lpstr>Contributions and resources needed</vt:lpstr>
      <vt:lpstr>RTA Timeline</vt:lpstr>
      <vt:lpstr>Optimization direction and desirable features</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August 9, 2018, Teleconference Call Agenda</dc:title>
  <dc:subject>Task Group AY November 2015 Meeting Agenda</dc:subject>
  <dc:creator>katemeng@tencent.com</dc:creator>
  <cp:keywords>August 29, 2018</cp:keywords>
  <dc:description/>
  <cp:lastModifiedBy>katemeng@tencent.com</cp:lastModifiedBy>
  <cp:revision>7</cp:revision>
  <cp:lastPrinted>2014-11-04T15:04:57Z</cp:lastPrinted>
  <dcterms:created xsi:type="dcterms:W3CDTF">2018-08-08T09:58:45Z</dcterms:created>
  <dcterms:modified xsi:type="dcterms:W3CDTF">2018-08-08T12:55:34Z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readonly">
    <vt:lpwstr/>
  </property>
  <property fmtid="{D5CDD505-2E9C-101B-9397-08002B2CF9AE}" pid="27" name="_change">
    <vt:lpwstr/>
  </property>
  <property fmtid="{D5CDD505-2E9C-101B-9397-08002B2CF9AE}" pid="28" name="_full-control">
    <vt:lpwstr/>
  </property>
  <property fmtid="{D5CDD505-2E9C-101B-9397-08002B2CF9AE}" pid="29" name="sflag">
    <vt:lpwstr>1508261703</vt:lpwstr>
  </property>
</Properties>
</file>