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287" r:id="rId22"/>
    <p:sldId id="266" r:id="rId23"/>
    <p:sldId id="289" r:id="rId24"/>
    <p:sldId id="290" r:id="rId25"/>
    <p:sldId id="288" r:id="rId26"/>
    <p:sldId id="292" r:id="rId27"/>
    <p:sldId id="299" r:id="rId28"/>
    <p:sldId id="293" r:id="rId29"/>
    <p:sldId id="294" r:id="rId30"/>
    <p:sldId id="263" r:id="rId31"/>
    <p:sldId id="296" r:id="rId32"/>
    <p:sldId id="297" r:id="rId33"/>
    <p:sldId id="295" r:id="rId34"/>
    <p:sldId id="264"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802.11-18/1405r0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802.11-18/1405r0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802.11-18/1405r0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 BCS TIG/SG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92"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t>Move to approve to approve the BCS TIG/SG meeting minutes as contained in &lt;11-xx/xxxxr0&gt;.</a:t>
            </a:r>
          </a:p>
          <a:p>
            <a:endParaRPr lang="en-US" dirty="0"/>
          </a:p>
          <a:p>
            <a:r>
              <a:rPr lang="en-US" dirty="0"/>
              <a:t>Mover:</a:t>
            </a:r>
          </a:p>
          <a:p>
            <a:r>
              <a:rPr lang="en-US" dirty="0"/>
              <a:t>Second:</a:t>
            </a:r>
          </a:p>
          <a:p>
            <a:r>
              <a:rPr lang="en-US" dirty="0"/>
              <a:t>Vote:			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Textfeld 6"/>
          <p:cNvSpPr txBox="1"/>
          <p:nvPr/>
        </p:nvSpPr>
        <p:spPr>
          <a:xfrm rot="20107319">
            <a:off x="2928245" y="3208977"/>
            <a:ext cx="2663550" cy="461665"/>
          </a:xfrm>
          <a:prstGeom prst="rect">
            <a:avLst/>
          </a:prstGeom>
          <a:noFill/>
        </p:spPr>
        <p:txBody>
          <a:bodyPr wrap="none" rtlCol="0">
            <a:spAutoFit/>
          </a:bodyPr>
          <a:lstStyle/>
          <a:p>
            <a:r>
              <a:rPr lang="en-US" dirty="0">
                <a:solidFill>
                  <a:srgbClr val="FF0000"/>
                </a:solidFill>
              </a:rPr>
              <a:t>On Consent Agenda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t>Move to approve the BCS TIG/SG telephone conference minutes as contained in &lt;11-xx/xxxxr0&gt;.</a:t>
            </a:r>
          </a:p>
          <a:p>
            <a:endParaRPr lang="en-US" dirty="0"/>
          </a:p>
          <a:p>
            <a:r>
              <a:rPr lang="en-US" dirty="0"/>
              <a:t>Mover:</a:t>
            </a:r>
          </a:p>
          <a:p>
            <a:r>
              <a:rPr lang="en-US" dirty="0"/>
              <a:t>Second:</a:t>
            </a:r>
          </a:p>
          <a:p>
            <a:r>
              <a:rPr lang="en-US" dirty="0"/>
              <a:t>Vote:			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8" name="Textfeld 6">
            <a:extLst>
              <a:ext uri="{FF2B5EF4-FFF2-40B4-BE49-F238E27FC236}">
                <a16:creationId xmlns:a16="http://schemas.microsoft.com/office/drawing/2014/main" id="{74E48916-0C8B-6846-B69D-7E99F89693E6}"/>
              </a:ext>
            </a:extLst>
          </p:cNvPr>
          <p:cNvSpPr txBox="1"/>
          <p:nvPr/>
        </p:nvSpPr>
        <p:spPr>
          <a:xfrm rot="20107319">
            <a:off x="2928245" y="3208977"/>
            <a:ext cx="2663550" cy="461665"/>
          </a:xfrm>
          <a:prstGeom prst="rect">
            <a:avLst/>
          </a:prstGeom>
          <a:noFill/>
        </p:spPr>
        <p:txBody>
          <a:bodyPr wrap="none" rtlCol="0">
            <a:spAutoFit/>
          </a:bodyPr>
          <a:lstStyle/>
          <a:p>
            <a:r>
              <a:rPr lang="en-US" dirty="0">
                <a:solidFill>
                  <a:srgbClr val="FF0000"/>
                </a:solidFill>
              </a:rPr>
              <a:t>On Consent Agenda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Broad Cast Services (BCS) TIG/SG for the September 2018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Receive feedback from other 802 groups on PAR and CSD</a:t>
            </a:r>
          </a:p>
          <a:p>
            <a:pPr>
              <a:buFont typeface="Arial" panose="020B0604020202020204" pitchFamily="34" charset="0"/>
              <a:buChar char="•"/>
            </a:pPr>
            <a:r>
              <a:rPr lang="en-US" dirty="0"/>
              <a:t>Draft responses to feedback, including resulting modifications of PAR and CSD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Textfeld 6"/>
          <p:cNvSpPr txBox="1"/>
          <p:nvPr/>
        </p:nvSpPr>
        <p:spPr>
          <a:xfrm rot="20107319">
            <a:off x="1594769" y="3962593"/>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a:solidFill>
                  <a:srgbClr val="FF0000"/>
                </a:solidFill>
              </a:rPr>
              <a:t>BCS SG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24271203"/>
              </p:ext>
            </p:extLst>
          </p:nvPr>
        </p:nvGraphicFramePr>
        <p:xfrm>
          <a:off x="914400" y="3789040"/>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a:t>BCS</a:t>
                      </a:r>
                    </a:p>
                  </a:txBody>
                  <a:tcPr/>
                </a:tc>
                <a:tc>
                  <a:txBody>
                    <a:bodyPr/>
                    <a:lstStyle/>
                    <a:p>
                      <a:r>
                        <a:rPr lang="en-US" dirty="0"/>
                        <a:t>Tuesday</a:t>
                      </a:r>
                    </a:p>
                    <a:p>
                      <a:r>
                        <a:rPr lang="en-US" dirty="0"/>
                        <a:t>November 20</a:t>
                      </a:r>
                      <a:r>
                        <a:rPr lang="en-US" baseline="30000" dirty="0"/>
                        <a:t>th</a:t>
                      </a:r>
                      <a:r>
                        <a:rPr lang="en-US" dirty="0"/>
                        <a:t> &amp; 27</a:t>
                      </a:r>
                      <a:r>
                        <a:rPr lang="en-US" baseline="30000" dirty="0"/>
                        <a:t>th</a:t>
                      </a:r>
                      <a:r>
                        <a:rPr lang="en-US" dirty="0"/>
                        <a:t> </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Sept 18</a:t>
            </a:r>
            <a:r>
              <a:rPr lang="en-US" sz="1600" baseline="30000" dirty="0">
                <a:solidFill>
                  <a:schemeClr val="tx1"/>
                </a:solidFill>
              </a:rPr>
              <a:t>th</a:t>
            </a:r>
            <a:r>
              <a:rPr lang="en-US" sz="1600" dirty="0">
                <a:solidFill>
                  <a:schemeClr val="tx1"/>
                </a:solidFill>
              </a:rPr>
              <a:t>  and 25</a:t>
            </a:r>
            <a:r>
              <a:rPr lang="en-US" sz="1600" baseline="30000" dirty="0">
                <a:solidFill>
                  <a:schemeClr val="tx1"/>
                </a:solidFill>
              </a:rPr>
              <a:t>th</a:t>
            </a:r>
            <a:r>
              <a:rPr lang="en-US" sz="1600" dirty="0">
                <a:solidFill>
                  <a:schemeClr val="tx1"/>
                </a:solidFill>
              </a:rPr>
              <a:t> are already approved by the motion from the previous face-to-face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BCS Timeline</a:t>
            </a:r>
          </a:p>
        </p:txBody>
      </p:sp>
      <p:sp>
        <p:nvSpPr>
          <p:cNvPr id="3" name="Inhaltsplatzhalter 2"/>
          <p:cNvSpPr>
            <a:spLocks noGrp="1"/>
          </p:cNvSpPr>
          <p:nvPr>
            <p:ph idx="1"/>
          </p:nvPr>
        </p:nvSpPr>
        <p:spPr/>
        <p:txBody>
          <a:bodyPr/>
          <a:lstStyle/>
          <a:p>
            <a:pPr>
              <a:buFont typeface="Arial"/>
              <a:buChar char="•"/>
            </a:pPr>
            <a:r>
              <a:rPr lang="en-US" dirty="0"/>
              <a:t>Approval of WG motion to form SG: January 2018</a:t>
            </a:r>
          </a:p>
          <a:p>
            <a:pPr>
              <a:buFont typeface="Arial"/>
              <a:buChar char="•"/>
            </a:pPr>
            <a:r>
              <a:rPr lang="en-US" dirty="0"/>
              <a:t>Motion (EC) for form SG: End of March 2018 meeting</a:t>
            </a:r>
          </a:p>
          <a:p>
            <a:pPr>
              <a:buFont typeface="Arial"/>
              <a:buChar char="•"/>
            </a:pPr>
            <a:endParaRPr lang="en-US" dirty="0"/>
          </a:p>
          <a:p>
            <a:pPr>
              <a:buFont typeface="Arial"/>
              <a:buChar char="•"/>
            </a:pPr>
            <a:r>
              <a:rPr lang="en-US" dirty="0"/>
              <a:t>March 2018 – Meet as TIG</a:t>
            </a:r>
          </a:p>
          <a:p>
            <a:pPr>
              <a:buFont typeface="Arial"/>
              <a:buChar char="•"/>
            </a:pPr>
            <a:r>
              <a:rPr lang="en-US" dirty="0"/>
              <a:t>May &amp; July 2018 – Meet as SG</a:t>
            </a:r>
          </a:p>
          <a:p>
            <a:pPr>
              <a:buFont typeface="Arial"/>
              <a:buChar char="•"/>
            </a:pPr>
            <a:r>
              <a:rPr lang="en-US" dirty="0"/>
              <a:t>July 2018 – Motion to extend duration of SG</a:t>
            </a:r>
          </a:p>
          <a:p>
            <a:pPr>
              <a:buFont typeface="Arial"/>
              <a:buChar char="•"/>
            </a:pPr>
            <a:r>
              <a:rPr lang="en-US" dirty="0"/>
              <a:t>September 2018 – Approve PAR and CSD</a:t>
            </a:r>
          </a:p>
          <a:p>
            <a:pPr>
              <a:buFont typeface="Arial"/>
              <a:buChar char="•"/>
            </a:pPr>
            <a:r>
              <a:rPr lang="en-US" dirty="0"/>
              <a:t>November 2018 – Receive feedback from 802 &amp; 802 approval</a:t>
            </a:r>
          </a:p>
          <a:p>
            <a:pPr>
              <a:buFont typeface="Arial"/>
              <a:buChar char="•"/>
            </a:pPr>
            <a:r>
              <a:rPr lang="en-US" dirty="0"/>
              <a:t>January 2019 – Meet as SG</a:t>
            </a:r>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2018</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Waikoloa, HI, USA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September 09-14,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2018</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BCS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Approve PAR &amp; CSD</a:t>
            </a:r>
          </a:p>
          <a:p>
            <a:pPr>
              <a:buFont typeface="Arial" panose="020B0604020202020204" pitchFamily="34" charset="0"/>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t>Move to approve the agenda for the BCS TIG/SG as contained in document 11/18-1404r2</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Textfeld 6"/>
          <p:cNvSpPr txBox="1"/>
          <p:nvPr/>
        </p:nvSpPr>
        <p:spPr>
          <a:xfrm rot="20107319">
            <a:off x="4556108" y="2810464"/>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12</TotalTime>
  <Words>1806</Words>
  <Application>Microsoft Macintosh PowerPoint</Application>
  <PresentationFormat>On-screen Show (4:3)</PresentationFormat>
  <Paragraphs>320</Paragraphs>
  <Slides>34</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 Unicode MS</vt:lpstr>
      <vt:lpstr>MS Gothic</vt:lpstr>
      <vt:lpstr>Arial</vt:lpstr>
      <vt:lpstr>Arial Black</vt:lpstr>
      <vt:lpstr>Calibri</vt:lpstr>
      <vt:lpstr>Monotype Sorts</vt:lpstr>
      <vt:lpstr>Times New Roman</vt: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BCS Submissions</vt:lpstr>
      <vt:lpstr>Call for Submission</vt:lpstr>
      <vt:lpstr>Presentation and discussion of submissions</vt:lpstr>
      <vt:lpstr>Administrative Items</vt:lpstr>
      <vt:lpstr>Goals for the next meeting</vt:lpstr>
      <vt:lpstr>Telco Schedule: Discussion</vt:lpstr>
      <vt:lpstr>Motion to authorize Telcons</vt:lpstr>
      <vt:lpstr>BCS Timeline</vt:lpstr>
      <vt:lpstr>Old Business</vt:lpstr>
      <vt:lpstr>BCS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 </cp:lastModifiedBy>
  <cp:revision>7</cp:revision>
  <cp:lastPrinted>1601-01-01T00:00:00Z</cp:lastPrinted>
  <dcterms:created xsi:type="dcterms:W3CDTF">2018-08-06T14:57:57Z</dcterms:created>
  <dcterms:modified xsi:type="dcterms:W3CDTF">2018-09-09T02:21:08Z</dcterms:modified>
  <cp:category/>
</cp:coreProperties>
</file>