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89" r:id="rId4"/>
    <p:sldId id="323" r:id="rId5"/>
    <p:sldId id="324" r:id="rId6"/>
    <p:sldId id="258" r:id="rId7"/>
    <p:sldId id="259" r:id="rId8"/>
    <p:sldId id="325" r:id="rId9"/>
    <p:sldId id="265" r:id="rId10"/>
    <p:sldId id="260" r:id="rId11"/>
    <p:sldId id="261" r:id="rId12"/>
    <p:sldId id="262" r:id="rId13"/>
    <p:sldId id="263" r:id="rId14"/>
    <p:sldId id="300" r:id="rId15"/>
    <p:sldId id="318" r:id="rId16"/>
    <p:sldId id="273" r:id="rId17"/>
    <p:sldId id="274" r:id="rId18"/>
    <p:sldId id="315" r:id="rId19"/>
    <p:sldId id="275" r:id="rId20"/>
    <p:sldId id="290" r:id="rId21"/>
    <p:sldId id="281" r:id="rId22"/>
    <p:sldId id="280" r:id="rId23"/>
    <p:sldId id="283" r:id="rId24"/>
    <p:sldId id="284" r:id="rId25"/>
    <p:sldId id="291" r:id="rId26"/>
    <p:sldId id="264" r:id="rId2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908F36A-661D-4E96-AB8F-CACEA162F713}">
          <p14:sldIdLst>
            <p14:sldId id="256"/>
            <p14:sldId id="257"/>
          </p14:sldIdLst>
        </p14:section>
        <p14:section name="Monday" id="{4B7C112C-E236-4D4B-9841-D43330742BB2}">
          <p14:sldIdLst>
            <p14:sldId id="289"/>
            <p14:sldId id="323"/>
            <p14:sldId id="324"/>
            <p14:sldId id="258"/>
            <p14:sldId id="259"/>
            <p14:sldId id="325"/>
            <p14:sldId id="265"/>
            <p14:sldId id="260"/>
            <p14:sldId id="261"/>
            <p14:sldId id="262"/>
            <p14:sldId id="263"/>
            <p14:sldId id="300"/>
            <p14:sldId id="318"/>
            <p14:sldId id="273"/>
            <p14:sldId id="274"/>
            <p14:sldId id="315"/>
            <p14:sldId id="275"/>
            <p14:sldId id="290"/>
          </p14:sldIdLst>
        </p14:section>
        <p14:section name="Wednessday" id="{F21A492A-BA32-4758-8679-031504230AE7}">
          <p14:sldIdLst>
            <p14:sldId id="281"/>
            <p14:sldId id="280"/>
          </p14:sldIdLst>
        </p14:section>
        <p14:section name="Friday" id="{4BE27709-667B-4290-8292-4F4C0A5CE0BA}">
          <p14:sldIdLst>
            <p14:sldId id="283"/>
            <p14:sldId id="284"/>
            <p14:sldId id="291"/>
          </p14:sldIdLst>
        </p14:section>
        <p14:section name="References" id="{03E33B6E-3194-4347-8B33-30FA8EACB3AB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81" autoAdjust="0"/>
    <p:restoredTop sz="80603" autoAdjust="0"/>
  </p:normalViewPr>
  <p:slideViewPr>
    <p:cSldViewPr>
      <p:cViewPr varScale="1">
        <p:scale>
          <a:sx n="52" d="100"/>
          <a:sy n="52" d="100"/>
        </p:scale>
        <p:origin x="108" y="180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802-11-18/1399r1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802-11-18/1399r1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802-11-18/1399r1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802-11-18/1399r1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802-11-18/1399r1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802-11-18/1399r1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ROOM RATES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• </a:t>
            </a:r>
            <a:r>
              <a:rPr lang="en-US" sz="1200" b="1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SINGLE OCCUPANCY: 5100.00 THB per night*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o Inclusive of breakfast and in-room High Speed </a:t>
            </a:r>
            <a:r>
              <a:rPr lang="en-US" sz="1200" b="0" i="0" u="none" strike="noStrike" kern="1200" baseline="0" dirty="0" err="1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Wi-FI</a:t>
            </a:r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o Rates are subject to tax.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• </a:t>
            </a:r>
            <a:r>
              <a:rPr lang="en-US" sz="1200" b="1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DOUBLE OCCUPANCY: 5500.00 THB per night*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o Inclusive of breakfast and in-room High Speed </a:t>
            </a:r>
            <a:r>
              <a:rPr lang="en-US" sz="1200" b="0" i="0" u="none" strike="noStrike" kern="1200" baseline="0" dirty="0" err="1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Wi-FI</a:t>
            </a:r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o Rates are subject to tax.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• </a:t>
            </a:r>
            <a:r>
              <a:rPr lang="en-US" sz="1200" b="1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EXTRA ADULT*: 2500.00 THB per night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o Inclusive of breakfast and in-room High Speed </a:t>
            </a:r>
            <a:r>
              <a:rPr lang="en-US" sz="1200" b="0" i="0" u="none" strike="noStrike" kern="1200" baseline="0" dirty="0" err="1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Wi-FI</a:t>
            </a:r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o Rates are subject to tax.</a:t>
            </a:r>
          </a:p>
          <a:p>
            <a:r>
              <a:rPr lang="en-US" sz="1200" b="1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IEEE 802 GROUP RATE DEADLINE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Friday October 19, 2018, 5:00 PM Pacific Time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802-11-18/1399r1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32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802-11-18/1399r1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802-11-18/1399r1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72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GB" sz="1100" dirty="0">
              <a:effectLst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802-11-18/1399r1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802-11-18/1399r1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802-11-18/1399r1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20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802-11-18/1399r1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9336360" y="6500834"/>
            <a:ext cx="2053425" cy="2476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 dirty="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11-18/1399r1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nicallyfunny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9/" TargetMode="External"/><Relationship Id="rId13" Type="http://schemas.openxmlformats.org/officeDocument/2006/relationships/hyperlink" Target="http://standards.ieee.org/guides/bylaws/sect6-7.html#6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8/" TargetMode="External"/><Relationship Id="rId12" Type="http://schemas.openxmlformats.org/officeDocument/2006/relationships/hyperlink" Target="https://mentor.ieee.org/802.11/dcn/18/11-18-1400-00-0000-treasurer-report-Sept-2018-Waikoloa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s://mentor.ieee.org/802.22/dcn/17/22-17-0051-00-0000-802-22-2017-july-plenary-opening-report.ppt" TargetMode="External"/><Relationship Id="rId5" Type="http://schemas.openxmlformats.org/officeDocument/2006/relationships/hyperlink" Target="https://mentor.ieee.org/802.11/dcn/18/11-18-0622-01-0000-may-2018-working-group-agenda.xlsx" TargetMode="External"/><Relationship Id="rId15" Type="http://schemas.openxmlformats.org/officeDocument/2006/relationships/hyperlink" Target="http://standards.ieee.org/resources/antitrust-guidelines.pdf" TargetMode="External"/><Relationship Id="rId10" Type="http://schemas.openxmlformats.org/officeDocument/2006/relationships/hyperlink" Target="http://www.ieee802.org/24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21/" TargetMode="External"/><Relationship Id="rId14" Type="http://schemas.openxmlformats.org/officeDocument/2006/relationships/hyperlink" Target="http://standards.ieee.org/board/pat/pat-slideset.ppt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arriott.com/hotels/travel/bkkqp-bangkok-marriott-marquis-queens-park/" TargetMode="External"/><Relationship Id="rId5" Type="http://schemas.openxmlformats.org/officeDocument/2006/relationships/hyperlink" Target="https://www.marriott.com/meeting-event-hotels/group-corporate-travel/groupCorp.mi?resLinkData=IEEE802%20Plenary%5ebkkqp%60e3xE3XA|e3xE3Xb|e3xE3Xc|e3xE3Xd%605100-9900%60THB%60false%602%6011/4/18%6011/20/18%6010/14/18&amp;app=resvlink&amp;stop_mobi=yes" TargetMode="External"/><Relationship Id="rId4" Type="http://schemas.openxmlformats.org/officeDocument/2006/relationships/hyperlink" Target="https://www.regonline.com/ieee802plenaryNovember2018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03-00EC-802-plenary-future-venue-contract-status.xls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6/ec-16-0177-01-00EC-executive-secretary-agenda-items-november-2016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arcel@facetoface-events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862382" y="768350"/>
            <a:ext cx="8566720" cy="10668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- Sept 2018 - Waikoloa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2018-09-07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2070101" y="2711451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2711451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047" y="1666282"/>
            <a:ext cx="10639390" cy="4643038"/>
          </a:xfrm>
          <a:noFill/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/>
              <a:t>7. Food &amp; Beverage:</a:t>
            </a:r>
          </a:p>
          <a:p>
            <a:pPr>
              <a:buNone/>
            </a:pPr>
            <a:r>
              <a:rPr lang="en-US" sz="2800" b="1" dirty="0"/>
              <a:t>	Location: </a:t>
            </a:r>
            <a:r>
              <a:rPr lang="en-US" sz="2800" dirty="0"/>
              <a:t>Lagoon Lanai</a:t>
            </a:r>
          </a:p>
          <a:p>
            <a:pPr>
              <a:buNone/>
            </a:pPr>
            <a:r>
              <a:rPr lang="en-US" sz="2800" b="1" dirty="0"/>
              <a:t>	Hours:</a:t>
            </a:r>
          </a:p>
          <a:p>
            <a:pPr lvl="1"/>
            <a:r>
              <a:rPr lang="en-CA" sz="2400" b="1" dirty="0"/>
              <a:t>	*</a:t>
            </a:r>
            <a:r>
              <a:rPr lang="en-CA" sz="2800" b="1" dirty="0"/>
              <a:t>		</a:t>
            </a:r>
            <a:r>
              <a:rPr lang="en-CA" sz="2800" dirty="0"/>
              <a:t>Continental Breakfast: 7:30 – 8:30 AM</a:t>
            </a:r>
          </a:p>
          <a:p>
            <a:pPr lvl="1"/>
            <a:r>
              <a:rPr lang="en-US" sz="2800" dirty="0"/>
              <a:t>	*	Morning Coffee:  10:00 – 11:00 AM</a:t>
            </a:r>
          </a:p>
          <a:p>
            <a:pPr lvl="1"/>
            <a:r>
              <a:rPr lang="en-US" sz="2800" dirty="0"/>
              <a:t>	*	Afternoon Coffee &amp; Tea:   3:00 – 4:00 PM</a:t>
            </a:r>
          </a:p>
          <a:p>
            <a:pPr lvl="1"/>
            <a:r>
              <a:rPr lang="en-US" sz="2800" dirty="0"/>
              <a:t>		with Afternoon Snacks</a:t>
            </a:r>
          </a:p>
          <a:p>
            <a:pPr>
              <a:buNone/>
            </a:pPr>
            <a:endParaRPr lang="en-US" sz="2800" dirty="0"/>
          </a:p>
          <a:p>
            <a:pPr algn="ctr">
              <a:buNone/>
            </a:pPr>
            <a:r>
              <a:rPr lang="en-US" sz="2800" b="1" dirty="0">
                <a:solidFill>
                  <a:srgbClr val="FF0000"/>
                </a:solidFill>
              </a:rPr>
              <a:t>FOR REGISTERED IEEE 802W MEETING ATTENDEES ONLY!</a:t>
            </a:r>
          </a:p>
          <a:p>
            <a:pPr>
              <a:buNone/>
            </a:pP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441D7-FA39-437C-B584-4B6E011EE23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BD66F-778C-40B0-80E1-F026A8CE42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5E713-682B-4F0D-B774-31C3A28860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9734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600202"/>
            <a:ext cx="88924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/>
              <a:t>8. Lunch Service:</a:t>
            </a:r>
          </a:p>
          <a:p>
            <a:pPr>
              <a:buNone/>
            </a:pPr>
            <a:r>
              <a:rPr lang="en-US" sz="2800" b="1" dirty="0"/>
              <a:t>		Location: 	Lagoon Lanai</a:t>
            </a:r>
          </a:p>
          <a:p>
            <a:pPr>
              <a:buNone/>
            </a:pPr>
            <a:r>
              <a:rPr lang="en-US" sz="2800" b="1" dirty="0"/>
              <a:t>		Time:		12 NOON – 1:30 PM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	Daily lunch menus are posted on the meeting board.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dirty="0">
                <a:solidFill>
                  <a:srgbClr val="FF0000"/>
                </a:solidFill>
              </a:rPr>
              <a:t>FOR REGISTERED IEEE 802W MEETING ATTENDEES ONLY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AFD47-70DB-4EC8-A4F7-2B9DFC0CEE9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973FF-BC32-44CF-88C5-135F40FF3B9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A751E-4F17-47D6-A523-558E4C3FFE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8519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790818"/>
            <a:ext cx="10475384" cy="19982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/>
              <a:t>9. EVENT OFFICE:</a:t>
            </a:r>
          </a:p>
          <a:p>
            <a:pPr marL="1314450" lvl="2" indent="-514350">
              <a:buAutoNum type="alphaLcParenR"/>
            </a:pPr>
            <a:r>
              <a:rPr lang="en-US" sz="2800" b="1" dirty="0"/>
              <a:t>MEETING PLANNER:  FTF Events – Waikoloa 1  </a:t>
            </a:r>
          </a:p>
          <a:p>
            <a:pPr marL="1314450" lvl="2" indent="-514350">
              <a:buAutoNum type="alphaLcParenR" startAt="2"/>
            </a:pPr>
            <a:r>
              <a:rPr lang="en-US" sz="2800" b="1" dirty="0"/>
              <a:t>NOC: </a:t>
            </a:r>
            <a:r>
              <a:rPr lang="en-US" sz="2800" b="1" dirty="0" err="1"/>
              <a:t>Linespeed</a:t>
            </a:r>
            <a:r>
              <a:rPr lang="en-US" sz="2800" b="1" dirty="0"/>
              <a:t> – Waikoloa 1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1" y="3789040"/>
            <a:ext cx="9143999" cy="244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indent="-51435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 startAt="10"/>
              <a:defRPr/>
            </a:pPr>
            <a:r>
              <a:rPr lang="en-US" sz="3200" b="1" dirty="0"/>
              <a:t> Have a great meeting and MAHALO!</a:t>
            </a:r>
          </a:p>
          <a:p>
            <a:pPr marL="514350" indent="-51435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US" sz="3200" b="1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US" sz="32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US" sz="3200" b="1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CA" sz="3200" u="sng" dirty="0">
              <a:solidFill>
                <a:schemeClr val="tx1"/>
              </a:solidFill>
              <a:latin typeface="+mn-lt"/>
              <a:ea typeface="+mn-ea"/>
              <a:hlinkClick r:id="rId2"/>
            </a:endParaRPr>
          </a:p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CA" sz="32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B34237-B6D0-4940-BB54-ED90DDD8015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C9D7CB-1261-4648-A6EC-0D9D26EB8D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4A7BD-EDBC-4E6F-8529-650DB865D7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710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colored background with tropical leaves and flowers">
            <a:extLst>
              <a:ext uri="{FF2B5EF4-FFF2-40B4-BE49-F238E27FC236}">
                <a16:creationId xmlns:a16="http://schemas.microsoft.com/office/drawing/2014/main" id="{444B6F84-59E7-6B4F-9BBF-997A136977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219" y="640080"/>
            <a:ext cx="10460566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 descr="colored text divider">
            <a:extLst>
              <a:ext uri="{FF2B5EF4-FFF2-40B4-BE49-F238E27FC236}">
                <a16:creationId xmlns:a16="http://schemas.microsoft.com/office/drawing/2014/main" id="{C42BF0D1-7014-244B-B718-E6C46BE7A58B}"/>
              </a:ext>
            </a:extLst>
          </p:cNvPr>
          <p:cNvCxnSpPr/>
          <p:nvPr/>
        </p:nvCxnSpPr>
        <p:spPr>
          <a:xfrm>
            <a:off x="1271465" y="-124544"/>
            <a:ext cx="969963" cy="9525"/>
          </a:xfrm>
          <a:prstGeom prst="line">
            <a:avLst/>
          </a:prstGeom>
          <a:ln w="381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5">
            <a:extLst>
              <a:ext uri="{FF2B5EF4-FFF2-40B4-BE49-F238E27FC236}">
                <a16:creationId xmlns:a16="http://schemas.microsoft.com/office/drawing/2014/main" id="{98A986C2-3724-B74D-8056-9FBEA0B38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2536" y="-126776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188A5A-751B-9C45-A675-C47DD0D62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792938"/>
              </p:ext>
            </p:extLst>
          </p:nvPr>
        </p:nvGraphicFramePr>
        <p:xfrm>
          <a:off x="2063552" y="1484784"/>
          <a:ext cx="7992888" cy="4248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372603009"/>
                    </a:ext>
                  </a:extLst>
                </a:gridCol>
              </a:tblGrid>
              <a:tr h="4248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5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100" dirty="0">
                          <a:effectLst/>
                        </a:rPr>
                        <a:t>JOIN US AT 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kern="1400" spc="-50" dirty="0">
                          <a:effectLst/>
                        </a:rPr>
                        <a:t>SOCIAL RECEPTION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600" kern="0" spc="100" dirty="0">
                          <a:effectLst/>
                        </a:rPr>
                        <a:t>WITH MUSICAL ENTERTAINMENT BY IEEE 802 ALUMNI,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kern="0" spc="100" dirty="0">
                          <a:solidFill>
                            <a:schemeClr val="tx2"/>
                          </a:solidFill>
                          <a:effectLst/>
                        </a:rPr>
                        <a:t>CHARLIE PERKINS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100" dirty="0">
                          <a:effectLst/>
                        </a:rPr>
                        <a:t>Hilton Waikoloa, Lagoon Lanai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100" dirty="0">
                          <a:effectLst/>
                        </a:rPr>
                        <a:t>6:30 PM – 8:30 PM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100" dirty="0">
                          <a:effectLst/>
                        </a:rPr>
                        <a:t>WEDNESDAY, 12 SEPTEMBER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100" dirty="0">
                          <a:effectLst/>
                        </a:rPr>
                        <a:t>Name Badges Required for Entry*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100" dirty="0">
                          <a:solidFill>
                            <a:srgbClr val="007A67"/>
                          </a:solidFill>
                          <a:effectLst/>
                          <a:latin typeface="Gill Sans MT" panose="020B0502020104020203" pitchFamily="34" charset="77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*Badges Available at Registration Desk until 1:30 PM Wednesday</a:t>
                      </a:r>
                      <a:r>
                        <a:rPr lang="en-US" sz="1800" b="1" kern="0" spc="100" dirty="0">
                          <a:solidFill>
                            <a:srgbClr val="007A67"/>
                          </a:solidFill>
                          <a:effectLst/>
                          <a:latin typeface="Gill Sans MT" panose="020B0502020104020203" pitchFamily="34" charset="77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660748764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B369D-5400-4CF0-B610-0B66EFE439A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E4912-4259-43DF-85B9-B46F50BE4A6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2F09C9D-F0F7-49BB-92C6-4889C90175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061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</a:t>
            </a:r>
            <a:r>
              <a:rPr lang="en-US" dirty="0"/>
              <a:t> (Meeting in Oslo, Norway Sept 10-14) </a:t>
            </a:r>
          </a:p>
          <a:p>
            <a:r>
              <a:rPr lang="en-US" dirty="0">
                <a:hlinkClick r:id="rId4"/>
              </a:rPr>
              <a:t>802.3</a:t>
            </a:r>
            <a:r>
              <a:rPr lang="en-US" dirty="0"/>
              <a:t> (Meeting in Spokane, WA Sept 10-14)</a:t>
            </a:r>
          </a:p>
          <a:p>
            <a:r>
              <a:rPr lang="en-US" dirty="0">
                <a:hlinkClick r:id="rId5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802.15</a:t>
            </a:r>
            <a:r>
              <a:rPr lang="en-US" dirty="0"/>
              <a:t>  </a:t>
            </a:r>
            <a:r>
              <a:rPr lang="en-US" dirty="0">
                <a:hlinkClick r:id="rId7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802.19</a:t>
            </a:r>
            <a:r>
              <a:rPr lang="en-US" dirty="0"/>
              <a:t>  </a:t>
            </a:r>
          </a:p>
          <a:p>
            <a:r>
              <a:rPr lang="en-US" dirty="0">
                <a:hlinkClick r:id="rId9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10"/>
              </a:rPr>
              <a:t>802.24</a:t>
            </a:r>
            <a:r>
              <a:rPr lang="en-US" dirty="0"/>
              <a:t>  </a:t>
            </a:r>
            <a:r>
              <a:rPr lang="en-US" dirty="0">
                <a:hlinkClick r:id="rId11"/>
              </a:rPr>
              <a:t>802.22</a:t>
            </a:r>
            <a:endParaRPr lang="en-US" dirty="0"/>
          </a:p>
          <a:p>
            <a:endParaRPr lang="en-US" dirty="0"/>
          </a:p>
          <a:p>
            <a:r>
              <a:rPr lang="en-US" dirty="0"/>
              <a:t>Treasurer Report: </a:t>
            </a:r>
            <a:r>
              <a:rPr lang="en-US" dirty="0">
                <a:hlinkClick r:id="rId12"/>
              </a:rPr>
              <a:t>11-18/1400r0</a:t>
            </a:r>
            <a:endParaRPr lang="en-US" dirty="0"/>
          </a:p>
          <a:p>
            <a:endParaRPr lang="en-US" dirty="0">
              <a:hlinkClick r:id="rId13"/>
            </a:endParaRPr>
          </a:p>
          <a:p>
            <a:r>
              <a:rPr lang="en-US" dirty="0">
                <a:hlinkClick r:id="rId13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4"/>
              </a:rPr>
              <a:t>patent policy </a:t>
            </a:r>
            <a:r>
              <a:rPr lang="en-US" dirty="0"/>
              <a:t>(slide set), and </a:t>
            </a:r>
            <a:r>
              <a:rPr lang="en-US" dirty="0">
                <a:hlinkClick r:id="rId15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11187"/>
          </a:xfrm>
        </p:spPr>
        <p:txBody>
          <a:bodyPr/>
          <a:lstStyle/>
          <a:p>
            <a:r>
              <a:rPr lang="en-GB" dirty="0"/>
              <a:t>M3.4 Meeting Room Locations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43" name="Date Placeholder 3"/>
          <p:cNvSpPr>
            <a:spLocks noGrp="1"/>
          </p:cNvSpPr>
          <p:nvPr>
            <p:ph type="dt" idx="10"/>
          </p:nvPr>
        </p:nvSpPr>
        <p:spPr>
          <a:noFill/>
        </p:spPr>
        <p:txBody>
          <a:bodyPr/>
          <a:lstStyle/>
          <a:p>
            <a:r>
              <a:rPr lang="en-US"/>
              <a:t>Sept 2017</a:t>
            </a:r>
            <a:endParaRPr lang="en-US" dirty="0"/>
          </a:p>
        </p:txBody>
      </p:sp>
      <p:sp>
        <p:nvSpPr>
          <p:cNvPr id="10244" name="Footer Placeholder 4"/>
          <p:cNvSpPr>
            <a:spLocks noGrp="1"/>
          </p:cNvSpPr>
          <p:nvPr>
            <p:ph type="ftr" idx="11"/>
          </p:nvPr>
        </p:nvSpPr>
        <p:spPr>
          <a:noFill/>
        </p:spPr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B5C58B0-409B-414D-AB6F-19EB0C17CA5C}" type="slidenum">
              <a:rPr lang="en-US"/>
              <a:pPr/>
              <a:t>15</a:t>
            </a:fld>
            <a:endParaRPr lang="en-US"/>
          </a:p>
        </p:txBody>
      </p:sp>
      <p:pic>
        <p:nvPicPr>
          <p:cNvPr id="10246" name="Picture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09789" y="1524000"/>
            <a:ext cx="7972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0" name="Rounded Rectangle 9"/>
          <p:cNvSpPr>
            <a:spLocks noChangeArrowheads="1"/>
          </p:cNvSpPr>
          <p:nvPr/>
        </p:nvSpPr>
        <p:spPr bwMode="auto">
          <a:xfrm>
            <a:off x="6553200" y="4138613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0251" name="Rounded Rectangle 10"/>
          <p:cNvSpPr>
            <a:spLocks noChangeArrowheads="1"/>
          </p:cNvSpPr>
          <p:nvPr/>
        </p:nvSpPr>
        <p:spPr bwMode="auto">
          <a:xfrm>
            <a:off x="6553200" y="3539396"/>
            <a:ext cx="619994" cy="346784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0252" name="Rounded Rectangle 11"/>
          <p:cNvSpPr>
            <a:spLocks noChangeArrowheads="1"/>
          </p:cNvSpPr>
          <p:nvPr/>
        </p:nvSpPr>
        <p:spPr bwMode="auto">
          <a:xfrm>
            <a:off x="6546850" y="3028950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8" name="Rounded Rectangle 10"/>
          <p:cNvSpPr>
            <a:spLocks noChangeArrowheads="1"/>
          </p:cNvSpPr>
          <p:nvPr/>
        </p:nvSpPr>
        <p:spPr bwMode="auto">
          <a:xfrm>
            <a:off x="7848600" y="2874963"/>
            <a:ext cx="1219200" cy="1143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5" name="Rounded Rectangle 11"/>
          <p:cNvSpPr>
            <a:spLocks noChangeArrowheads="1"/>
          </p:cNvSpPr>
          <p:nvPr/>
        </p:nvSpPr>
        <p:spPr bwMode="auto">
          <a:xfrm>
            <a:off x="7661472" y="4124757"/>
            <a:ext cx="522759" cy="5334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24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2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82" y="1318690"/>
            <a:ext cx="10612918" cy="5156724"/>
          </a:xfrm>
        </p:spPr>
        <p:txBody>
          <a:bodyPr/>
          <a:lstStyle/>
          <a:p>
            <a:r>
              <a:rPr lang="en-GB" sz="2800" dirty="0"/>
              <a:t>Next 802 Plenary:    </a:t>
            </a:r>
            <a:r>
              <a:rPr lang="en-US" sz="2800" dirty="0"/>
              <a:t>November 11-16, 2018</a:t>
            </a:r>
          </a:p>
          <a:p>
            <a:r>
              <a:rPr lang="en-US" sz="2800" dirty="0"/>
              <a:t>BANGKOK MARRIOTT MARQUIS QUEEN’S PARK</a:t>
            </a:r>
          </a:p>
          <a:p>
            <a:r>
              <a:rPr lang="en-US" sz="2800" dirty="0"/>
              <a:t>Bangkok, Thailand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Event Information:	</a:t>
            </a:r>
            <a:r>
              <a:rPr lang="en-US" sz="2800" dirty="0">
                <a:hlinkClick r:id="rId3"/>
              </a:rPr>
              <a:t>http://802world.org/plenary</a:t>
            </a:r>
            <a:r>
              <a:rPr lang="en-US" sz="2800" dirty="0"/>
              <a:t>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Plenary Registration: 	</a:t>
            </a:r>
            <a:r>
              <a:rPr lang="en-US" sz="2800" dirty="0">
                <a:hlinkClick r:id="rId4"/>
              </a:rPr>
              <a:t>https://www.regonline.com/ieee802plenaryNovember2018</a:t>
            </a:r>
            <a:r>
              <a:rPr lang="en-US" sz="2800" dirty="0"/>
              <a:t>  </a:t>
            </a:r>
          </a:p>
          <a:p>
            <a:r>
              <a:rPr lang="en-US" sz="2800" dirty="0">
                <a:hlinkClick r:id="rId5"/>
              </a:rPr>
              <a:t>Hotel Reservations</a:t>
            </a:r>
            <a:endParaRPr lang="en-US" sz="2800" dirty="0"/>
          </a:p>
          <a:p>
            <a:r>
              <a:rPr lang="en-US" sz="2800" dirty="0"/>
              <a:t>Hotel address:  199 Sukhumvit </a:t>
            </a:r>
            <a:r>
              <a:rPr lang="en-US" sz="2800" dirty="0" err="1"/>
              <a:t>Soi</a:t>
            </a:r>
            <a:r>
              <a:rPr lang="en-US" sz="2800" dirty="0"/>
              <a:t> 22, Klong Ton, Klong </a:t>
            </a:r>
            <a:r>
              <a:rPr lang="en-US" sz="2800" dirty="0" err="1"/>
              <a:t>Toey</a:t>
            </a:r>
            <a:endParaRPr lang="en-US" sz="2800" dirty="0"/>
          </a:p>
          <a:p>
            <a:r>
              <a:rPr lang="en-US" sz="2800" dirty="0"/>
              <a:t>Bangkok, 10110 Thailand</a:t>
            </a:r>
          </a:p>
          <a:p>
            <a:r>
              <a:rPr lang="en-US" sz="2800" dirty="0"/>
              <a:t>* </a:t>
            </a:r>
            <a:r>
              <a:rPr lang="en-US" sz="2800" dirty="0">
                <a:hlinkClick r:id="rId6"/>
              </a:rPr>
              <a:t>Information Website</a:t>
            </a:r>
            <a:r>
              <a:rPr lang="en-US" sz="2800" dirty="0"/>
              <a:t>: * Phone: # +66 2 059 5555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8CBAE96-A831-4057-8B3B-C03BA14F9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32889"/>
          </a:xfrm>
        </p:spPr>
        <p:txBody>
          <a:bodyPr/>
          <a:lstStyle/>
          <a:p>
            <a:r>
              <a:rPr lang="en-US" dirty="0"/>
              <a:t>3.5 Next meeting reminder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70D81F-90E0-4C34-B269-C3CD98A114D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22265"/>
            <a:ext cx="2499783" cy="284160"/>
          </a:xfrm>
        </p:spPr>
        <p:txBody>
          <a:bodyPr/>
          <a:lstStyle/>
          <a:p>
            <a:r>
              <a:rPr lang="en-US" dirty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72489"/>
          </a:xfrm>
        </p:spPr>
        <p:txBody>
          <a:bodyPr/>
          <a:lstStyle/>
          <a:p>
            <a:r>
              <a:rPr lang="en-GB" dirty="0"/>
              <a:t>M3.6  II	Meeting registration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DAF02DBE-9D5D-42DC-9EC5-F5036CC7F0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414408"/>
              </p:ext>
            </p:extLst>
          </p:nvPr>
        </p:nvGraphicFramePr>
        <p:xfrm>
          <a:off x="2495600" y="1284481"/>
          <a:ext cx="7272808" cy="4639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3965372246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1457208995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1255608310"/>
                    </a:ext>
                  </a:extLst>
                </a:gridCol>
              </a:tblGrid>
              <a:tr h="682807">
                <a:tc gridSpan="3">
                  <a:txBody>
                    <a:bodyPr/>
                    <a:lstStyle/>
                    <a:p>
                      <a:r>
                        <a:rPr lang="en-US" sz="2800" dirty="0"/>
                        <a:t>Total Registrations – 283 – Saturday 4pm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784074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  802.11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06600367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802.15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596913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802.18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0495749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802.19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899465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802.21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1087543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802.22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5832716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802.24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1860317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Unknown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2763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Agenda Items for 1</a:t>
            </a:r>
            <a:r>
              <a:rPr lang="en-GB" sz="2000" baseline="30000" dirty="0"/>
              <a:t>st</a:t>
            </a:r>
            <a:r>
              <a:rPr lang="en-GB" sz="2000" dirty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M3.5	II	Next meeting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M3.6	II	Meeting 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M3.7	II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M3.8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M3.9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Friday:</a:t>
            </a:r>
          </a:p>
          <a:p>
            <a:pPr lvl="1">
              <a:buFontTx/>
              <a:buNone/>
            </a:pPr>
            <a:r>
              <a:rPr lang="en-US" dirty="0"/>
              <a:t>F3.1.1  II      Straw Poll of membership regarding this meeting location </a:t>
            </a:r>
          </a:p>
          <a:p>
            <a:pPr lvl="1">
              <a:buFontTx/>
              <a:buNone/>
            </a:pPr>
            <a:r>
              <a:rPr lang="en-US" dirty="0"/>
              <a:t>F3.1.2  DT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589203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B3C29C-6249-4F7D-9D52-7874AF1A7FA2}"/>
              </a:ext>
            </a:extLst>
          </p:cNvPr>
          <p:cNvSpPr/>
          <p:nvPr/>
        </p:nvSpPr>
        <p:spPr>
          <a:xfrm>
            <a:off x="2279576" y="2204864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Links for Attendance, Documents, Registration and information about the session can be found at </a:t>
            </a:r>
            <a:r>
              <a:rPr lang="en-US" sz="2800" dirty="0">
                <a:solidFill>
                  <a:schemeClr val="tx1"/>
                </a:solidFill>
                <a:hlinkClick r:id="rId3"/>
              </a:rPr>
              <a:t>ieee802.linespeed.io</a:t>
            </a:r>
            <a:r>
              <a:rPr lang="en-US" sz="2800" dirty="0">
                <a:solidFill>
                  <a:schemeClr val="tx1"/>
                </a:solidFill>
              </a:rPr>
              <a:t> (we recommend creating a bookmark).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Accessible from the Local Wi-Fi network: </a:t>
            </a:r>
          </a:p>
          <a:p>
            <a:r>
              <a:rPr lang="en-US" sz="2800" dirty="0">
                <a:solidFill>
                  <a:schemeClr val="tx1"/>
                </a:solidFill>
              </a:rPr>
              <a:t>		SSID: IEEE802    -- Password: </a:t>
            </a:r>
            <a:r>
              <a:rPr lang="en-US" sz="2800" dirty="0" err="1">
                <a:solidFill>
                  <a:schemeClr val="tx1"/>
                </a:solidFill>
              </a:rPr>
              <a:t>ieeeieee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752527"/>
          </a:xfrm>
        </p:spPr>
        <p:txBody>
          <a:bodyPr/>
          <a:lstStyle/>
          <a:p>
            <a:r>
              <a:rPr lang="en-US" dirty="0"/>
              <a:t>Release:</a:t>
            </a:r>
          </a:p>
          <a:p>
            <a:endParaRPr lang="en-US" dirty="0"/>
          </a:p>
          <a:p>
            <a:r>
              <a:rPr lang="en-US" dirty="0"/>
              <a:t>Add: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   </a:t>
            </a:r>
            <a:endParaRPr lang="en-US" sz="1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pPr lvl="1"/>
            <a:r>
              <a:rPr lang="en-US" sz="2400" dirty="0"/>
              <a:t>Yes  --  </a:t>
            </a:r>
          </a:p>
          <a:p>
            <a:pPr lvl="1"/>
            <a:r>
              <a:rPr lang="en-US" sz="2400" dirty="0"/>
              <a:t>No – </a:t>
            </a:r>
          </a:p>
          <a:p>
            <a:r>
              <a:rPr lang="en-US" dirty="0"/>
              <a:t>Like the Social –  </a:t>
            </a:r>
          </a:p>
          <a:p>
            <a:r>
              <a:rPr lang="en-US" dirty="0"/>
              <a:t>Disliked the Social –  </a:t>
            </a:r>
          </a:p>
          <a:p>
            <a:r>
              <a:rPr lang="en-US" dirty="0"/>
              <a:t>Did not go to Social –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631406"/>
            <a:ext cx="10460567" cy="4844008"/>
          </a:xfrm>
        </p:spPr>
        <p:txBody>
          <a:bodyPr/>
          <a:lstStyle/>
          <a:p>
            <a:pPr indent="0"/>
            <a:r>
              <a:rPr lang="en-US" sz="2800" dirty="0"/>
              <a:t>2019 Future Venues</a:t>
            </a:r>
            <a:endParaRPr lang="en-GB" sz="2800" dirty="0"/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January 13-18, Hilton St Louis at the Ballpark 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March 10-15, Hyatt Regency Vancouver and Fairmont Hotel Vancouver, Vancouver, Canada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May 12-17, Grand Hyatt Atlanta in Buckhead, Atlanta, Georgia, USA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July 14-19, Austria Congress Centre, Vienna, Austria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September 15-20,  Marriott Hanoi, Hanoi, Vietnam (TBC)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November 10-15, Hilton Waikoloa Village, Kona, HI, USA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177190" y="2204864"/>
            <a:ext cx="9937104" cy="4128816"/>
          </a:xfrm>
          <a:ln/>
        </p:spPr>
        <p:txBody>
          <a:bodyPr/>
          <a:lstStyle/>
          <a:p>
            <a:r>
              <a:rPr lang="en-US" dirty="0"/>
              <a:t>Plenary Meeting Status File: EC-16/66r3</a:t>
            </a:r>
          </a:p>
          <a:p>
            <a:r>
              <a:rPr lang="en-US" dirty="0">
                <a:hlinkClick r:id="rId3"/>
              </a:rPr>
              <a:t>https://mentor.ieee.org/802-ec/dcn/16/ec-16-0066-03-00EC-802-plenary-future-venue-contract-status.xlsx</a:t>
            </a:r>
            <a:r>
              <a:rPr lang="en-US" dirty="0"/>
              <a:t> </a:t>
            </a:r>
            <a:endParaRPr lang="en-US" dirty="0">
              <a:hlinkClick r:id="rId4"/>
            </a:endParaRPr>
          </a:p>
          <a:p>
            <a:endParaRPr lang="en-US" dirty="0">
              <a:hlinkClick r:id="rId4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4" y="332602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785418-A7EA-46FB-A141-C87699A3F6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Top Ten Things to Know about</a:t>
            </a:r>
            <a:br>
              <a:rPr lang="en-US" dirty="0"/>
            </a:br>
            <a:r>
              <a:rPr lang="en-US" dirty="0"/>
              <a:t>2018 September 802 Wireless Interim – </a:t>
            </a:r>
            <a:br>
              <a:rPr lang="en-US" dirty="0"/>
            </a:br>
            <a:r>
              <a:rPr lang="en-US" dirty="0"/>
              <a:t>Hilton Waikoloa, Waikoloa, Hawaii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9B82CDE-6936-4332-BB44-D102AE1D75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A53A5-C607-47A7-AF9B-30E53574E79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2A9E7-CA7F-4F16-A9C4-2E0F2278276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443F8-C3C1-4096-BA92-7DD9DFE4EA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0988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IEEE 802 Wireless Top 10</a:t>
            </a:r>
            <a:endParaRPr lang="en-CA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268760"/>
            <a:ext cx="10361084" cy="5206653"/>
          </a:xfrm>
        </p:spPr>
        <p:txBody>
          <a:bodyPr/>
          <a:lstStyle/>
          <a:p>
            <a:r>
              <a:rPr lang="en-US" sz="2800" dirty="0"/>
              <a:t>1. Social tickets are included with meeting registration for all paid IEEE 802 Wireless participants and their guests. </a:t>
            </a:r>
          </a:p>
          <a:p>
            <a:pPr lvl="1"/>
            <a:r>
              <a:rPr lang="en-US" dirty="0"/>
              <a:t>	</a:t>
            </a:r>
            <a:r>
              <a:rPr lang="en-US" sz="3200" dirty="0"/>
              <a:t>* Wednesday September 12th, 6:30 – 8:30 PM</a:t>
            </a:r>
          </a:p>
          <a:p>
            <a:pPr lvl="1"/>
            <a:r>
              <a:rPr lang="en-US" sz="3200" dirty="0"/>
              <a:t>	* Networking+</a:t>
            </a:r>
          </a:p>
          <a:p>
            <a:pPr lvl="1"/>
            <a:r>
              <a:rPr lang="en-US" sz="3200" dirty="0"/>
              <a:t>	* 1 hour hosted bar by Hilton Waikoloa Village </a:t>
            </a:r>
          </a:p>
          <a:p>
            <a:pPr lvl="1"/>
            <a:r>
              <a:rPr lang="en-US" sz="3200" dirty="0"/>
              <a:t>	* Light refreshments (menu posted on corkboard)</a:t>
            </a:r>
          </a:p>
          <a:p>
            <a:pPr lvl="1"/>
            <a:r>
              <a:rPr lang="en-US" sz="3200" dirty="0"/>
              <a:t>	* Musical entertainment by IEEE 802W Alumni:  </a:t>
            </a:r>
          </a:p>
          <a:p>
            <a:pPr lvl="1" algn="ctr"/>
            <a:r>
              <a:rPr lang="en-US" sz="3200" dirty="0">
                <a:solidFill>
                  <a:schemeClr val="tx2"/>
                </a:solidFill>
              </a:rPr>
              <a:t>Charlie Perkins</a:t>
            </a:r>
          </a:p>
          <a:p>
            <a:r>
              <a:rPr lang="en-US" dirty="0"/>
              <a:t>Guest badges are available at the Registration Desk. </a:t>
            </a:r>
          </a:p>
          <a:p>
            <a:r>
              <a:rPr lang="en-US" dirty="0"/>
              <a:t>				(Pickup by 1:30 pm)</a:t>
            </a:r>
            <a:endParaRPr lang="en-CA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A82DFB-848C-4936-8FCC-3C1750AF5F6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A6850B8-8AA6-47F7-B2A6-4D0D135944F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24AAAFB-AE6E-4F5F-8CF3-9428B4B4CD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567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751014"/>
            <a:ext cx="8892480" cy="44211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>
                <a:latin typeface="+mj-lt"/>
              </a:rPr>
              <a:t>2. Registration Hours:</a:t>
            </a:r>
          </a:p>
          <a:p>
            <a:pPr lvl="1">
              <a:buNone/>
            </a:pPr>
            <a:r>
              <a:rPr lang="en-CA" sz="2800" dirty="0">
                <a:latin typeface="+mj-lt"/>
              </a:rPr>
              <a:t>Sunday 					6:00 </a:t>
            </a:r>
            <a:r>
              <a:rPr lang="mr-IN" sz="2800" dirty="0">
                <a:latin typeface="+mj-lt"/>
              </a:rPr>
              <a:t>–</a:t>
            </a:r>
            <a:r>
              <a:rPr lang="en-CA" sz="2800" dirty="0">
                <a:latin typeface="+mj-lt"/>
              </a:rPr>
              <a:t> 8:00 PM</a:t>
            </a:r>
          </a:p>
          <a:p>
            <a:pPr lvl="1">
              <a:buNone/>
            </a:pPr>
            <a:r>
              <a:rPr lang="en-CA" sz="2800" dirty="0">
                <a:latin typeface="+mj-lt"/>
              </a:rPr>
              <a:t>Monday &amp; Tuesday	7:30 AM – 5:00 PM</a:t>
            </a:r>
          </a:p>
          <a:p>
            <a:pPr lvl="1">
              <a:buNone/>
            </a:pPr>
            <a:r>
              <a:rPr lang="en-US" sz="2800" dirty="0">
                <a:latin typeface="+mj-lt"/>
              </a:rPr>
              <a:t>Wednesday 				7:30 AM – 1:30 PM</a:t>
            </a:r>
          </a:p>
          <a:p>
            <a:pPr>
              <a:buNone/>
            </a:pPr>
            <a:endParaRPr lang="en-CA" sz="2800" dirty="0">
              <a:latin typeface="+mj-lt"/>
            </a:endParaRPr>
          </a:p>
          <a:p>
            <a:pPr>
              <a:buNone/>
            </a:pPr>
            <a:r>
              <a:rPr lang="en-US" sz="2800" dirty="0">
                <a:latin typeface="+mj-lt"/>
              </a:rPr>
              <a:t>3. In case of an Emergency or After Hours (including evenings)</a:t>
            </a:r>
            <a:endParaRPr lang="en-CA" sz="2800" dirty="0">
              <a:latin typeface="+mj-lt"/>
            </a:endParaRPr>
          </a:p>
          <a:p>
            <a:pPr lvl="1">
              <a:buNone/>
            </a:pPr>
            <a:r>
              <a:rPr lang="en-CA" sz="2800" dirty="0">
                <a:latin typeface="+mj-lt"/>
              </a:rPr>
              <a:t>Please text Dawn at: +1 (408) 594-1342 </a:t>
            </a:r>
          </a:p>
          <a:p>
            <a:pPr lvl="1">
              <a:buNone/>
            </a:pPr>
            <a:r>
              <a:rPr lang="en-CA" sz="2800" dirty="0">
                <a:latin typeface="+mj-lt"/>
              </a:rPr>
              <a:t>If no reply: please call!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BB9A8-3AF9-4715-B971-9F8D7BF1441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B157F-7CD1-45C5-BA3F-51DC140D93E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C1BAA-2B38-4DA7-8841-C44710380D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2353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556792"/>
            <a:ext cx="8892480" cy="46154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/>
              <a:t>4. Meeting Space Requests or Issues</a:t>
            </a:r>
          </a:p>
          <a:p>
            <a:pPr lvl="1">
              <a:buNone/>
            </a:pPr>
            <a:r>
              <a:rPr lang="en-CA" sz="2800" dirty="0"/>
              <a:t>Contact Dawn</a:t>
            </a:r>
          </a:p>
          <a:p>
            <a:pPr lvl="1">
              <a:buNone/>
            </a:pPr>
            <a:endParaRPr lang="en-US" sz="3600" dirty="0"/>
          </a:p>
          <a:p>
            <a:pPr lvl="1">
              <a:buNone/>
            </a:pPr>
            <a:r>
              <a:rPr lang="en-US" sz="3600" dirty="0"/>
              <a:t>To Contact Dawn.</a:t>
            </a:r>
          </a:p>
          <a:p>
            <a:pPr marL="800100" lvl="2" indent="0"/>
            <a:r>
              <a:rPr lang="en-CA" sz="3600" dirty="0"/>
              <a:t>Text or Call: +1 (408) 594-1342</a:t>
            </a:r>
          </a:p>
          <a:p>
            <a:pPr marL="800100" lvl="2" indent="0"/>
            <a:r>
              <a:rPr lang="en-CA" sz="3600" dirty="0"/>
              <a:t>Email: </a:t>
            </a:r>
            <a:r>
              <a:rPr lang="en-CA" sz="3600" dirty="0">
                <a:hlinkClick r:id="rId2"/>
              </a:rPr>
              <a:t>dawns@facetoface-events.com</a:t>
            </a:r>
            <a:endParaRPr lang="en-CA" sz="3600" dirty="0"/>
          </a:p>
          <a:p>
            <a:pPr marL="800100" lvl="2" indent="0"/>
            <a:r>
              <a:rPr lang="en-CA" sz="3600" dirty="0"/>
              <a:t>Skype: </a:t>
            </a:r>
            <a:r>
              <a:rPr lang="en-CA" sz="3600" dirty="0" err="1"/>
              <a:t>dslykhouse</a:t>
            </a:r>
            <a:endParaRPr lang="en-US" sz="3600" dirty="0"/>
          </a:p>
          <a:p>
            <a:pPr lvl="1">
              <a:buNone/>
            </a:pPr>
            <a:endParaRPr lang="en-US" sz="1200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B27DF3-1932-4C31-9967-BC420F71F7D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1EAF7-E96F-441A-A9C1-5BE2A515736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C3CB8-B472-423E-8615-F343402794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1117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69A5B-B2EC-4EC4-9825-8D90A5ABE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05889"/>
          </a:xfrm>
        </p:spPr>
        <p:txBody>
          <a:bodyPr/>
          <a:lstStyle/>
          <a:p>
            <a:pPr lvl="0">
              <a:buNone/>
            </a:pP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IEEE 802 Wireless Top 10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2B61C-398D-4E69-90AC-0135CA877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215" y="1556792"/>
            <a:ext cx="10587569" cy="461540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/>
              <a:t>5. AV Issues:</a:t>
            </a:r>
          </a:p>
          <a:p>
            <a:pPr lvl="1">
              <a:buNone/>
            </a:pPr>
            <a:r>
              <a:rPr lang="en-US" sz="2800" b="1" dirty="0"/>
              <a:t>Screens and Audio equipment:  </a:t>
            </a:r>
            <a:r>
              <a:rPr lang="en-US" sz="2800" dirty="0"/>
              <a:t>Contact Dawn</a:t>
            </a:r>
          </a:p>
          <a:p>
            <a:pPr lvl="1">
              <a:buNone/>
            </a:pPr>
            <a:r>
              <a:rPr lang="en-US" sz="2800" dirty="0"/>
              <a:t>Projector Management: </a:t>
            </a:r>
            <a:r>
              <a:rPr lang="en-US" sz="2800" dirty="0" err="1"/>
              <a:t>Linespeed</a:t>
            </a:r>
            <a:r>
              <a:rPr lang="en-US" sz="2800" dirty="0"/>
              <a:t> manages Projectors</a:t>
            </a:r>
          </a:p>
          <a:p>
            <a:pPr lvl="3">
              <a:buNone/>
            </a:pPr>
            <a:r>
              <a:rPr lang="en-US" sz="2800" dirty="0"/>
              <a:t>Please note the following:</a:t>
            </a:r>
          </a:p>
          <a:p>
            <a:pPr marL="1828800" lvl="3" indent="-457200">
              <a:buAutoNum type="arabicPeriod"/>
            </a:pPr>
            <a:r>
              <a:rPr lang="en-US" sz="2800" dirty="0"/>
              <a:t>At the completion of each meeting – Please Power off the projector</a:t>
            </a:r>
          </a:p>
          <a:p>
            <a:pPr marL="1828800" lvl="3" indent="-457200">
              <a:buAutoNum type="arabicPeriod"/>
            </a:pPr>
            <a:r>
              <a:rPr lang="en-US" sz="2800" dirty="0"/>
              <a:t>Projector Failure – Contact any </a:t>
            </a:r>
            <a:r>
              <a:rPr lang="en-US" sz="2800" dirty="0" err="1"/>
              <a:t>Linespeed</a:t>
            </a:r>
            <a:r>
              <a:rPr lang="en-US" sz="2800" dirty="0"/>
              <a:t> Staff Member</a:t>
            </a:r>
          </a:p>
          <a:p>
            <a:pPr marL="1828800" lvl="3" indent="-457200">
              <a:buAutoNum type="arabicPeriod"/>
            </a:pPr>
            <a:r>
              <a:rPr lang="en-US" sz="2800" dirty="0"/>
              <a:t>End of Meeting Day – Please Power Off the projector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64E85-02EA-4C0F-80FB-E16FE006640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E298D-B1FE-446C-8A96-8E9CED876B1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A0FF0-E1AE-490F-99DC-1DC448EC64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47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B3D1B-F887-4024-84E4-76BB3F185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IEEE 802 Wireless Top 10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8E618-051D-4AB9-9C6D-1E35F3054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/>
              <a:t>6. Network Help Desk – Network Issues</a:t>
            </a:r>
          </a:p>
          <a:p>
            <a:pPr lvl="1">
              <a:buNone/>
            </a:pPr>
            <a:r>
              <a:rPr lang="en-US" sz="2800" dirty="0"/>
              <a:t>Network Help Desk located near Waikoloa I</a:t>
            </a:r>
          </a:p>
          <a:p>
            <a:pPr lvl="1">
              <a:buNone/>
            </a:pPr>
            <a:endParaRPr lang="en-US" sz="2800" dirty="0"/>
          </a:p>
          <a:p>
            <a:pPr lvl="1">
              <a:buNone/>
            </a:pPr>
            <a:r>
              <a:rPr lang="en-US" sz="2800" dirty="0"/>
              <a:t>Please report any disruption of service to a </a:t>
            </a:r>
            <a:r>
              <a:rPr lang="en-US" sz="2800" dirty="0" err="1"/>
              <a:t>Linespeed</a:t>
            </a:r>
            <a:r>
              <a:rPr lang="en-US" sz="2800" dirty="0"/>
              <a:t> staff member at the Network Help Desk.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97F96-B1B8-4716-B66C-0C861EA8A3A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3D3C5-5DCE-462C-954C-2E8712A0667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2F13D-5FC2-4C97-90BF-77F6CD0143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84309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63018</TotalTime>
  <Words>1272</Words>
  <Application>Microsoft Office PowerPoint</Application>
  <PresentationFormat>Widescreen</PresentationFormat>
  <Paragraphs>328</Paragraphs>
  <Slides>26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 Unicode MS</vt:lpstr>
      <vt:lpstr>MS Gothic</vt:lpstr>
      <vt:lpstr>Arial</vt:lpstr>
      <vt:lpstr>Calibri</vt:lpstr>
      <vt:lpstr>Century Gothic</vt:lpstr>
      <vt:lpstr>Gill Sans MT</vt:lpstr>
      <vt:lpstr>Times New Roman</vt:lpstr>
      <vt:lpstr>802-11 Theme</vt:lpstr>
      <vt:lpstr>Document</vt:lpstr>
      <vt:lpstr>1st Vice Chair Report - Sept 2018 - Waikoloa</vt:lpstr>
      <vt:lpstr>Abstract</vt:lpstr>
      <vt:lpstr>Monday–  802.11 Opening Plenary</vt:lpstr>
      <vt:lpstr>Top Ten Things to Know about 2018 September 802 Wireless Interim –  Hilton Waikoloa, Waikoloa, Hawaii</vt:lpstr>
      <vt:lpstr>IEEE 802 Wireless Top 10</vt:lpstr>
      <vt:lpstr>IEEE 802 Wireless Top 10</vt:lpstr>
      <vt:lpstr>IEEE 802 Wireless Top 10</vt:lpstr>
      <vt:lpstr>IEEE 802 Wireless Top 10</vt:lpstr>
      <vt:lpstr>IEEE 802 Wireless Top 10</vt:lpstr>
      <vt:lpstr>IEEE 802 Wireless Top 10</vt:lpstr>
      <vt:lpstr>IEEE 802 Wireless Top 10</vt:lpstr>
      <vt:lpstr>IEEE 802 Wireless Top 10</vt:lpstr>
      <vt:lpstr>PowerPoint Presentation</vt:lpstr>
      <vt:lpstr>M3.3  Other WG meeting plans </vt:lpstr>
      <vt:lpstr>M3.4 Meeting Room Locations</vt:lpstr>
      <vt:lpstr>Online Calendar Schedule</vt:lpstr>
      <vt:lpstr>3.5 Next meeting reminder</vt:lpstr>
      <vt:lpstr>M3.6  II Meeting registration</vt:lpstr>
      <vt:lpstr>M3.7 Recording attendance</vt:lpstr>
      <vt:lpstr>M3.8 Local File Document Server information</vt:lpstr>
      <vt:lpstr>802.11 Mid-Week Plenary</vt:lpstr>
      <vt:lpstr>W5.1 Room Change Requests</vt:lpstr>
      <vt:lpstr>802.11 WG Closing Plenary</vt:lpstr>
      <vt:lpstr>F3.1.1 -Straw Poll regarding this meeting location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Sept 2018 - Waikoloa</dc:title>
  <dc:subject>September 2018</dc:subject>
  <dc:creator>Jon Rosdahl</dc:creator>
  <dc:description>Jon Rosdahl (Qualcomm)</dc:description>
  <cp:lastModifiedBy>Jon Rosdahl</cp:lastModifiedBy>
  <cp:revision>242</cp:revision>
  <cp:lastPrinted>1601-01-01T00:00:00Z</cp:lastPrinted>
  <dcterms:created xsi:type="dcterms:W3CDTF">2014-04-14T10:59:07Z</dcterms:created>
  <dcterms:modified xsi:type="dcterms:W3CDTF">2018-09-11T18:27:39Z</dcterms:modified>
  <cp:category>Report</cp:category>
</cp:coreProperties>
</file>