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79" r:id="rId18"/>
    <p:sldId id="281" r:id="rId19"/>
    <p:sldId id="277" r:id="rId20"/>
    <p:sldId id="278"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6" autoAdjust="0"/>
    <p:restoredTop sz="94660"/>
  </p:normalViewPr>
  <p:slideViewPr>
    <p:cSldViewPr>
      <p:cViewPr varScale="1">
        <p:scale>
          <a:sx n="78" d="100"/>
          <a:sy n="78" d="100"/>
        </p:scale>
        <p:origin x="1337"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7D0F7313-B106-47E7-8943-01AC131B827C}"/>
    <pc:docChg chg="addSld modSld">
      <pc:chgData name="Jones, Allan" userId="2481c11f-49cc-4791-bd61-1046488334b5" providerId="ADAL" clId="{7D0F7313-B106-47E7-8943-01AC131B827C}" dt="2018-09-12T04:20:53.129" v="420"/>
      <pc:docMkLst>
        <pc:docMk/>
      </pc:docMkLst>
      <pc:sldChg chg="modSp">
        <pc:chgData name="Jones, Allan" userId="2481c11f-49cc-4791-bd61-1046488334b5" providerId="ADAL" clId="{7D0F7313-B106-47E7-8943-01AC131B827C}" dt="2018-09-12T04:02:39.249" v="271" actId="20577"/>
        <pc:sldMkLst>
          <pc:docMk/>
          <pc:sldMk cId="1329651059" sldId="272"/>
        </pc:sldMkLst>
        <pc:spChg chg="mod">
          <ac:chgData name="Jones, Allan" userId="2481c11f-49cc-4791-bd61-1046488334b5" providerId="ADAL" clId="{7D0F7313-B106-47E7-8943-01AC131B827C}" dt="2018-09-12T04:02:39.249" v="271" actId="20577"/>
          <ac:spMkLst>
            <pc:docMk/>
            <pc:sldMk cId="1329651059" sldId="272"/>
            <ac:spMk id="2" creationId="{00000000-0000-0000-0000-000000000000}"/>
          </ac:spMkLst>
        </pc:spChg>
      </pc:sldChg>
      <pc:sldChg chg="modSp">
        <pc:chgData name="Jones, Allan" userId="2481c11f-49cc-4791-bd61-1046488334b5" providerId="ADAL" clId="{7D0F7313-B106-47E7-8943-01AC131B827C}" dt="2018-09-12T04:17:27.832" v="358" actId="6549"/>
        <pc:sldMkLst>
          <pc:docMk/>
          <pc:sldMk cId="2188681668" sldId="274"/>
        </pc:sldMkLst>
        <pc:spChg chg="mod">
          <ac:chgData name="Jones, Allan" userId="2481c11f-49cc-4791-bd61-1046488334b5" providerId="ADAL" clId="{7D0F7313-B106-47E7-8943-01AC131B827C}" dt="2018-09-12T04:17:27.832" v="358" actId="6549"/>
          <ac:spMkLst>
            <pc:docMk/>
            <pc:sldMk cId="2188681668" sldId="274"/>
            <ac:spMk id="2" creationId="{00000000-0000-0000-0000-000000000000}"/>
          </ac:spMkLst>
        </pc:spChg>
      </pc:sldChg>
      <pc:sldChg chg="modSp">
        <pc:chgData name="Jones, Allan" userId="2481c11f-49cc-4791-bd61-1046488334b5" providerId="ADAL" clId="{7D0F7313-B106-47E7-8943-01AC131B827C}" dt="2018-09-12T03:20:26.200" v="255" actId="20577"/>
        <pc:sldMkLst>
          <pc:docMk/>
          <pc:sldMk cId="2436419583" sldId="276"/>
        </pc:sldMkLst>
        <pc:spChg chg="mod">
          <ac:chgData name="Jones, Allan" userId="2481c11f-49cc-4791-bd61-1046488334b5" providerId="ADAL" clId="{7D0F7313-B106-47E7-8943-01AC131B827C}" dt="2018-09-12T03:20:26.200" v="255" actId="20577"/>
          <ac:spMkLst>
            <pc:docMk/>
            <pc:sldMk cId="2436419583" sldId="276"/>
            <ac:spMk id="2" creationId="{00000000-0000-0000-0000-000000000000}"/>
          </ac:spMkLst>
        </pc:spChg>
      </pc:sldChg>
      <pc:sldChg chg="modSp">
        <pc:chgData name="Jones, Allan" userId="2481c11f-49cc-4791-bd61-1046488334b5" providerId="ADAL" clId="{7D0F7313-B106-47E7-8943-01AC131B827C}" dt="2018-09-12T04:20:53.129" v="420"/>
        <pc:sldMkLst>
          <pc:docMk/>
          <pc:sldMk cId="1135511" sldId="278"/>
        </pc:sldMkLst>
        <pc:spChg chg="mod">
          <ac:chgData name="Jones, Allan" userId="2481c11f-49cc-4791-bd61-1046488334b5" providerId="ADAL" clId="{7D0F7313-B106-47E7-8943-01AC131B827C}" dt="2018-09-12T04:20:53.129" v="420"/>
          <ac:spMkLst>
            <pc:docMk/>
            <pc:sldMk cId="1135511" sldId="278"/>
            <ac:spMk id="2" creationId="{00000000-0000-0000-0000-000000000000}"/>
          </ac:spMkLst>
        </pc:spChg>
      </pc:sldChg>
      <pc:sldChg chg="modSp">
        <pc:chgData name="Jones, Allan" userId="2481c11f-49cc-4791-bd61-1046488334b5" providerId="ADAL" clId="{7D0F7313-B106-47E7-8943-01AC131B827C}" dt="2018-09-12T04:13:16.064" v="330" actId="255"/>
        <pc:sldMkLst>
          <pc:docMk/>
          <pc:sldMk cId="4136586326" sldId="279"/>
        </pc:sldMkLst>
        <pc:graphicFrameChg chg="mod modGraphic">
          <ac:chgData name="Jones, Allan" userId="2481c11f-49cc-4791-bd61-1046488334b5" providerId="ADAL" clId="{7D0F7313-B106-47E7-8943-01AC131B827C}" dt="2018-09-12T04:13:16.064" v="330" actId="255"/>
          <ac:graphicFrameMkLst>
            <pc:docMk/>
            <pc:sldMk cId="4136586326" sldId="279"/>
            <ac:graphicFrameMk id="7" creationId="{F819BA4B-3D0C-4E7F-8FA7-A1C1C3908E18}"/>
          </ac:graphicFrameMkLst>
        </pc:graphicFrameChg>
      </pc:sldChg>
      <pc:sldChg chg="modSp">
        <pc:chgData name="Jones, Allan" userId="2481c11f-49cc-4791-bd61-1046488334b5" providerId="ADAL" clId="{7D0F7313-B106-47E7-8943-01AC131B827C}" dt="2018-09-12T03:02:21.051" v="239" actId="20577"/>
        <pc:sldMkLst>
          <pc:docMk/>
          <pc:sldMk cId="1484859768" sldId="280"/>
        </pc:sldMkLst>
        <pc:spChg chg="mod">
          <ac:chgData name="Jones, Allan" userId="2481c11f-49cc-4791-bd61-1046488334b5" providerId="ADAL" clId="{7D0F7313-B106-47E7-8943-01AC131B827C}" dt="2018-09-12T03:02:21.051" v="239" actId="20577"/>
          <ac:spMkLst>
            <pc:docMk/>
            <pc:sldMk cId="1484859768" sldId="280"/>
            <ac:spMk id="2" creationId="{00000000-0000-0000-0000-000000000000}"/>
          </ac:spMkLst>
        </pc:spChg>
      </pc:sldChg>
      <pc:sldChg chg="modSp add">
        <pc:chgData name="Jones, Allan" userId="2481c11f-49cc-4791-bd61-1046488334b5" providerId="ADAL" clId="{7D0F7313-B106-47E7-8943-01AC131B827C}" dt="2018-09-12T04:17:56.392" v="364" actId="20577"/>
        <pc:sldMkLst>
          <pc:docMk/>
          <pc:sldMk cId="481716269" sldId="281"/>
        </pc:sldMkLst>
        <pc:spChg chg="mod">
          <ac:chgData name="Jones, Allan" userId="2481c11f-49cc-4791-bd61-1046488334b5" providerId="ADAL" clId="{7D0F7313-B106-47E7-8943-01AC131B827C}" dt="2018-09-12T04:17:56.392" v="364" actId="20577"/>
          <ac:spMkLst>
            <pc:docMk/>
            <pc:sldMk cId="481716269" sldId="281"/>
            <ac:spMk id="2" creationId="{9DB9732C-0D89-43C1-BC2D-7D53387F5903}"/>
          </ac:spMkLst>
        </pc:spChg>
        <pc:spChg chg="mod">
          <ac:chgData name="Jones, Allan" userId="2481c11f-49cc-4791-bd61-1046488334b5" providerId="ADAL" clId="{7D0F7313-B106-47E7-8943-01AC131B827C}" dt="2018-09-12T02:57:18.372" v="1" actId="20577"/>
          <ac:spMkLst>
            <pc:docMk/>
            <pc:sldMk cId="481716269" sldId="281"/>
            <ac:spMk id="6" creationId="{15BE210E-2A9E-4ED4-9133-39DF4DA08ED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3393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802.11-18/1398r4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692256877"/>
              </p:ext>
            </p:extLst>
          </p:nvPr>
        </p:nvGraphicFramePr>
        <p:xfrm>
          <a:off x="517525" y="2281238"/>
          <a:ext cx="8081963" cy="2481262"/>
        </p:xfrm>
        <a:graphic>
          <a:graphicData uri="http://schemas.openxmlformats.org/presentationml/2006/ole">
            <mc:AlternateContent xmlns:mc="http://schemas.openxmlformats.org/markup-compatibility/2006">
              <mc:Choice xmlns:v="urn:schemas-microsoft-com:vml" Requires="v">
                <p:oleObj spid="_x0000_s3134"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7525"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a:xfrm>
            <a:off x="771525" y="305099"/>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Agenda</a:t>
            </a:r>
          </a:p>
          <a:p>
            <a:pPr lvl="1">
              <a:buFont typeface="Arial" panose="020B0604020202020204" pitchFamily="34" charset="0"/>
              <a:buChar char="•"/>
            </a:pPr>
            <a:r>
              <a:rPr lang="en-US" dirty="0"/>
              <a:t>11-18-1398r4 (this document)</a:t>
            </a:r>
          </a:p>
          <a:p>
            <a:pPr>
              <a:buFont typeface="Arial" panose="020B0604020202020204" pitchFamily="34" charset="0"/>
              <a:buChar char="•"/>
            </a:pPr>
            <a:r>
              <a:rPr lang="en-US" dirty="0"/>
              <a:t>Approve teleconference minutes since July 2018</a:t>
            </a:r>
          </a:p>
          <a:p>
            <a:pPr>
              <a:buFont typeface="Arial" panose="020B0604020202020204" pitchFamily="34" charset="0"/>
              <a:buChar char="•"/>
            </a:pPr>
            <a:r>
              <a:rPr lang="en-US" dirty="0"/>
              <a:t>Presentations and Discussions</a:t>
            </a:r>
          </a:p>
          <a:p>
            <a:pPr lvl="1">
              <a:buFont typeface="Arial" panose="020B0604020202020204" pitchFamily="34" charset="0"/>
              <a:buChar char="•"/>
            </a:pPr>
            <a:r>
              <a:rPr lang="en-US" dirty="0"/>
              <a:t>4 presentations to review</a:t>
            </a:r>
          </a:p>
          <a:p>
            <a:pPr lvl="1">
              <a:buFont typeface="Arial" panose="020B0604020202020204" pitchFamily="34" charset="0"/>
              <a:buChar char="•"/>
            </a:pPr>
            <a:r>
              <a:rPr lang="en-US" dirty="0"/>
              <a:t>Discuss report due in November</a:t>
            </a:r>
          </a:p>
          <a:p>
            <a:pPr lvl="1">
              <a:buFont typeface="Arial" panose="020B0604020202020204" pitchFamily="34" charset="0"/>
              <a:buChar char="•"/>
            </a:pPr>
            <a:r>
              <a:rPr lang="en-US" dirty="0"/>
              <a:t>Assemble a team to develop the report</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a:t>
            </a:r>
            <a:r>
              <a:rPr lang="en-US"/>
              <a:t>2018-09-011 19:30-21:30</a:t>
            </a:r>
            <a:endParaRPr lang="en-US" dirty="0"/>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2018-09-13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July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July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Review Timeline</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Tuesday September 11, 19:30 – 21:30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altLang="en-US" dirty="0"/>
              <a:t>Motion to approve RTA TIG minutes of teleconferences from July 2018 Plenary meeting to today:</a:t>
            </a:r>
          </a:p>
          <a:p>
            <a:pPr lvl="1">
              <a:buFont typeface="Arial" panose="020B0604020202020204" pitchFamily="34" charset="0"/>
              <a:buChar char="•"/>
            </a:pPr>
            <a:r>
              <a:rPr lang="en-US" sz="1800" dirty="0"/>
              <a:t>DCN 11-18/1413r0 - </a:t>
            </a:r>
            <a:r>
              <a:rPr lang="en-US" altLang="zh-CN" sz="1800" dirty="0"/>
              <a:t>8/8/2018 Teleconference</a:t>
            </a:r>
            <a:endParaRPr lang="en-US" sz="1800" dirty="0"/>
          </a:p>
          <a:p>
            <a:pPr lvl="1">
              <a:buFont typeface="Arial" panose="020B0604020202020204" pitchFamily="34" charset="0"/>
              <a:buChar char="•"/>
            </a:pPr>
            <a:r>
              <a:rPr lang="en-US" sz="1800" dirty="0"/>
              <a:t>DCN 11-18-1444r1 - </a:t>
            </a:r>
            <a:r>
              <a:rPr lang="en-US" altLang="zh-CN" sz="1800" dirty="0"/>
              <a:t>8/22/2018 Teleconference</a:t>
            </a:r>
            <a:endParaRPr lang="en-US" altLang="en-US" sz="1800" dirty="0"/>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Move:		Second:</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Approval of  TIG Minutes (July 2018 </a:t>
            </a:r>
            <a:r>
              <a:rPr lang="en-US" altLang="en-US" dirty="0" err="1"/>
              <a:t>Telecon</a:t>
            </a:r>
            <a:r>
              <a:rPr lang="en-US" altLang="en-US" dirty="0"/>
              <a:t>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1162003029"/>
              </p:ext>
            </p:extLst>
          </p:nvPr>
        </p:nvGraphicFramePr>
        <p:xfrm>
          <a:off x="304799" y="2438402"/>
          <a:ext cx="8610601" cy="2057398"/>
        </p:xfrm>
        <a:graphic>
          <a:graphicData uri="http://schemas.openxmlformats.org/drawingml/2006/table">
            <a:tbl>
              <a:tblPr>
                <a:tableStyleId>{5C22544A-7EE6-4342-B048-85BDC9FD1C3A}</a:tableStyleId>
              </a:tblPr>
              <a:tblGrid>
                <a:gridCol w="2413347">
                  <a:extLst>
                    <a:ext uri="{9D8B030D-6E8A-4147-A177-3AD203B41FA5}">
                      <a16:colId xmlns:a16="http://schemas.microsoft.com/office/drawing/2014/main" val="2283468912"/>
                    </a:ext>
                  </a:extLst>
                </a:gridCol>
                <a:gridCol w="4076269">
                  <a:extLst>
                    <a:ext uri="{9D8B030D-6E8A-4147-A177-3AD203B41FA5}">
                      <a16:colId xmlns:a16="http://schemas.microsoft.com/office/drawing/2014/main" val="4045702664"/>
                    </a:ext>
                  </a:extLst>
                </a:gridCol>
                <a:gridCol w="2120985">
                  <a:extLst>
                    <a:ext uri="{9D8B030D-6E8A-4147-A177-3AD203B41FA5}">
                      <a16:colId xmlns:a16="http://schemas.microsoft.com/office/drawing/2014/main" val="3668639404"/>
                    </a:ext>
                  </a:extLst>
                </a:gridCol>
              </a:tblGrid>
              <a:tr h="304264">
                <a:tc>
                  <a:txBody>
                    <a:bodyPr/>
                    <a:lstStyle/>
                    <a:p>
                      <a:pPr algn="l" fontAlgn="b"/>
                      <a:r>
                        <a:rPr lang="en-US" sz="1800" u="none" strike="noStrike" dirty="0">
                          <a:effectLst/>
                        </a:rPr>
                        <a:t>DCN</a:t>
                      </a:r>
                      <a:endParaRPr lang="en-US" sz="18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800" u="none" strike="noStrike" dirty="0">
                          <a:effectLst/>
                        </a:rPr>
                        <a:t>Title</a:t>
                      </a:r>
                      <a:endParaRPr lang="en-US" sz="18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800" u="none" strike="noStrike" dirty="0">
                          <a:effectLst/>
                        </a:rPr>
                        <a:t>Author</a:t>
                      </a:r>
                      <a:endParaRPr lang="en-US" sz="18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304264">
                <a:tc>
                  <a:txBody>
                    <a:bodyPr/>
                    <a:lstStyle/>
                    <a:p>
                      <a:pPr algn="l" fontAlgn="b"/>
                      <a:r>
                        <a:rPr lang="en-US" sz="1600" u="none" strike="noStrike" dirty="0">
                          <a:effectLst/>
                        </a:rPr>
                        <a:t>11-18/1499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Real-time Console Game Network Profile</a:t>
                      </a:r>
                      <a:endParaRPr lang="en-US" sz="16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Karthik Iyer - Activision</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5952012"/>
                  </a:ext>
                </a:extLst>
              </a:tr>
              <a:tr h="28977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u="none" strike="noStrike" dirty="0">
                          <a:effectLst/>
                        </a:rPr>
                        <a:t>1</a:t>
                      </a:r>
                      <a:r>
                        <a:rPr lang="en-US" sz="1600" b="0" kern="1200" dirty="0">
                          <a:solidFill>
                            <a:schemeClr val="dk1"/>
                          </a:solidFill>
                          <a:effectLst/>
                          <a:latin typeface="+mn-lt"/>
                          <a:ea typeface="+mn-ea"/>
                          <a:cs typeface="+mn-cs"/>
                        </a:rPr>
                        <a:t>1-18/1542</a:t>
                      </a:r>
                      <a:r>
                        <a:rPr lang="en-US" sz="1600" b="0" kern="1200" baseline="0" dirty="0">
                          <a:solidFill>
                            <a:schemeClr val="dk1"/>
                          </a:solidFill>
                          <a:effectLst/>
                          <a:latin typeface="+mn-lt"/>
                          <a:ea typeface="+mn-ea"/>
                          <a:cs typeface="+mn-cs"/>
                        </a:rPr>
                        <a:t>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Time-Aware Traffic Shaping over 802.11</a:t>
                      </a:r>
                    </a:p>
                  </a:txBody>
                  <a:tcPr marL="9525" marR="9525" marT="9525" marB="0" anchor="b"/>
                </a:tc>
                <a:tc>
                  <a:txBody>
                    <a:bodyPr/>
                    <a:lstStyle/>
                    <a:p>
                      <a:pPr algn="l" fontAlgn="b"/>
                      <a:r>
                        <a:rPr lang="en-US" sz="1600" u="none" strike="noStrike" dirty="0">
                          <a:effectLst/>
                        </a:rPr>
                        <a:t> Dave </a:t>
                      </a:r>
                      <a:r>
                        <a:rPr lang="en-US" sz="1600" u="none" strike="noStrike">
                          <a:effectLst/>
                        </a:rPr>
                        <a:t>Cavalcanti - Intel</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9436513"/>
                  </a:ext>
                </a:extLst>
              </a:tr>
              <a:tr h="289774">
                <a:tc>
                  <a:txBody>
                    <a:bodyPr/>
                    <a:lstStyle/>
                    <a:p>
                      <a:pPr algn="l" fontAlgn="b"/>
                      <a:r>
                        <a:rPr lang="en-US" sz="1600" u="none" strike="noStrike" dirty="0">
                          <a:effectLst/>
                        </a:rPr>
                        <a:t>11-18/1543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RTA- Dual link proposal</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a:t>
                      </a:r>
                      <a:r>
                        <a:rPr lang="en-US" sz="1600" b="0" u="none" strike="noStrike" dirty="0">
                          <a:effectLst/>
                        </a:rPr>
                        <a:t>Kate </a:t>
                      </a:r>
                      <a:r>
                        <a:rPr lang="en-US" sz="1600" b="0" u="none" strike="noStrike" dirty="0" err="1">
                          <a:effectLst/>
                        </a:rPr>
                        <a:t>Meng</a:t>
                      </a:r>
                      <a:r>
                        <a:rPr lang="en-US" sz="1600" b="0" u="none" strike="noStrike" dirty="0">
                          <a:effectLst/>
                        </a:rPr>
                        <a:t> - </a:t>
                      </a:r>
                      <a:r>
                        <a:rPr lang="en-US" sz="1600" b="0" u="none" strike="noStrike" dirty="0" err="1">
                          <a:effectLst/>
                        </a:rPr>
                        <a:t>Tencent</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1778539"/>
                  </a:ext>
                </a:extLst>
              </a:tr>
              <a:tr h="289774">
                <a:tc>
                  <a:txBody>
                    <a:bodyPr/>
                    <a:lstStyle/>
                    <a:p>
                      <a:pPr algn="l" fontAlgn="b"/>
                      <a:r>
                        <a:rPr lang="en-US" sz="1600" u="none" strike="noStrike" dirty="0">
                          <a:effectLst/>
                        </a:rPr>
                        <a:t>11-18-1618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Discussion on Target Applications of RTA</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a:t>
                      </a:r>
                      <a:r>
                        <a:rPr lang="fi-FI" sz="1600" u="none" strike="noStrike" dirty="0">
                          <a:effectLst/>
                        </a:rPr>
                        <a:t>Akira Kishida -NTT</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6340475"/>
                  </a:ext>
                </a:extLst>
              </a:tr>
              <a:tr h="289774">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76590179"/>
                  </a:ext>
                </a:extLst>
              </a:tr>
              <a:tr h="289774">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8272481"/>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B9732C-0D89-43C1-BC2D-7D53387F5903}"/>
              </a:ext>
            </a:extLst>
          </p:cNvPr>
          <p:cNvSpPr>
            <a:spLocks noGrp="1"/>
          </p:cNvSpPr>
          <p:nvPr>
            <p:ph idx="1"/>
          </p:nvPr>
        </p:nvSpPr>
        <p:spPr/>
        <p:txBody>
          <a:bodyPr/>
          <a:lstStyle/>
          <a:p>
            <a:pPr>
              <a:buFont typeface="Arial" panose="020B0604020202020204" pitchFamily="34" charset="0"/>
              <a:buChar char="•"/>
            </a:pPr>
            <a:r>
              <a:rPr lang="en-US" altLang="zh-CN" dirty="0"/>
              <a:t>July 2018: Formation of the TIG</a:t>
            </a:r>
          </a:p>
          <a:p>
            <a:pPr lvl="1">
              <a:buFont typeface="Arial" panose="020B0604020202020204" pitchFamily="34" charset="0"/>
              <a:buChar char="•"/>
            </a:pPr>
            <a:r>
              <a:rPr lang="en-US" altLang="zh-CN" dirty="0"/>
              <a:t>8/8/2018 Teleconference</a:t>
            </a:r>
          </a:p>
          <a:p>
            <a:pPr lvl="1">
              <a:buFont typeface="Arial" panose="020B0604020202020204" pitchFamily="34" charset="0"/>
              <a:buChar char="•"/>
            </a:pPr>
            <a:r>
              <a:rPr lang="en-US" altLang="zh-CN" dirty="0"/>
              <a:t>8/22/2018 Teleconference</a:t>
            </a:r>
          </a:p>
          <a:p>
            <a:pPr>
              <a:buFont typeface="Arial" panose="020B0604020202020204" pitchFamily="34" charset="0"/>
              <a:buChar char="•"/>
            </a:pPr>
            <a:r>
              <a:rPr lang="en-US" altLang="zh-CN" dirty="0"/>
              <a:t>September 2018: Interim Meeting</a:t>
            </a:r>
          </a:p>
          <a:p>
            <a:pPr lvl="1">
              <a:buFont typeface="Arial" panose="020B0604020202020204" pitchFamily="34" charset="0"/>
              <a:buChar char="•"/>
            </a:pPr>
            <a:r>
              <a:rPr lang="en-US" dirty="0"/>
              <a:t>Assemble a team to develop the report</a:t>
            </a:r>
          </a:p>
          <a:p>
            <a:pPr lvl="2">
              <a:buFont typeface="Arial" panose="020B0604020202020204" pitchFamily="34" charset="0"/>
              <a:buChar char="•"/>
            </a:pPr>
            <a:r>
              <a:rPr lang="en-US" dirty="0"/>
              <a:t>Volunteers so far (Dave Cavalcanti, Kate Meng, Glenn Hu, Karthik Iyer)</a:t>
            </a:r>
          </a:p>
          <a:p>
            <a:pPr lvl="1">
              <a:buFont typeface="Arial" panose="020B0604020202020204" pitchFamily="34" charset="0"/>
              <a:buChar char="•"/>
            </a:pPr>
            <a:r>
              <a:rPr lang="en-US" altLang="zh-CN" dirty="0"/>
              <a:t>3 teleconferences</a:t>
            </a:r>
          </a:p>
          <a:p>
            <a:pPr>
              <a:buFont typeface="Arial" panose="020B0604020202020204" pitchFamily="34" charset="0"/>
              <a:buChar char="•"/>
            </a:pPr>
            <a:r>
              <a:rPr lang="en-US" altLang="zh-CN" dirty="0"/>
              <a:t>Nov. 2018: Plenary Meeting Submit Report on the RTA TIG</a:t>
            </a:r>
            <a:endParaRPr lang="en-US" dirty="0"/>
          </a:p>
        </p:txBody>
      </p:sp>
      <p:sp>
        <p:nvSpPr>
          <p:cNvPr id="3" name="Slide Number Placeholder 2">
            <a:extLst>
              <a:ext uri="{FF2B5EF4-FFF2-40B4-BE49-F238E27FC236}">
                <a16:creationId xmlns:a16="http://schemas.microsoft.com/office/drawing/2014/main" id="{B1268721-8693-4639-BD92-3059AEFF72E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a:extLst>
              <a:ext uri="{FF2B5EF4-FFF2-40B4-BE49-F238E27FC236}">
                <a16:creationId xmlns:a16="http://schemas.microsoft.com/office/drawing/2014/main" id="{E1FE4AC6-5E68-4EC0-B964-5ADDA28D4A1E}"/>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DB141E19-06E4-486D-926D-19A4DA47DF66}"/>
              </a:ext>
            </a:extLst>
          </p:cNvPr>
          <p:cNvSpPr>
            <a:spLocks noGrp="1"/>
          </p:cNvSpPr>
          <p:nvPr>
            <p:ph type="dt" idx="15"/>
          </p:nvPr>
        </p:nvSpPr>
        <p:spPr/>
        <p:txBody>
          <a:bodyPr/>
          <a:lstStyle/>
          <a:p>
            <a:r>
              <a:rPr lang="en-US"/>
              <a:t>September 2018</a:t>
            </a:r>
            <a:endParaRPr lang="en-GB" dirty="0"/>
          </a:p>
        </p:txBody>
      </p:sp>
      <p:sp>
        <p:nvSpPr>
          <p:cNvPr id="6" name="Title 5">
            <a:extLst>
              <a:ext uri="{FF2B5EF4-FFF2-40B4-BE49-F238E27FC236}">
                <a16:creationId xmlns:a16="http://schemas.microsoft.com/office/drawing/2014/main" id="{15BE210E-2A9E-4ED4-9133-39DF4DA08ED0}"/>
              </a:ext>
            </a:extLst>
          </p:cNvPr>
          <p:cNvSpPr>
            <a:spLocks noGrp="1"/>
          </p:cNvSpPr>
          <p:nvPr>
            <p:ph type="title"/>
          </p:nvPr>
        </p:nvSpPr>
        <p:spPr/>
        <p:txBody>
          <a:bodyPr/>
          <a:lstStyle/>
          <a:p>
            <a:r>
              <a:rPr lang="en-US" dirty="0"/>
              <a:t>Timeline</a:t>
            </a:r>
          </a:p>
        </p:txBody>
      </p:sp>
    </p:spTree>
    <p:extLst>
      <p:ext uri="{BB962C8B-B14F-4D97-AF65-F5344CB8AC3E}">
        <p14:creationId xmlns:p14="http://schemas.microsoft.com/office/powerpoint/2010/main" val="481716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Thursday September 13,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September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Motion to approve RTA TIG teleconference schedule detailed below:</a:t>
            </a:r>
          </a:p>
          <a:p>
            <a:endParaRPr lang="en-US" dirty="0"/>
          </a:p>
          <a:p>
            <a:pPr lvl="1">
              <a:buFont typeface="Arial" panose="020B0604020202020204" pitchFamily="34" charset="0"/>
              <a:buChar char="•"/>
            </a:pPr>
            <a:r>
              <a:rPr lang="en-US" dirty="0"/>
              <a:t>September 26, 9PM ET</a:t>
            </a:r>
          </a:p>
          <a:p>
            <a:pPr lvl="1">
              <a:buFont typeface="Arial" panose="020B0604020202020204" pitchFamily="34" charset="0"/>
              <a:buChar char="•"/>
            </a:pPr>
            <a:r>
              <a:rPr lang="en-US" dirty="0"/>
              <a:t>October 10, 9PM ET</a:t>
            </a:r>
          </a:p>
          <a:p>
            <a:pPr lvl="1">
              <a:buFont typeface="Arial" panose="020B0604020202020204" pitchFamily="34" charset="0"/>
              <a:buChar char="•"/>
            </a:pPr>
            <a:r>
              <a:rPr lang="en-US" dirty="0"/>
              <a:t>October 24, 9PM ET</a:t>
            </a:r>
          </a:p>
          <a:p>
            <a:pPr lvl="1">
              <a:buFont typeface="Arial" panose="020B0604020202020204" pitchFamily="34" charset="0"/>
              <a:buChar char="•"/>
            </a:pPr>
            <a:endParaRPr lang="en-US" dirty="0"/>
          </a:p>
          <a:p>
            <a:pPr marL="0" indent="0"/>
            <a:r>
              <a:rPr lang="en-US" altLang="en-US" dirty="0"/>
              <a:t>Move:		Second:</a:t>
            </a:r>
          </a:p>
          <a:p>
            <a:pPr marL="0" indent="0"/>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September 09-14, 2018</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September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http://newton.meeting.verilan.com</a:t>
            </a:r>
            <a:r>
              <a:rPr lang="en-US" altLang="en-US" dirty="0">
                <a:solidFill>
                  <a:srgbClr val="00B050"/>
                </a:solidFill>
              </a:rPr>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a:t>September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2051</TotalTime>
  <Words>1340</Words>
  <Application>Microsoft Office PowerPoint</Application>
  <PresentationFormat>On-screen Show (4:3)</PresentationFormat>
  <Paragraphs>219</Paragraphs>
  <Slides>20</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September 11, 19:30 – 21:30</vt:lpstr>
      <vt:lpstr>Approval of  TIG Minutes (July 2018 Telecon Minutes)</vt:lpstr>
      <vt:lpstr>Submissions</vt:lpstr>
      <vt:lpstr>Timeline</vt:lpstr>
      <vt:lpstr>Agenda for Thursday September 13, 16:00 – 18:00</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September Agenda</dc:title>
  <dc:creator>Jones, Allan</dc:creator>
  <cp:lastModifiedBy>Jones, Allan</cp:lastModifiedBy>
  <cp:revision>59</cp:revision>
  <cp:lastPrinted>1601-01-01T00:00:00Z</cp:lastPrinted>
  <dcterms:created xsi:type="dcterms:W3CDTF">2018-07-29T21:13:13Z</dcterms:created>
  <dcterms:modified xsi:type="dcterms:W3CDTF">2018-09-12T04:21:31Z</dcterms:modified>
</cp:coreProperties>
</file>