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56" r:id="rId2"/>
    <p:sldId id="257" r:id="rId3"/>
    <p:sldId id="266" r:id="rId4"/>
    <p:sldId id="267" r:id="rId5"/>
    <p:sldId id="268" r:id="rId6"/>
    <p:sldId id="265" r:id="rId7"/>
    <p:sldId id="269" r:id="rId8"/>
    <p:sldId id="270" r:id="rId9"/>
    <p:sldId id="271" r:id="rId10"/>
    <p:sldId id="272" r:id="rId11"/>
    <p:sldId id="273" r:id="rId12"/>
    <p:sldId id="263" r:id="rId13"/>
    <p:sldId id="274" r:id="rId14"/>
    <p:sldId id="275" r:id="rId15"/>
    <p:sldId id="276" r:id="rId16"/>
    <p:sldId id="280" r:id="rId17"/>
    <p:sldId id="279" r:id="rId18"/>
    <p:sldId id="277" r:id="rId19"/>
    <p:sldId id="278" r:id="rId20"/>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4" autoAdjust="0"/>
    <p:restoredTop sz="94660"/>
  </p:normalViewPr>
  <p:slideViewPr>
    <p:cSldViewPr>
      <p:cViewPr varScale="1">
        <p:scale>
          <a:sx n="78" d="100"/>
          <a:sy n="78" d="100"/>
        </p:scale>
        <p:origin x="1207" y="6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8" d="100"/>
          <a:sy n="58" d="100"/>
        </p:scale>
        <p:origin x="3075" y="5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 Id="rId27"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Jones, Allan" userId="2481c11f-49cc-4791-bd61-1046488334b5" providerId="ADAL" clId="{BB28CB57-1991-4440-A0A0-EBE71C32690B}"/>
    <pc:docChg chg="modSld">
      <pc:chgData name="Jones, Allan" userId="2481c11f-49cc-4791-bd61-1046488334b5" providerId="ADAL" clId="{BB28CB57-1991-4440-A0A0-EBE71C32690B}" dt="2018-09-10T19:53:40.387" v="0" actId="20577"/>
      <pc:docMkLst>
        <pc:docMk/>
      </pc:docMkLst>
      <pc:sldChg chg="modSp">
        <pc:chgData name="Jones, Allan" userId="2481c11f-49cc-4791-bd61-1046488334b5" providerId="ADAL" clId="{BB28CB57-1991-4440-A0A0-EBE71C32690B}" dt="2018-09-10T19:53:40.387" v="0" actId="20577"/>
        <pc:sldMkLst>
          <pc:docMk/>
          <pc:sldMk cId="0" sldId="257"/>
        </pc:sldMkLst>
        <pc:spChg chg="mod">
          <ac:chgData name="Jones, Allan" userId="2481c11f-49cc-4791-bd61-1046488334b5" providerId="ADAL" clId="{BB28CB57-1991-4440-A0A0-EBE71C32690B}" dt="2018-09-10T19:53:40.387" v="0" actId="20577"/>
          <ac:spMkLst>
            <pc:docMk/>
            <pc:sldMk cId="0" sldId="257"/>
            <ac:spMk id="4" creationId="{00000000-0000-0000-0000-000000000000}"/>
          </ac:spMkLst>
        </pc:spChg>
      </pc:sld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9/10/2018</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7B9ED38-6DD0-4691-9FC3-0BE6EBBA3E57}" type="slidenum">
              <a:rPr lang="en-US"/>
              <a:pPr/>
              <a:t>12</a:t>
            </a:fld>
            <a:endParaRPr lang="en-US"/>
          </a:p>
        </p:txBody>
      </p:sp>
      <p:sp>
        <p:nvSpPr>
          <p:cNvPr id="19457"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19458"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00157030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dirty="0"/>
              <a:t>Allan Jones, Activision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 </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4" name="Title 3">
            <a:extLst>
              <a:ext uri="{FF2B5EF4-FFF2-40B4-BE49-F238E27FC236}">
                <a16:creationId xmlns:a16="http://schemas.microsoft.com/office/drawing/2014/main" id="{51A62685-CFA9-4E4A-8CA4-E01CDE66C3FE}"/>
              </a:ext>
            </a:extLst>
          </p:cNvPr>
          <p:cNvSpPr>
            <a:spLocks noGrp="1"/>
          </p:cNvSpPr>
          <p:nvPr>
            <p:ph type="title"/>
          </p:nvPr>
        </p:nvSpPr>
        <p:spPr/>
        <p:txBody>
          <a:bodyPr/>
          <a:lstStyle/>
          <a:p>
            <a:r>
              <a:rPr lang="en-US"/>
              <a:t>Click to edit Master title style</a:t>
            </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Edit Master text styles</a:t>
            </a:r>
          </a:p>
        </p:txBody>
      </p:sp>
      <p:sp>
        <p:nvSpPr>
          <p:cNvPr id="7" name="Date Placeholder 6">
            <a:extLst>
              <a:ext uri="{FF2B5EF4-FFF2-40B4-BE49-F238E27FC236}">
                <a16:creationId xmlns:a16="http://schemas.microsoft.com/office/drawing/2014/main" id="{5CF1CC39-5248-4070-BEC5-7BED9C49C8D6}"/>
              </a:ext>
            </a:extLst>
          </p:cNvPr>
          <p:cNvSpPr>
            <a:spLocks noGrp="1"/>
          </p:cNvSpPr>
          <p:nvPr>
            <p:ph type="dt" idx="10"/>
          </p:nvPr>
        </p:nvSpPr>
        <p:spPr/>
        <p:txBody>
          <a:bodyPr/>
          <a:lstStyle/>
          <a:p>
            <a:r>
              <a:rPr lang="en-US"/>
              <a:t>Month Year</a:t>
            </a:r>
            <a:endParaRPr lang="en-GB" dirty="0"/>
          </a:p>
        </p:txBody>
      </p:sp>
      <p:sp>
        <p:nvSpPr>
          <p:cNvPr id="8" name="Footer Placeholder 7">
            <a:extLst>
              <a:ext uri="{FF2B5EF4-FFF2-40B4-BE49-F238E27FC236}">
                <a16:creationId xmlns:a16="http://schemas.microsoft.com/office/drawing/2014/main" id="{A1F1550F-6A7E-4080-AA64-997530CB0616}"/>
              </a:ext>
            </a:extLst>
          </p:cNvPr>
          <p:cNvSpPr>
            <a:spLocks noGrp="1"/>
          </p:cNvSpPr>
          <p:nvPr>
            <p:ph type="ftr" idx="11"/>
          </p:nvPr>
        </p:nvSpPr>
        <p:spPr/>
        <p:txBody>
          <a:bodyPr/>
          <a:lstStyle/>
          <a:p>
            <a:r>
              <a:rPr lang="en-GB"/>
              <a:t>John Doe, Some Company</a:t>
            </a:r>
            <a:endParaRPr lang="en-GB" dirty="0"/>
          </a:p>
        </p:txBody>
      </p:sp>
      <p:sp>
        <p:nvSpPr>
          <p:cNvPr id="9" name="Slide Number Placeholder 8">
            <a:extLst>
              <a:ext uri="{FF2B5EF4-FFF2-40B4-BE49-F238E27FC236}">
                <a16:creationId xmlns:a16="http://schemas.microsoft.com/office/drawing/2014/main" id="{5BB84F30-E4B5-41E6-B6E7-ABA252C2FBB6}"/>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Month Year</a:t>
            </a:r>
            <a:endParaRPr lang="en-GB"/>
          </a:p>
        </p:txBody>
      </p:sp>
      <p:sp>
        <p:nvSpPr>
          <p:cNvPr id="6" name="Footer Placeholder 5"/>
          <p:cNvSpPr>
            <a:spLocks noGrp="1"/>
          </p:cNvSpPr>
          <p:nvPr>
            <p:ph type="ftr" idx="11"/>
          </p:nvPr>
        </p:nvSpPr>
        <p:spPr/>
        <p:txBody>
          <a:bodyPr/>
          <a:lstStyle>
            <a:lvl1pPr>
              <a:defRPr/>
            </a:lvl1pPr>
          </a:lstStyle>
          <a:p>
            <a:r>
              <a:rPr lang="en-GB"/>
              <a:t>John Doe, Some Company</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Month Year</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John Doe, Some Company</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Month Year</a:t>
            </a:r>
            <a:endParaRPr lang="en-GB"/>
          </a:p>
        </p:txBody>
      </p:sp>
      <p:sp>
        <p:nvSpPr>
          <p:cNvPr id="4" name="Footer Placeholder 3"/>
          <p:cNvSpPr>
            <a:spLocks noGrp="1"/>
          </p:cNvSpPr>
          <p:nvPr>
            <p:ph type="ftr" idx="11"/>
          </p:nvPr>
        </p:nvSpPr>
        <p:spPr/>
        <p:txBody>
          <a:bodyPr/>
          <a:lstStyle>
            <a:lvl1pPr>
              <a:defRPr/>
            </a:lvl1pPr>
          </a:lstStyle>
          <a:p>
            <a:r>
              <a:rPr lang="en-GB"/>
              <a:t>John Doe, Some Company</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Month Year</a:t>
            </a:r>
            <a:endParaRPr lang="en-GB"/>
          </a:p>
        </p:txBody>
      </p:sp>
      <p:sp>
        <p:nvSpPr>
          <p:cNvPr id="3" name="Footer Placeholder 2"/>
          <p:cNvSpPr>
            <a:spLocks noGrp="1"/>
          </p:cNvSpPr>
          <p:nvPr>
            <p:ph type="ftr" idx="11"/>
          </p:nvPr>
        </p:nvSpPr>
        <p:spPr/>
        <p:txBody>
          <a:bodyPr/>
          <a:lstStyle>
            <a:lvl1pPr>
              <a:defRPr/>
            </a:lvl1pPr>
          </a:lstStyle>
          <a:p>
            <a:r>
              <a:rPr lang="en-GB"/>
              <a:t>John Doe, Some Company</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Month Year</a:t>
            </a:r>
            <a:endParaRPr lang="en-GB"/>
          </a:p>
        </p:txBody>
      </p:sp>
      <p:sp>
        <p:nvSpPr>
          <p:cNvPr id="5" name="Footer Placeholder 4"/>
          <p:cNvSpPr>
            <a:spLocks noGrp="1"/>
          </p:cNvSpPr>
          <p:nvPr>
            <p:ph type="ftr" idx="11"/>
          </p:nvPr>
        </p:nvSpPr>
        <p:spPr/>
        <p:txBody>
          <a:bodyPr/>
          <a:lstStyle>
            <a:lvl1pPr>
              <a:defRPr/>
            </a:lvl1pPr>
          </a:lstStyle>
          <a:p>
            <a:r>
              <a:rPr lang="en-GB"/>
              <a:t>John Doe, Some Company</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Vertical Title and Text">
    <p:spTree>
      <p:nvGrpSpPr>
        <p:cNvPr id="1" name=""/>
        <p:cNvGrpSpPr/>
        <p:nvPr/>
      </p:nvGrpSpPr>
      <p:grpSpPr>
        <a:xfrm>
          <a:off x="0" y="0"/>
          <a:ext cx="0" cy="0"/>
          <a:chOff x="0" y="0"/>
          <a:chExt cx="0" cy="0"/>
        </a:xfrm>
      </p:grpSpPr>
      <p:sp>
        <p:nvSpPr>
          <p:cNvPr id="3" name="Vertical Text Placeholder 2"/>
          <p:cNvSpPr>
            <a:spLocks noGrp="1"/>
          </p:cNvSpPr>
          <p:nvPr>
            <p:ph type="body" orient="vert" idx="1"/>
          </p:nvPr>
        </p:nvSpPr>
        <p:spPr>
          <a:xfrm>
            <a:off x="685800" y="685800"/>
            <a:ext cx="5676900" cy="5408613"/>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Title 6">
            <a:extLst>
              <a:ext uri="{FF2B5EF4-FFF2-40B4-BE49-F238E27FC236}">
                <a16:creationId xmlns:a16="http://schemas.microsoft.com/office/drawing/2014/main" id="{49B1D1DC-16B6-4EB0-83BD-6EC5759312CD}"/>
              </a:ext>
            </a:extLst>
          </p:cNvPr>
          <p:cNvSpPr>
            <a:spLocks noGrp="1"/>
          </p:cNvSpPr>
          <p:nvPr>
            <p:ph type="title"/>
          </p:nvPr>
        </p:nvSpPr>
        <p:spPr/>
        <p:txBody>
          <a:bodyPr/>
          <a:lstStyle/>
          <a:p>
            <a:r>
              <a:rPr lang="en-US"/>
              <a:t>Click to edit Master title style</a:t>
            </a:r>
          </a:p>
        </p:txBody>
      </p:sp>
      <p:sp>
        <p:nvSpPr>
          <p:cNvPr id="8" name="Date Placeholder 7">
            <a:extLst>
              <a:ext uri="{FF2B5EF4-FFF2-40B4-BE49-F238E27FC236}">
                <a16:creationId xmlns:a16="http://schemas.microsoft.com/office/drawing/2014/main" id="{BF4A65C4-B49F-4038-9833-8D24289076FD}"/>
              </a:ext>
            </a:extLst>
          </p:cNvPr>
          <p:cNvSpPr>
            <a:spLocks noGrp="1"/>
          </p:cNvSpPr>
          <p:nvPr>
            <p:ph type="dt" idx="10"/>
          </p:nvPr>
        </p:nvSpPr>
        <p:spPr/>
        <p:txBody>
          <a:bodyPr/>
          <a:lstStyle/>
          <a:p>
            <a:r>
              <a:rPr lang="en-US"/>
              <a:t>Month Year</a:t>
            </a:r>
            <a:endParaRPr lang="en-GB" dirty="0"/>
          </a:p>
        </p:txBody>
      </p:sp>
      <p:sp>
        <p:nvSpPr>
          <p:cNvPr id="9" name="Footer Placeholder 8">
            <a:extLst>
              <a:ext uri="{FF2B5EF4-FFF2-40B4-BE49-F238E27FC236}">
                <a16:creationId xmlns:a16="http://schemas.microsoft.com/office/drawing/2014/main" id="{35F7E772-AF8F-48EF-AAC5-99F92B8C89A8}"/>
              </a:ext>
            </a:extLst>
          </p:cNvPr>
          <p:cNvSpPr>
            <a:spLocks noGrp="1"/>
          </p:cNvSpPr>
          <p:nvPr>
            <p:ph type="ftr" idx="11"/>
          </p:nvPr>
        </p:nvSpPr>
        <p:spPr/>
        <p:txBody>
          <a:bodyPr/>
          <a:lstStyle/>
          <a:p>
            <a:r>
              <a:rPr lang="en-GB"/>
              <a:t>John Doe, Some Company</a:t>
            </a:r>
            <a:endParaRPr lang="en-GB" dirty="0"/>
          </a:p>
        </p:txBody>
      </p:sp>
      <p:sp>
        <p:nvSpPr>
          <p:cNvPr id="10" name="Slide Number Placeholder 9">
            <a:extLst>
              <a:ext uri="{FF2B5EF4-FFF2-40B4-BE49-F238E27FC236}">
                <a16:creationId xmlns:a16="http://schemas.microsoft.com/office/drawing/2014/main" id="{F52530D2-D36F-498E-822C-F81BAE757EEA}"/>
              </a:ext>
            </a:extLst>
          </p:cNvPr>
          <p:cNvSpPr>
            <a:spLocks noGrp="1"/>
          </p:cNvSpPr>
          <p:nvPr>
            <p:ph type="sldNum" idx="12"/>
          </p:nvPr>
        </p:nvSpPr>
        <p:spPr/>
        <p:txBody>
          <a:bodyPr/>
          <a:lstStyle/>
          <a:p>
            <a:r>
              <a:rPr lang="en-GB"/>
              <a:t>Slide </a:t>
            </a:r>
            <a:fld id="{D09C756B-EB39-4236-ADBB-73052B179AE4}"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September 2018</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Allan Jones, Activision</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802.11-18/1398r3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mailto:jrosdahl@ieee.org"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September 2018	</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Allan Jones - Activision</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723106" y="630237"/>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RTA TIG Agenda</a:t>
            </a:r>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2018-09-11</a:t>
            </a:r>
          </a:p>
        </p:txBody>
      </p:sp>
      <p:graphicFrame>
        <p:nvGraphicFramePr>
          <p:cNvPr id="3075" name="Object 3"/>
          <p:cNvGraphicFramePr>
            <a:graphicFrameLocks noChangeAspect="1"/>
          </p:cNvGraphicFramePr>
          <p:nvPr>
            <p:extLst>
              <p:ext uri="{D42A27DB-BD31-4B8C-83A1-F6EECF244321}">
                <p14:modId xmlns:p14="http://schemas.microsoft.com/office/powerpoint/2010/main" val="692256877"/>
              </p:ext>
            </p:extLst>
          </p:nvPr>
        </p:nvGraphicFramePr>
        <p:xfrm>
          <a:off x="517525" y="2281238"/>
          <a:ext cx="8081963" cy="2481262"/>
        </p:xfrm>
        <a:graphic>
          <a:graphicData uri="http://schemas.openxmlformats.org/presentationml/2006/ole">
            <mc:AlternateContent xmlns:mc="http://schemas.openxmlformats.org/markup-compatibility/2006">
              <mc:Choice xmlns:v="urn:schemas-microsoft-com:vml" Requires="v">
                <p:oleObj spid="_x0000_s3111" name="Document" r:id="rId4" imgW="8245941" imgH="2538755" progId="Word.Document.8">
                  <p:embed/>
                </p:oleObj>
              </mc:Choice>
              <mc:Fallback>
                <p:oleObj name="Document" r:id="rId4" imgW="8245941" imgH="2538755" progId="Word.Document.8">
                  <p:embed/>
                  <p:pic>
                    <p:nvPicPr>
                      <p:cNvPr id="0" name="Picture 3"/>
                      <p:cNvPicPr>
                        <a:picLocks noChangeAspect="1" noChangeArrowheads="1"/>
                      </p:cNvPicPr>
                      <p:nvPr/>
                    </p:nvPicPr>
                    <p:blipFill>
                      <a:blip r:embed="rId5"/>
                      <a:srcRect/>
                      <a:stretch>
                        <a:fillRect/>
                      </a:stretch>
                    </p:blipFill>
                    <p:spPr bwMode="auto">
                      <a:xfrm>
                        <a:off x="517525" y="2281238"/>
                        <a:ext cx="8081963" cy="2481262"/>
                      </a:xfrm>
                      <a:prstGeom prst="rect">
                        <a:avLst/>
                      </a:prstGeom>
                      <a:noFill/>
                      <a:extLst>
                        <a:ext uri="{909E8E84-426E-40DD-AFC4-6F175D3DCCD1}">
                          <a14:hiddenFill xmlns:a14="http://schemas.microsoft.com/office/drawing/2010/main">
                            <a:blipFill dpi="0" rotWithShape="0">
                              <a:blip/>
                              <a:srcRect/>
                              <a:stretch>
                                <a:fillRect/>
                              </a:stretch>
                            </a:blipFill>
                          </a14:hiddenFill>
                        </a:ext>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71525" y="1066800"/>
            <a:ext cx="7786595" cy="44958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September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a:xfrm>
            <a:off x="771525" y="305099"/>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Tree>
    <p:extLst>
      <p:ext uri="{BB962C8B-B14F-4D97-AF65-F5344CB8AC3E}">
        <p14:creationId xmlns:p14="http://schemas.microsoft.com/office/powerpoint/2010/main" val="132965105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77732" y="15240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Tree>
    <p:extLst>
      <p:ext uri="{BB962C8B-B14F-4D97-AF65-F5344CB8AC3E}">
        <p14:creationId xmlns:p14="http://schemas.microsoft.com/office/powerpoint/2010/main" val="177061840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dirty="0"/>
              <a:t>September 2018</a:t>
            </a:r>
            <a:endParaRPr lang="en-GB" dirty="0"/>
          </a:p>
        </p:txBody>
      </p:sp>
      <p:sp>
        <p:nvSpPr>
          <p:cNvPr id="5" name="Footer Placeholder 4"/>
          <p:cNvSpPr>
            <a:spLocks noGrp="1"/>
          </p:cNvSpPr>
          <p:nvPr>
            <p:ph type="ftr" idx="14"/>
          </p:nvPr>
        </p:nvSpPr>
        <p:spPr>
          <a:xfrm>
            <a:off x="6143636" y="6475413"/>
            <a:ext cx="2398702" cy="180975"/>
          </a:xfrm>
        </p:spPr>
        <p:txBody>
          <a:bodyPr/>
          <a:lstStyle/>
          <a:p>
            <a:r>
              <a:rPr lang="en-GB" dirty="0"/>
              <a:t>Allan Jones, Activision</a:t>
            </a:r>
          </a:p>
        </p:txBody>
      </p:sp>
      <p:sp>
        <p:nvSpPr>
          <p:cNvPr id="6" name="Slide Number Placeholder 5"/>
          <p:cNvSpPr>
            <a:spLocks noGrp="1"/>
          </p:cNvSpPr>
          <p:nvPr>
            <p:ph type="sldNum" idx="12"/>
          </p:nvPr>
        </p:nvSpPr>
        <p:spPr/>
        <p:txBody>
          <a:bodyPr/>
          <a:lstStyle/>
          <a:p>
            <a:r>
              <a:rPr lang="en-GB"/>
              <a:t>Slide </a:t>
            </a:r>
            <a:fld id="{DC83D890-10BB-4905-98E9-EC5FFEC1B9BB}" type="slidenum">
              <a:rPr lang="en-GB"/>
              <a:pPr/>
              <a:t>12</a:t>
            </a:fld>
            <a:endParaRPr lang="en-GB"/>
          </a:p>
        </p:txBody>
      </p:sp>
      <p:sp>
        <p:nvSpPr>
          <p:cNvPr id="10241" name="Rectangle 1"/>
          <p:cNvSpPr>
            <a:spLocks noGrp="1" noChangeArrowheads="1"/>
          </p:cNvSpPr>
          <p:nvPr>
            <p:ph type="title"/>
          </p:nvPr>
        </p:nvSpPr>
        <p:spPr>
          <a:xfrm>
            <a:off x="685800" y="684213"/>
            <a:ext cx="7772400" cy="1160462"/>
          </a:xfrm>
          <a:ln/>
        </p:spPr>
        <p:txBody>
          <a:bodyPr lIns="90000" tIns="46800" rIns="90000" bIns="46800"/>
          <a:lstStyle/>
          <a:p>
            <a:r>
              <a:rPr lang="en-US" dirty="0"/>
              <a:t>Participation in IEEE 802 Meetings</a:t>
            </a:r>
          </a:p>
        </p:txBody>
      </p:sp>
      <p:sp>
        <p:nvSpPr>
          <p:cNvPr id="10242" name="Rectangle 2"/>
          <p:cNvSpPr>
            <a:spLocks noGrp="1" noChangeArrowheads="1"/>
          </p:cNvSpPr>
          <p:nvPr>
            <p:ph type="body" idx="1"/>
          </p:nvPr>
        </p:nvSpPr>
        <p:spPr>
          <a:xfrm>
            <a:off x="681876" y="1600200"/>
            <a:ext cx="7772400" cy="4800600"/>
          </a:xfrm>
          <a:ln/>
        </p:spPr>
        <p:txBody>
          <a:bodyPr/>
          <a:lstStyle/>
          <a:p>
            <a:r>
              <a:rPr lang="en-US" sz="1400" dirty="0"/>
              <a:t>Participation in any IEEE 802 meeting (Sponsor, Sponsor subgroup, Working Group, Working Group subgroup, etc.) is on an individual basis </a:t>
            </a:r>
          </a:p>
          <a:p>
            <a:pPr>
              <a:buFont typeface="Arial" panose="020B0604020202020204" pitchFamily="34" charset="0"/>
              <a:buChar char="•"/>
            </a:pPr>
            <a:r>
              <a:rPr lang="en-US" sz="1400" dirty="0"/>
              <a:t>Participants in the IEEE standards development individual process shall act based on their qualifications and experience. (https://standards.ieee.org/develop/policies/bylaws/sb_bylaws.pdf section 5.2.1) • </a:t>
            </a:r>
          </a:p>
          <a:p>
            <a:pPr>
              <a:buFont typeface="Arial" panose="020B0604020202020204" pitchFamily="34" charset="0"/>
              <a:buChar char="•"/>
            </a:pPr>
            <a:r>
              <a:rPr lang="en-US" sz="1400" dirty="0"/>
              <a:t>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a:buFont typeface="Arial" panose="020B0604020202020204" pitchFamily="34" charset="0"/>
              <a:buChar char="•"/>
            </a:pPr>
            <a:r>
              <a:rPr lang="en-US" sz="1400" dirty="0"/>
              <a:t>Participants have an obligation to act and vote as an individual and not under the direction of any other individual or group. A Participant’s obligation to act and vote as an individual applies in all cases, regardless of any external commitments, agreements, contracts, or orders.</a:t>
            </a:r>
          </a:p>
          <a:p>
            <a:pPr>
              <a:buFont typeface="Arial" panose="020B0604020202020204" pitchFamily="34" charset="0"/>
              <a:buChar char="•"/>
            </a:pPr>
            <a:r>
              <a:rPr lang="en-US" sz="1400" dirty="0"/>
              <a:t>Participants shall not direct the actions or votes of any other member of an IEEE 802 Working Group or retaliate against any other member for their actions or votes within IEEE 802 Working Group meetings, see https://standards.ieee.org/develop/policies/bylaws/sb_bylaws.pdf section 5.2.1.3 and the IEEE 802 LMSC Working Group Policies and Procedures, subclause 3.4.1 “Chair”, list item x. </a:t>
            </a:r>
          </a:p>
          <a:p>
            <a:pPr marL="0" indent="0"/>
            <a:r>
              <a:rPr lang="en-US" sz="1400" dirty="0"/>
              <a:t>By participating in IEEE 802 meetings, you accept these requirements. If you do not agree to these policies then you shall not participate. </a:t>
            </a:r>
          </a:p>
          <a:p>
            <a:pPr marL="0" indent="0"/>
            <a:r>
              <a:rPr lang="en-US" sz="1100" dirty="0"/>
              <a:t>(Latest revision of IEEE 802 LMSC Working Group Policies and Procedures: http://www.ieee802.org/devdocs.shtml)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Approve teleconference minutes since July 2018</a:t>
            </a:r>
          </a:p>
          <a:p>
            <a:pPr>
              <a:buFont typeface="Arial" panose="020B0604020202020204" pitchFamily="34" charset="0"/>
              <a:buChar char="•"/>
            </a:pPr>
            <a:r>
              <a:rPr lang="en-US" dirty="0"/>
              <a:t>Presentations and Discussions</a:t>
            </a:r>
          </a:p>
          <a:p>
            <a:pPr lvl="1">
              <a:buFont typeface="Arial" panose="020B0604020202020204" pitchFamily="34" charset="0"/>
              <a:buChar char="•"/>
            </a:pPr>
            <a:r>
              <a:rPr lang="en-US" dirty="0"/>
              <a:t>3 presentations to review (Intel, Tencent, Activision)</a:t>
            </a:r>
          </a:p>
          <a:p>
            <a:pPr lvl="1">
              <a:buFont typeface="Arial" panose="020B0604020202020204" pitchFamily="34" charset="0"/>
              <a:buChar char="•"/>
            </a:pPr>
            <a:r>
              <a:rPr lang="en-US" dirty="0"/>
              <a:t>Discuss report due in November</a:t>
            </a:r>
          </a:p>
          <a:p>
            <a:pPr lvl="1">
              <a:buFont typeface="Arial" panose="020B0604020202020204" pitchFamily="34" charset="0"/>
              <a:buChar char="•"/>
            </a:pPr>
            <a:r>
              <a:rPr lang="en-US" dirty="0"/>
              <a:t>Assemble a team to develop the report</a:t>
            </a:r>
          </a:p>
          <a:p>
            <a:pPr>
              <a:buFont typeface="Arial" panose="020B0604020202020204" pitchFamily="34" charset="0"/>
              <a:buChar char="•"/>
            </a:pPr>
            <a:r>
              <a:rPr lang="en-US" dirty="0"/>
              <a:t>Schedule TIG teleconference times</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a:t>Agenda Items for the Week</a:t>
            </a:r>
          </a:p>
        </p:txBody>
      </p:sp>
    </p:spTree>
    <p:extLst>
      <p:ext uri="{BB962C8B-B14F-4D97-AF65-F5344CB8AC3E}">
        <p14:creationId xmlns:p14="http://schemas.microsoft.com/office/powerpoint/2010/main" val="218868166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dirty="0"/>
              <a:t>2 Sessions are scheduled for this week</a:t>
            </a:r>
          </a:p>
          <a:p>
            <a:pPr marL="0" indent="0"/>
            <a:endParaRPr lang="en-US" dirty="0"/>
          </a:p>
          <a:p>
            <a:pPr lvl="1">
              <a:buFont typeface="Arial" panose="020B0604020202020204" pitchFamily="34" charset="0"/>
              <a:buChar char="•"/>
            </a:pPr>
            <a:r>
              <a:rPr lang="en-US" dirty="0"/>
              <a:t>Session 1</a:t>
            </a:r>
          </a:p>
          <a:p>
            <a:pPr lvl="2">
              <a:buFont typeface="Arial" panose="020B0604020202020204" pitchFamily="34" charset="0"/>
              <a:buChar char="•"/>
            </a:pPr>
            <a:r>
              <a:rPr lang="en-US" dirty="0"/>
              <a:t> Tuesday </a:t>
            </a:r>
            <a:r>
              <a:rPr lang="en-US"/>
              <a:t>2018-09-011 19:30-21:30</a:t>
            </a:r>
            <a:endParaRPr lang="en-US" dirty="0"/>
          </a:p>
          <a:p>
            <a:pPr lvl="1">
              <a:buFont typeface="Arial" panose="020B0604020202020204" pitchFamily="34" charset="0"/>
              <a:buChar char="•"/>
            </a:pPr>
            <a:r>
              <a:rPr lang="en-US" dirty="0"/>
              <a:t>Session 2</a:t>
            </a:r>
          </a:p>
          <a:p>
            <a:pPr lvl="2">
              <a:buFont typeface="Arial" panose="020B0604020202020204" pitchFamily="34" charset="0"/>
              <a:buChar char="•"/>
            </a:pPr>
            <a:r>
              <a:rPr lang="en-US" dirty="0"/>
              <a:t>Thursday 2018-09-13 16:00-18:00</a:t>
            </a:r>
          </a:p>
          <a:p>
            <a:pPr lvl="2">
              <a:buFont typeface="Arial" panose="020B0604020202020204" pitchFamily="34" charset="0"/>
              <a:buChar char="•"/>
            </a:pPr>
            <a:endParaRPr lang="en-US" dirty="0"/>
          </a:p>
          <a:p>
            <a:pPr lvl="1">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a:t>RTA TIG Schedule</a:t>
            </a:r>
          </a:p>
        </p:txBody>
      </p:sp>
    </p:spTree>
    <p:extLst>
      <p:ext uri="{BB962C8B-B14F-4D97-AF65-F5344CB8AC3E}">
        <p14:creationId xmlns:p14="http://schemas.microsoft.com/office/powerpoint/2010/main" val="235371440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Summary of July 2018 Teleconference meeting</a:t>
            </a:r>
          </a:p>
          <a:p>
            <a:pPr lvl="0">
              <a:lnSpc>
                <a:spcPct val="80000"/>
              </a:lnSpc>
              <a:buFont typeface="Arial" panose="020B0604020202020204" pitchFamily="34" charset="0"/>
              <a:buChar char="•"/>
            </a:pPr>
            <a:r>
              <a:rPr lang="en-US" altLang="en-US" dirty="0"/>
              <a:t>TIG motions</a:t>
            </a:r>
          </a:p>
          <a:p>
            <a:pPr lvl="1">
              <a:lnSpc>
                <a:spcPct val="80000"/>
              </a:lnSpc>
              <a:buFont typeface="Arial" panose="020B0604020202020204" pitchFamily="34" charset="0"/>
              <a:buChar char="•"/>
            </a:pPr>
            <a:r>
              <a:rPr lang="en-US" altLang="en-US" dirty="0"/>
              <a:t>Approve TIG Teleconference minutes since July 2018 meeting</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a:t>Recess</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altLang="en-US" dirty="0"/>
              <a:t>Agenda for Tuesday September 11, 19:30 – 21:30</a:t>
            </a:r>
            <a:endParaRPr lang="en-US" dirty="0"/>
          </a:p>
        </p:txBody>
      </p:sp>
    </p:spTree>
    <p:extLst>
      <p:ext uri="{BB962C8B-B14F-4D97-AF65-F5344CB8AC3E}">
        <p14:creationId xmlns:p14="http://schemas.microsoft.com/office/powerpoint/2010/main" val="243641958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Font typeface="Arial" panose="020B0604020202020204" pitchFamily="34" charset="0"/>
              <a:buChar char="•"/>
            </a:pPr>
            <a:r>
              <a:rPr lang="en-US" altLang="en-US" dirty="0"/>
              <a:t>Approve </a:t>
            </a:r>
            <a:r>
              <a:rPr lang="en-US" altLang="en-US" dirty="0" err="1"/>
              <a:t>TIGax</a:t>
            </a:r>
            <a:r>
              <a:rPr lang="en-US" altLang="en-US" dirty="0"/>
              <a:t> minutes of teleconferences from July 2018 Interim meeting to today: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Move:		Second:</a:t>
            </a:r>
          </a:p>
          <a:p>
            <a:pPr>
              <a:buFont typeface="Arial" panose="020B0604020202020204" pitchFamily="34" charset="0"/>
              <a:buChar cha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altLang="en-US" dirty="0"/>
              <a:t>Approval of  TIG Minutes (July 2018 </a:t>
            </a:r>
            <a:r>
              <a:rPr lang="en-US" altLang="en-US" dirty="0" err="1"/>
              <a:t>Telecon</a:t>
            </a:r>
            <a:r>
              <a:rPr lang="en-US" altLang="en-US" dirty="0"/>
              <a:t> Minutes)</a:t>
            </a:r>
            <a:endParaRPr lang="en-US" dirty="0"/>
          </a:p>
        </p:txBody>
      </p:sp>
    </p:spTree>
    <p:extLst>
      <p:ext uri="{BB962C8B-B14F-4D97-AF65-F5344CB8AC3E}">
        <p14:creationId xmlns:p14="http://schemas.microsoft.com/office/powerpoint/2010/main" val="148485976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Content Placeholder 6">
            <a:extLst>
              <a:ext uri="{FF2B5EF4-FFF2-40B4-BE49-F238E27FC236}">
                <a16:creationId xmlns:a16="http://schemas.microsoft.com/office/drawing/2014/main" id="{F819BA4B-3D0C-4E7F-8FA7-A1C1C3908E18}"/>
              </a:ext>
            </a:extLst>
          </p:cNvPr>
          <p:cNvGraphicFramePr>
            <a:graphicFrameLocks noGrp="1"/>
          </p:cNvGraphicFramePr>
          <p:nvPr>
            <p:ph idx="1"/>
            <p:extLst>
              <p:ext uri="{D42A27DB-BD31-4B8C-83A1-F6EECF244321}">
                <p14:modId xmlns:p14="http://schemas.microsoft.com/office/powerpoint/2010/main" val="3754388731"/>
              </p:ext>
            </p:extLst>
          </p:nvPr>
        </p:nvGraphicFramePr>
        <p:xfrm>
          <a:off x="1694657" y="2409031"/>
          <a:ext cx="5753099" cy="3257550"/>
        </p:xfrm>
        <a:graphic>
          <a:graphicData uri="http://schemas.openxmlformats.org/drawingml/2006/table">
            <a:tbl>
              <a:tblPr>
                <a:tableStyleId>{5C22544A-7EE6-4342-B048-85BDC9FD1C3A}</a:tableStyleId>
              </a:tblPr>
              <a:tblGrid>
                <a:gridCol w="1599317">
                  <a:extLst>
                    <a:ext uri="{9D8B030D-6E8A-4147-A177-3AD203B41FA5}">
                      <a16:colId xmlns:a16="http://schemas.microsoft.com/office/drawing/2014/main" val="2283468912"/>
                    </a:ext>
                  </a:extLst>
                </a:gridCol>
                <a:gridCol w="2732167">
                  <a:extLst>
                    <a:ext uri="{9D8B030D-6E8A-4147-A177-3AD203B41FA5}">
                      <a16:colId xmlns:a16="http://schemas.microsoft.com/office/drawing/2014/main" val="4045702664"/>
                    </a:ext>
                  </a:extLst>
                </a:gridCol>
                <a:gridCol w="1421615">
                  <a:extLst>
                    <a:ext uri="{9D8B030D-6E8A-4147-A177-3AD203B41FA5}">
                      <a16:colId xmlns:a16="http://schemas.microsoft.com/office/drawing/2014/main" val="3668639404"/>
                    </a:ext>
                  </a:extLst>
                </a:gridCol>
              </a:tblGrid>
              <a:tr h="200025">
                <a:tc>
                  <a:txBody>
                    <a:bodyPr/>
                    <a:lstStyle/>
                    <a:p>
                      <a:pPr algn="l" fontAlgn="b"/>
                      <a:r>
                        <a:rPr lang="en-US" sz="1100" u="none" strike="noStrike">
                          <a:effectLst/>
                        </a:rPr>
                        <a:t>DCN</a:t>
                      </a:r>
                      <a:endParaRPr lang="en-US" sz="1100" b="1"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Title</a:t>
                      </a:r>
                      <a:endParaRPr lang="en-US" sz="1100" b="1"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Author</a:t>
                      </a:r>
                      <a:endParaRPr lang="en-US" sz="1100" b="1"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14561111"/>
                  </a:ext>
                </a:extLst>
              </a:tr>
              <a:tr h="200025">
                <a:tc>
                  <a:txBody>
                    <a:bodyPr/>
                    <a:lstStyle/>
                    <a:p>
                      <a:pPr algn="l" fontAlgn="b"/>
                      <a:r>
                        <a:rPr lang="en-US" sz="1100" u="none" strike="noStrike" dirty="0">
                          <a:effectLst/>
                        </a:rPr>
                        <a:t>11-18/1499 r0</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Real-time Console Game Network Profile</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Karthik Iyer - Activision</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965952012"/>
                  </a:ext>
                </a:extLst>
              </a:tr>
              <a:tr h="190500">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b="0" u="none" strike="noStrike" dirty="0">
                          <a:effectLst/>
                        </a:rPr>
                        <a:t> 1</a:t>
                      </a:r>
                      <a:r>
                        <a:rPr lang="en-US" sz="1100" b="0" kern="1200" dirty="0">
                          <a:solidFill>
                            <a:schemeClr val="dk1"/>
                          </a:solidFill>
                          <a:effectLst/>
                          <a:latin typeface="+mn-lt"/>
                          <a:ea typeface="+mn-ea"/>
                          <a:cs typeface="+mn-cs"/>
                        </a:rPr>
                        <a:t>1-18/1542</a:t>
                      </a:r>
                      <a:r>
                        <a:rPr lang="en-US" sz="1100" b="0" kern="1200" baseline="0" dirty="0">
                          <a:solidFill>
                            <a:schemeClr val="dk1"/>
                          </a:solidFill>
                          <a:effectLst/>
                          <a:latin typeface="+mn-lt"/>
                          <a:ea typeface="+mn-ea"/>
                          <a:cs typeface="+mn-cs"/>
                        </a:rPr>
                        <a:t> r0</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marL="0" marR="0" lvl="0" indent="0" algn="l" defTabSz="914400" rtl="0" eaLnBrk="1" fontAlgn="b" latinLnBrk="0" hangingPunct="1">
                        <a:lnSpc>
                          <a:spcPct val="100000"/>
                        </a:lnSpc>
                        <a:spcBef>
                          <a:spcPts val="0"/>
                        </a:spcBef>
                        <a:spcAft>
                          <a:spcPts val="0"/>
                        </a:spcAft>
                        <a:buClrTx/>
                        <a:buSzTx/>
                        <a:buFontTx/>
                        <a:buNone/>
                        <a:tabLst/>
                        <a:defRPr/>
                      </a:pPr>
                      <a:r>
                        <a:rPr lang="en-US" sz="1100" u="none" strike="noStrike" dirty="0">
                          <a:effectLst/>
                        </a:rPr>
                        <a:t> </a:t>
                      </a:r>
                      <a:r>
                        <a:rPr lang="en-US" sz="1100" kern="1200" dirty="0">
                          <a:solidFill>
                            <a:schemeClr val="dk1"/>
                          </a:solidFill>
                          <a:effectLst/>
                          <a:latin typeface="+mn-lt"/>
                          <a:ea typeface="+mn-ea"/>
                          <a:cs typeface="+mn-cs"/>
                        </a:rPr>
                        <a:t>Time-Aware Traffic Shaping over 802.11</a:t>
                      </a:r>
                    </a:p>
                  </a:txBody>
                  <a:tcPr marL="9525" marR="9525" marT="9525" marB="0" anchor="b"/>
                </a:tc>
                <a:tc>
                  <a:txBody>
                    <a:bodyPr/>
                    <a:lstStyle/>
                    <a:p>
                      <a:pPr algn="l" fontAlgn="b"/>
                      <a:r>
                        <a:rPr lang="en-US" sz="1100" u="none" strike="noStrike" dirty="0">
                          <a:effectLst/>
                        </a:rPr>
                        <a:t> Dave </a:t>
                      </a:r>
                      <a:r>
                        <a:rPr lang="en-US" sz="1100" u="none" strike="noStrike">
                          <a:effectLst/>
                        </a:rPr>
                        <a:t>Cavalcanti - Intel</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09436513"/>
                  </a:ext>
                </a:extLst>
              </a:tr>
              <a:tr h="190500">
                <a:tc>
                  <a:txBody>
                    <a:bodyPr/>
                    <a:lstStyle/>
                    <a:p>
                      <a:pPr algn="l" fontAlgn="b"/>
                      <a:r>
                        <a:rPr lang="en-US" sz="1100" u="none" strike="noStrike" dirty="0">
                          <a:effectLst/>
                        </a:rPr>
                        <a:t> 11-18/1543-r0</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RTA- Dual link proposal</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r>
                        <a:rPr lang="en-US" sz="1100" b="0" u="none" strike="noStrike" dirty="0">
                          <a:effectLst/>
                        </a:rPr>
                        <a:t>Kate </a:t>
                      </a:r>
                      <a:r>
                        <a:rPr lang="en-US" sz="1100" b="0" u="none" strike="noStrike" dirty="0" err="1">
                          <a:effectLst/>
                        </a:rPr>
                        <a:t>Meng</a:t>
                      </a:r>
                      <a:r>
                        <a:rPr lang="en-US" sz="1100" b="0" u="none" strike="noStrike" dirty="0">
                          <a:effectLst/>
                        </a:rPr>
                        <a:t> - </a:t>
                      </a:r>
                      <a:r>
                        <a:rPr lang="en-US" sz="1100" b="0" u="none" strike="noStrike" dirty="0" err="1">
                          <a:effectLst/>
                        </a:rPr>
                        <a:t>Tencent</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11778539"/>
                  </a:ext>
                </a:extLst>
              </a:tr>
              <a:tr h="190500">
                <a:tc>
                  <a:txBody>
                    <a:bodyPr/>
                    <a:lstStyle/>
                    <a:p>
                      <a:pPr algn="l" fontAlgn="b"/>
                      <a:r>
                        <a:rPr lang="en-US" sz="1100" u="none" strike="noStrike" dirty="0">
                          <a:effectLst/>
                        </a:rPr>
                        <a:t> </a:t>
                      </a:r>
                      <a:endParaRPr lang="en-US" sz="1100" b="0" i="0" u="none" strike="noStrike" dirty="0">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826340475"/>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876590179"/>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448272481"/>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3786718408"/>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557294675"/>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889163639"/>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978697572"/>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70945497"/>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564248002"/>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763283125"/>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1675401081"/>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4075640537"/>
                  </a:ext>
                </a:extLst>
              </a:tr>
              <a:tr h="190500">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a:effectLst/>
                        </a:rPr>
                        <a:t> </a:t>
                      </a:r>
                      <a:endParaRPr lang="en-US" sz="1100" b="0" i="0" u="none" strike="noStrike">
                        <a:solidFill>
                          <a:srgbClr val="006100"/>
                        </a:solidFill>
                        <a:effectLst/>
                        <a:latin typeface="Calibri" panose="020F0502020204030204" pitchFamily="34" charset="0"/>
                      </a:endParaRPr>
                    </a:p>
                  </a:txBody>
                  <a:tcPr marL="9525" marR="9525" marT="9525" marB="0" anchor="b"/>
                </a:tc>
                <a:tc>
                  <a:txBody>
                    <a:bodyPr/>
                    <a:lstStyle/>
                    <a:p>
                      <a:pPr algn="l" fontAlgn="b"/>
                      <a:r>
                        <a:rPr lang="en-US" sz="1100" u="none" strike="noStrike" dirty="0">
                          <a:effectLst/>
                        </a:rPr>
                        <a:t> </a:t>
                      </a:r>
                      <a:endParaRPr lang="en-US" sz="1100" b="0" i="0" u="none" strike="noStrike" dirty="0">
                        <a:solidFill>
                          <a:srgbClr val="006100"/>
                        </a:solidFill>
                        <a:effectLst/>
                        <a:latin typeface="Calibri" panose="020F0502020204030204" pitchFamily="34" charset="0"/>
                      </a:endParaRPr>
                    </a:p>
                  </a:txBody>
                  <a:tcPr marL="9525" marR="9525" marT="9525" marB="0" anchor="b"/>
                </a:tc>
                <a:extLst>
                  <a:ext uri="{0D108BD9-81ED-4DB2-BD59-A6C34878D82A}">
                    <a16:rowId xmlns:a16="http://schemas.microsoft.com/office/drawing/2014/main" val="2316876792"/>
                  </a:ext>
                </a:extLst>
              </a:tr>
            </a:tbl>
          </a:graphicData>
        </a:graphic>
      </p:graphicFrame>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a:t>Submissions</a:t>
            </a:r>
          </a:p>
        </p:txBody>
      </p:sp>
    </p:spTree>
    <p:extLst>
      <p:ext uri="{BB962C8B-B14F-4D97-AF65-F5344CB8AC3E}">
        <p14:creationId xmlns:p14="http://schemas.microsoft.com/office/powerpoint/2010/main" val="413658632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dirty="0"/>
              <a:t>Presentations, Submissions and Discussions</a:t>
            </a:r>
          </a:p>
          <a:p>
            <a:pPr lvl="0">
              <a:lnSpc>
                <a:spcPct val="80000"/>
              </a:lnSpc>
              <a:buFont typeface="Arial" panose="020B0604020202020204" pitchFamily="34" charset="0"/>
              <a:buChar char="•"/>
            </a:pPr>
            <a:r>
              <a:rPr lang="en-US" dirty="0" err="1"/>
              <a:t>Telecon</a:t>
            </a:r>
            <a:r>
              <a:rPr lang="en-US" dirty="0"/>
              <a:t> Schedule</a:t>
            </a:r>
          </a:p>
          <a:p>
            <a:pPr lvl="0">
              <a:lnSpc>
                <a:spcPct val="80000"/>
              </a:lnSpc>
              <a:buFont typeface="Arial" panose="020B0604020202020204" pitchFamily="34" charset="0"/>
              <a:buChar char="•"/>
            </a:pPr>
            <a:r>
              <a:rPr lang="en-US" dirty="0"/>
              <a:t>Adjourn</a:t>
            </a:r>
          </a:p>
          <a:p>
            <a:pPr marL="0" lvl="0" indent="0">
              <a:lnSpc>
                <a:spcPct val="80000"/>
              </a:lnSpc>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altLang="en-US" dirty="0"/>
              <a:t>Agenda for Thursday September 13, 16:00 – 18:00</a:t>
            </a:r>
            <a:endParaRPr lang="en-US" dirty="0"/>
          </a:p>
        </p:txBody>
      </p:sp>
    </p:spTree>
    <p:extLst>
      <p:ext uri="{BB962C8B-B14F-4D97-AF65-F5344CB8AC3E}">
        <p14:creationId xmlns:p14="http://schemas.microsoft.com/office/powerpoint/2010/main" val="3108921539"/>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endParaRPr lang="en-US"/>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err="1"/>
              <a:t>Telecons</a:t>
            </a:r>
            <a:endParaRPr lang="en-US" dirty="0"/>
          </a:p>
        </p:txBody>
      </p:sp>
    </p:spTree>
    <p:extLst>
      <p:ext uri="{BB962C8B-B14F-4D97-AF65-F5344CB8AC3E}">
        <p14:creationId xmlns:p14="http://schemas.microsoft.com/office/powerpoint/2010/main" val="1135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065213"/>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ln/>
        </p:spPr>
        <p:txBody>
          <a:bodyPr/>
          <a:lstStyle/>
          <a:p>
            <a:pPr algn="just"/>
            <a:r>
              <a:rPr lang="en-US" altLang="en-US" dirty="0"/>
              <a:t>This presentation contains the IEEE 802.11 RTA TIG agenda for the September 2018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a:xfrm>
            <a:off x="5357818" y="6475413"/>
            <a:ext cx="3184520" cy="153987"/>
          </a:xfrm>
        </p:spPr>
        <p:txBody>
          <a:bodyPr/>
          <a:lstStyle/>
          <a:p>
            <a:r>
              <a:rPr lang="en-GB" dirty="0"/>
              <a:t>Allan Jones </a:t>
            </a:r>
            <a:r>
              <a:rPr lang="en-GB" dirty="0" err="1"/>
              <a:t>Acitivision</a:t>
            </a:r>
            <a:endParaRPr lang="en-GB" dirty="0"/>
          </a:p>
        </p:txBody>
      </p:sp>
      <p:sp>
        <p:nvSpPr>
          <p:cNvPr id="4" name="Date Placeholder 3"/>
          <p:cNvSpPr>
            <a:spLocks noGrp="1"/>
          </p:cNvSpPr>
          <p:nvPr>
            <p:ph type="dt" idx="15"/>
          </p:nvPr>
        </p:nvSpPr>
        <p:spPr/>
        <p:txBody>
          <a:bodyPr/>
          <a:lstStyle/>
          <a:p>
            <a:r>
              <a:rPr lang="en-US"/>
              <a:t>September </a:t>
            </a:r>
            <a:r>
              <a:rPr lang="en-US" dirty="0"/>
              <a:t>2018</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lgn="ctr">
              <a:lnSpc>
                <a:spcPct val="90000"/>
              </a:lnSpc>
              <a:buFontTx/>
              <a:buNone/>
            </a:pPr>
            <a:r>
              <a:rPr lang="en-US" sz="4000" dirty="0">
                <a:latin typeface="Arial" panose="020B0604020202020204" pitchFamily="34" charset="0"/>
              </a:rPr>
              <a:t>September 09-14, 2018</a:t>
            </a:r>
          </a:p>
          <a:p>
            <a:pPr algn="ctr">
              <a:lnSpc>
                <a:spcPct val="90000"/>
              </a:lnSpc>
              <a:buFontTx/>
              <a:buNone/>
            </a:pPr>
            <a:r>
              <a:rPr lang="en-US" sz="4000" dirty="0">
                <a:latin typeface="Arial" panose="020B0604020202020204" pitchFamily="34" charset="0"/>
              </a:rPr>
              <a:t>Big Island, Hawaii</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Allan Jones (Activision)</a:t>
            </a:r>
          </a:p>
          <a:p>
            <a:pPr algn="ctr">
              <a:lnSpc>
                <a:spcPct val="90000"/>
              </a:lnSpc>
              <a:buFontTx/>
              <a:buNone/>
            </a:pPr>
            <a:r>
              <a:rPr lang="en-US" altLang="en-US" dirty="0">
                <a:latin typeface="Arial" panose="020B0604020202020204" pitchFamily="34" charset="0"/>
              </a:rPr>
              <a:t>Secretary: Kate </a:t>
            </a:r>
            <a:r>
              <a:rPr lang="en-US" altLang="en-US" dirty="0" err="1">
                <a:latin typeface="Arial" panose="020B0604020202020204" pitchFamily="34" charset="0"/>
              </a:rPr>
              <a:t>Meng</a:t>
            </a:r>
            <a:r>
              <a:rPr lang="en-US" altLang="en-US" dirty="0">
                <a:latin typeface="Arial" panose="020B0604020202020204" pitchFamily="34" charset="0"/>
              </a:rPr>
              <a:t> (</a:t>
            </a:r>
            <a:r>
              <a:rPr lang="en-US" altLang="en-US" dirty="0" err="1">
                <a:latin typeface="Arial" panose="020B0604020202020204" pitchFamily="34" charset="0"/>
              </a:rPr>
              <a:t>Tencent</a:t>
            </a:r>
            <a:r>
              <a:rPr lang="en-US" altLang="en-US" dirty="0">
                <a:latin typeface="Arial" panose="020B0604020202020204" pitchFamily="34" charset="0"/>
              </a:rPr>
              <a: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dirty="0"/>
              <a:t>September 2018</a:t>
            </a:r>
            <a:endParaRPr lang="en-GB" dirty="0"/>
          </a:p>
        </p:txBody>
      </p:sp>
      <p:sp>
        <p:nvSpPr>
          <p:cNvPr id="6" name="Title 5"/>
          <p:cNvSpPr>
            <a:spLocks noGrp="1"/>
          </p:cNvSpPr>
          <p:nvPr>
            <p:ph type="title"/>
          </p:nvPr>
        </p:nvSpPr>
        <p:spPr>
          <a:xfrm>
            <a:off x="678628" y="915987"/>
            <a:ext cx="7770813" cy="1065213"/>
          </a:xfrm>
        </p:spPr>
        <p:txBody>
          <a:bodyPr/>
          <a:lstStyle/>
          <a:p>
            <a:r>
              <a:rPr lang="en-US" altLang="en-US" dirty="0">
                <a:solidFill>
                  <a:srgbClr val="0000FF"/>
                </a:solidFill>
                <a:latin typeface="Arial Black" panose="020B0A04020102020204" pitchFamily="34" charset="0"/>
              </a:rPr>
              <a:t>IEEE 802.11 Real Time Application TIG</a:t>
            </a:r>
            <a:endParaRPr lang="en-US" dirty="0"/>
          </a:p>
        </p:txBody>
      </p:sp>
    </p:spTree>
    <p:extLst>
      <p:ext uri="{BB962C8B-B14F-4D97-AF65-F5344CB8AC3E}">
        <p14:creationId xmlns:p14="http://schemas.microsoft.com/office/powerpoint/2010/main" val="42524988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altLang="en-US" dirty="0"/>
              <a:t>Please announce your affiliation when you first address the group during a meeting slot</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a:t>Meeting Protocol</a:t>
            </a:r>
          </a:p>
        </p:txBody>
      </p:sp>
    </p:spTree>
    <p:extLst>
      <p:ext uri="{BB962C8B-B14F-4D97-AF65-F5344CB8AC3E}">
        <p14:creationId xmlns:p14="http://schemas.microsoft.com/office/powerpoint/2010/main" val="313151223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457200" indent="-457200"/>
            <a:r>
              <a:rPr lang="en-US" altLang="en-US" dirty="0">
                <a:solidFill>
                  <a:srgbClr val="00B050"/>
                </a:solidFill>
                <a:hlinkClick r:id="rId2"/>
              </a:rPr>
              <a:t>http://newton.meeting.verilan.com</a:t>
            </a:r>
            <a:r>
              <a:rPr lang="en-US" altLang="en-US" dirty="0">
                <a:solidFill>
                  <a:srgbClr val="00B050"/>
                </a:solidFill>
              </a:rPr>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a:t>Attendance</a:t>
            </a:r>
          </a:p>
        </p:txBody>
      </p:sp>
    </p:spTree>
    <p:extLst>
      <p:ext uri="{BB962C8B-B14F-4D97-AF65-F5344CB8AC3E}">
        <p14:creationId xmlns:p14="http://schemas.microsoft.com/office/powerpoint/2010/main" val="256133494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a:extLst>
              <a:ext uri="{FF2B5EF4-FFF2-40B4-BE49-F238E27FC236}">
                <a16:creationId xmlns:a16="http://schemas.microsoft.com/office/drawing/2014/main" id="{5CEE4533-88B9-49C6-AC36-AFE869C61F26}"/>
              </a:ext>
            </a:extLst>
          </p:cNvPr>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a:t>
            </a:r>
            <a:r>
              <a:rPr lang="en-US" altLang="en-US" sz="2400" dirty="0" err="1"/>
              <a:t>Rosdahl</a:t>
            </a:r>
            <a:r>
              <a:rPr lang="en-US" altLang="en-US" sz="2400" dirty="0"/>
              <a:t> –  </a:t>
            </a:r>
            <a:r>
              <a:rPr lang="en-US" altLang="en-US" sz="2400" dirty="0">
                <a:hlinkClick r:id="rId2"/>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3" name="Slide Number Placeholder 2">
            <a:extLst>
              <a:ext uri="{FF2B5EF4-FFF2-40B4-BE49-F238E27FC236}">
                <a16:creationId xmlns:a16="http://schemas.microsoft.com/office/drawing/2014/main" id="{1AE1C71C-352C-4D31-8003-B8C99A849B49}"/>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4" name="Footer Placeholder 3">
            <a:extLst>
              <a:ext uri="{FF2B5EF4-FFF2-40B4-BE49-F238E27FC236}">
                <a16:creationId xmlns:a16="http://schemas.microsoft.com/office/drawing/2014/main" id="{8DCE3844-8900-4EE8-B970-43098B37274A}"/>
              </a:ext>
            </a:extLst>
          </p:cNvPr>
          <p:cNvSpPr>
            <a:spLocks noGrp="1"/>
          </p:cNvSpPr>
          <p:nvPr>
            <p:ph type="ftr" idx="14"/>
          </p:nvPr>
        </p:nvSpPr>
        <p:spPr/>
        <p:txBody>
          <a:bodyPr/>
          <a:lstStyle/>
          <a:p>
            <a:r>
              <a:rPr lang="en-GB"/>
              <a:t>Allan Jones Activision </a:t>
            </a:r>
            <a:endParaRPr lang="en-GB" dirty="0"/>
          </a:p>
        </p:txBody>
      </p:sp>
      <p:sp>
        <p:nvSpPr>
          <p:cNvPr id="5" name="Date Placeholder 4">
            <a:extLst>
              <a:ext uri="{FF2B5EF4-FFF2-40B4-BE49-F238E27FC236}">
                <a16:creationId xmlns:a16="http://schemas.microsoft.com/office/drawing/2014/main" id="{0E1CDBEE-1210-4D4A-B139-64233F0D7DEA}"/>
              </a:ext>
            </a:extLst>
          </p:cNvPr>
          <p:cNvSpPr>
            <a:spLocks noGrp="1"/>
          </p:cNvSpPr>
          <p:nvPr>
            <p:ph type="dt" idx="15"/>
          </p:nvPr>
        </p:nvSpPr>
        <p:spPr/>
        <p:txBody>
          <a:bodyPr/>
          <a:lstStyle/>
          <a:p>
            <a:r>
              <a:rPr lang="en-US" dirty="0"/>
              <a:t>September 2018</a:t>
            </a:r>
            <a:endParaRPr lang="en-GB" dirty="0"/>
          </a:p>
        </p:txBody>
      </p:sp>
      <p:sp>
        <p:nvSpPr>
          <p:cNvPr id="6" name="Title 5">
            <a:extLst>
              <a:ext uri="{FF2B5EF4-FFF2-40B4-BE49-F238E27FC236}">
                <a16:creationId xmlns:a16="http://schemas.microsoft.com/office/drawing/2014/main" id="{BADBFA84-3F3C-406E-8B73-BF9A85BBD3E1}"/>
              </a:ext>
            </a:extLst>
          </p:cNvPr>
          <p:cNvSpPr>
            <a:spLocks noGrp="1"/>
          </p:cNvSpPr>
          <p:nvPr>
            <p:ph type="title"/>
          </p:nvPr>
        </p:nvSpPr>
        <p:spPr/>
        <p:txBody>
          <a:bodyPr/>
          <a:lstStyle/>
          <a:p>
            <a:r>
              <a:rPr lang="en-US" altLang="en-US" dirty="0"/>
              <a:t>Attendance, Voting &amp; Document Status</a:t>
            </a:r>
            <a:endParaRPr lang="en-US" dirty="0"/>
          </a:p>
        </p:txBody>
      </p:sp>
    </p:spTree>
    <p:extLst>
      <p:ext uri="{BB962C8B-B14F-4D97-AF65-F5344CB8AC3E}">
        <p14:creationId xmlns:p14="http://schemas.microsoft.com/office/powerpoint/2010/main" val="39782151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Following 5 slides</a:t>
            </a:r>
          </a:p>
          <a:p>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dirty="0"/>
              <a:t>Patent Policy</a:t>
            </a:r>
          </a:p>
        </p:txBody>
      </p:sp>
    </p:spTree>
    <p:extLst>
      <p:ext uri="{BB962C8B-B14F-4D97-AF65-F5344CB8AC3E}">
        <p14:creationId xmlns:p14="http://schemas.microsoft.com/office/powerpoint/2010/main" val="139023786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Tree>
    <p:extLst>
      <p:ext uri="{BB962C8B-B14F-4D97-AF65-F5344CB8AC3E}">
        <p14:creationId xmlns:p14="http://schemas.microsoft.com/office/powerpoint/2010/main" val="422387480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pPr lvl="1">
              <a:buSzPct val="150000"/>
              <a:buFont typeface="Arial" panose="020B0604020202020204" pitchFamily="34" charset="0"/>
              <a:buChar char="•"/>
              <a:defRPr/>
            </a:pPr>
            <a:endParaRPr lang="en-US" dirty="0"/>
          </a:p>
        </p:txBody>
      </p:sp>
      <p:sp>
        <p:nvSpPr>
          <p:cNvPr id="3" name="Slide Number Placeholder 2"/>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4" name="Footer Placeholder 3"/>
          <p:cNvSpPr>
            <a:spLocks noGrp="1"/>
          </p:cNvSpPr>
          <p:nvPr>
            <p:ph type="ftr" idx="14"/>
          </p:nvPr>
        </p:nvSpPr>
        <p:spPr/>
        <p:txBody>
          <a:bodyPr/>
          <a:lstStyle/>
          <a:p>
            <a:r>
              <a:rPr lang="en-GB"/>
              <a:t>Allan Jones Activision </a:t>
            </a:r>
            <a:endParaRPr lang="en-GB" dirty="0"/>
          </a:p>
        </p:txBody>
      </p:sp>
      <p:sp>
        <p:nvSpPr>
          <p:cNvPr id="5" name="Date Placeholder 4"/>
          <p:cNvSpPr>
            <a:spLocks noGrp="1"/>
          </p:cNvSpPr>
          <p:nvPr>
            <p:ph type="dt" idx="15"/>
          </p:nvPr>
        </p:nvSpPr>
        <p:spPr/>
        <p:txBody>
          <a:bodyPr/>
          <a:lstStyle/>
          <a:p>
            <a:r>
              <a:rPr lang="en-US"/>
              <a:t>September 2018</a:t>
            </a:r>
            <a:endParaRPr lang="en-GB" dirty="0"/>
          </a:p>
        </p:txBody>
      </p:sp>
      <p:sp>
        <p:nvSpPr>
          <p:cNvPr id="6" name="Title 5"/>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Tree>
    <p:extLst>
      <p:ext uri="{BB962C8B-B14F-4D97-AF65-F5344CB8AC3E}">
        <p14:creationId xmlns:p14="http://schemas.microsoft.com/office/powerpoint/2010/main" val="419865126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1801</TotalTime>
  <Words>1233</Words>
  <Application>Microsoft Office PowerPoint</Application>
  <PresentationFormat>On-screen Show (4:3)</PresentationFormat>
  <Paragraphs>225</Paragraphs>
  <Slides>19</Slides>
  <Notes>3</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8" baseType="lpstr">
      <vt:lpstr>Arial Unicode MS</vt:lpstr>
      <vt:lpstr>MS Gothic</vt:lpstr>
      <vt:lpstr>Arial</vt:lpstr>
      <vt:lpstr>Arial Black</vt:lpstr>
      <vt:lpstr>Calibri</vt:lpstr>
      <vt:lpstr>Monotype Sorts</vt:lpstr>
      <vt:lpstr>Times New Roman</vt:lpstr>
      <vt:lpstr>Office Theme</vt:lpstr>
      <vt:lpstr>Document</vt:lpstr>
      <vt:lpstr>RTA TIG Agenda</vt:lpstr>
      <vt:lpstr>Abstract</vt:lpstr>
      <vt:lpstr>IEEE 802.11 Real Time Application TIG</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RTA TIG Schedule</vt:lpstr>
      <vt:lpstr>Agenda for Tuesday September 11, 19:30 – 21:30</vt:lpstr>
      <vt:lpstr>Approval of  TIG Minutes (July 2018 Telecon Minutes)</vt:lpstr>
      <vt:lpstr>Submissions</vt:lpstr>
      <vt:lpstr>Agenda for Thursday September 13, 16:00 – 18:00</vt:lpstr>
      <vt:lpstr>Telecons</vt:lpstr>
    </vt:vector>
  </TitlesOfParts>
  <Company>Activision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RTA TIG September Agenda</dc:title>
  <dc:creator>Jones, Allan</dc:creator>
  <cp:lastModifiedBy>Jones, Allan</cp:lastModifiedBy>
  <cp:revision>38</cp:revision>
  <cp:lastPrinted>1601-01-01T00:00:00Z</cp:lastPrinted>
  <dcterms:created xsi:type="dcterms:W3CDTF">2018-07-29T21:13:13Z</dcterms:created>
  <dcterms:modified xsi:type="dcterms:W3CDTF">2018-09-10T19:53:45Z</dcterms:modified>
</cp:coreProperties>
</file>