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2"/>
  </p:notesMasterIdLst>
  <p:handoutMasterIdLst>
    <p:handoutMasterId r:id="rId10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327" r:id="rId24"/>
    <p:sldId id="328" r:id="rId25"/>
    <p:sldId id="329" r:id="rId26"/>
    <p:sldId id="330"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9" r:id="rId64"/>
    <p:sldId id="320" r:id="rId65"/>
    <p:sldId id="321" r:id="rId66"/>
    <p:sldId id="322" r:id="rId67"/>
    <p:sldId id="323" r:id="rId68"/>
    <p:sldId id="324" r:id="rId69"/>
    <p:sldId id="325" r:id="rId70"/>
    <p:sldId id="326" r:id="rId71"/>
    <p:sldId id="314" r:id="rId72"/>
    <p:sldId id="315" r:id="rId73"/>
    <p:sldId id="316" r:id="rId74"/>
    <p:sldId id="317" r:id="rId75"/>
    <p:sldId id="318"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90" d="100"/>
          <a:sy n="90" d="100"/>
        </p:scale>
        <p:origin x="416"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14</a:t>
            </a:fld>
            <a:endParaRPr lang="en-US"/>
          </a:p>
        </p:txBody>
      </p:sp>
    </p:spTree>
    <p:extLst>
      <p:ext uri="{BB962C8B-B14F-4D97-AF65-F5344CB8AC3E}">
        <p14:creationId xmlns:p14="http://schemas.microsoft.com/office/powerpoint/2010/main" val="338487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15</a:t>
            </a:fld>
            <a:endParaRPr lang="en-US"/>
          </a:p>
        </p:txBody>
      </p:sp>
    </p:spTree>
    <p:extLst>
      <p:ext uri="{BB962C8B-B14F-4D97-AF65-F5344CB8AC3E}">
        <p14:creationId xmlns:p14="http://schemas.microsoft.com/office/powerpoint/2010/main" val="3741547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418083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542510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18</a:t>
            </a:fld>
            <a:endParaRPr lang="en-US"/>
          </a:p>
        </p:txBody>
      </p:sp>
    </p:spTree>
    <p:extLst>
      <p:ext uri="{BB962C8B-B14F-4D97-AF65-F5344CB8AC3E}">
        <p14:creationId xmlns:p14="http://schemas.microsoft.com/office/powerpoint/2010/main" val="4255593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19</a:t>
            </a:fld>
            <a:endParaRPr lang="en-US"/>
          </a:p>
        </p:txBody>
      </p:sp>
    </p:spTree>
    <p:extLst>
      <p:ext uri="{BB962C8B-B14F-4D97-AF65-F5344CB8AC3E}">
        <p14:creationId xmlns:p14="http://schemas.microsoft.com/office/powerpoint/2010/main" val="1723803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20</a:t>
            </a:fld>
            <a:endParaRPr lang="en-US"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extLst>
      <p:ext uri="{BB962C8B-B14F-4D97-AF65-F5344CB8AC3E}">
        <p14:creationId xmlns:p14="http://schemas.microsoft.com/office/powerpoint/2010/main" val="227074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a:xfrm>
            <a:off x="4986512" y="8985250"/>
            <a:ext cx="1295226" cy="184666"/>
          </a:xfrm>
        </p:spPr>
        <p:txBody>
          <a:bodyPr/>
          <a:lstStyle/>
          <a:p>
            <a:pPr lvl="4">
              <a:defRPr/>
            </a:pPr>
            <a:r>
              <a:rPr lang="en-US" dirty="0" smtClean="0"/>
              <a:t>Peter Yee, AKAYLA</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23</a:t>
            </a:fld>
            <a:endParaRPr lang="en-US" dirty="0"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extLst>
      <p:ext uri="{BB962C8B-B14F-4D97-AF65-F5344CB8AC3E}">
        <p14:creationId xmlns:p14="http://schemas.microsoft.com/office/powerpoint/2010/main" val="658437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802.11-18/1664r0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27</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7120529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802.11-18/1664r0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28</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534604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802.11-18/1664r0</a:t>
            </a:r>
            <a:endParaRPr lang="en-US"/>
          </a:p>
        </p:txBody>
      </p:sp>
      <p:sp>
        <p:nvSpPr>
          <p:cNvPr id="5" name="Date Placeholder 4"/>
          <p:cNvSpPr>
            <a:spLocks noGrp="1"/>
          </p:cNvSpPr>
          <p:nvPr>
            <p:ph type="dt" idx="11"/>
          </p:nvPr>
        </p:nvSpPr>
        <p:spPr/>
        <p:txBody>
          <a:bodyPr/>
          <a:lstStyle/>
          <a:p>
            <a:pPr>
              <a:defRPr/>
            </a:pPr>
            <a:r>
              <a:rPr lang="en-US" smtClean="0"/>
              <a:t>September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29</a:t>
            </a:fld>
            <a:endParaRPr lang="en-US"/>
          </a:p>
        </p:txBody>
      </p:sp>
    </p:spTree>
    <p:extLst>
      <p:ext uri="{BB962C8B-B14F-4D97-AF65-F5344CB8AC3E}">
        <p14:creationId xmlns:p14="http://schemas.microsoft.com/office/powerpoint/2010/main" val="19827044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802.11-18/1664r0</a:t>
            </a:r>
            <a:endParaRPr lang="en-US"/>
          </a:p>
        </p:txBody>
      </p:sp>
      <p:sp>
        <p:nvSpPr>
          <p:cNvPr id="5" name="Date Placeholder 4"/>
          <p:cNvSpPr>
            <a:spLocks noGrp="1"/>
          </p:cNvSpPr>
          <p:nvPr>
            <p:ph type="dt" idx="11"/>
          </p:nvPr>
        </p:nvSpPr>
        <p:spPr/>
        <p:txBody>
          <a:bodyPr/>
          <a:lstStyle/>
          <a:p>
            <a:pPr>
              <a:defRPr/>
            </a:pPr>
            <a:r>
              <a:rPr lang="en-US" smtClean="0"/>
              <a:t>September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30</a:t>
            </a:fld>
            <a:endParaRPr lang="en-US"/>
          </a:p>
        </p:txBody>
      </p:sp>
    </p:spTree>
    <p:extLst>
      <p:ext uri="{BB962C8B-B14F-4D97-AF65-F5344CB8AC3E}">
        <p14:creationId xmlns:p14="http://schemas.microsoft.com/office/powerpoint/2010/main" val="29989720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802.11-18/1664r0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31</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1610184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802.11-11/0xxxr0</a:t>
            </a:r>
          </a:p>
        </p:txBody>
      </p:sp>
      <p:sp>
        <p:nvSpPr>
          <p:cNvPr id="13315" name="Rectangle 3"/>
          <p:cNvSpPr>
            <a:spLocks noGrp="1" noChangeArrowheads="1"/>
          </p:cNvSpPr>
          <p:nvPr>
            <p:ph type="dt" sz="quarter" idx="1"/>
          </p:nvPr>
        </p:nvSpPr>
        <p:spPr>
          <a:noFill/>
        </p:spPr>
        <p:txBody>
          <a:bodyPr/>
          <a:lstStyle/>
          <a:p>
            <a:r>
              <a:rPr lang="en-US" smtClean="0"/>
              <a:t>November 2011</a:t>
            </a:r>
          </a:p>
        </p:txBody>
      </p:sp>
      <p:sp>
        <p:nvSpPr>
          <p:cNvPr id="13316" name="Rectangle 6"/>
          <p:cNvSpPr>
            <a:spLocks noGrp="1" noChangeArrowheads="1"/>
          </p:cNvSpPr>
          <p:nvPr>
            <p:ph type="ftr" sz="quarter" idx="4"/>
          </p:nvPr>
        </p:nvSpPr>
        <p:spPr>
          <a:noFill/>
        </p:spPr>
        <p:txBody>
          <a:bodyPr/>
          <a:lstStyle/>
          <a:p>
            <a:pPr lvl="4"/>
            <a:r>
              <a:rPr lang="en-US" smtClean="0"/>
              <a:t>Osama Aboul-Magd (Samsung)</a:t>
            </a:r>
          </a:p>
        </p:txBody>
      </p:sp>
      <p:sp>
        <p:nvSpPr>
          <p:cNvPr id="13317" name="Rectangle 7"/>
          <p:cNvSpPr>
            <a:spLocks noGrp="1" noChangeArrowheads="1"/>
          </p:cNvSpPr>
          <p:nvPr>
            <p:ph type="sldNum" sz="quarter" idx="5"/>
          </p:nvPr>
        </p:nvSpPr>
        <p:spPr>
          <a:noFill/>
        </p:spPr>
        <p:txBody>
          <a:bodyPr/>
          <a:lstStyle/>
          <a:p>
            <a:r>
              <a:rPr lang="en-US" smtClean="0"/>
              <a:t>Page </a:t>
            </a:r>
            <a:fld id="{CC47AE6E-6830-4D66-A48E-1AB33BF56CB8}" type="slidenum">
              <a:rPr lang="en-US" smtClean="0"/>
              <a:pPr/>
              <a:t>32</a:t>
            </a:fld>
            <a:endParaRPr lang="en-US" smtClean="0"/>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82404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smtClean="0"/>
              <a:t>doc.: IEEE 802.11-11/0xxxr0</a:t>
            </a:r>
          </a:p>
        </p:txBody>
      </p:sp>
      <p:sp>
        <p:nvSpPr>
          <p:cNvPr id="14339" name="Rectangle 3"/>
          <p:cNvSpPr>
            <a:spLocks noGrp="1" noChangeArrowheads="1"/>
          </p:cNvSpPr>
          <p:nvPr>
            <p:ph type="dt" sz="quarter" idx="1"/>
          </p:nvPr>
        </p:nvSpPr>
        <p:spPr>
          <a:noFill/>
        </p:spPr>
        <p:txBody>
          <a:bodyPr/>
          <a:lstStyle/>
          <a:p>
            <a:r>
              <a:rPr lang="en-US" smtClean="0"/>
              <a:t>November 2011</a:t>
            </a:r>
          </a:p>
        </p:txBody>
      </p:sp>
      <p:sp>
        <p:nvSpPr>
          <p:cNvPr id="14340" name="Rectangle 6"/>
          <p:cNvSpPr>
            <a:spLocks noGrp="1" noChangeArrowheads="1"/>
          </p:cNvSpPr>
          <p:nvPr>
            <p:ph type="ftr" sz="quarter" idx="4"/>
          </p:nvPr>
        </p:nvSpPr>
        <p:spPr>
          <a:noFill/>
        </p:spPr>
        <p:txBody>
          <a:bodyPr/>
          <a:lstStyle/>
          <a:p>
            <a:pPr lvl="4"/>
            <a:r>
              <a:rPr lang="en-US" smtClean="0"/>
              <a:t>Osama Aboul-Magd (Samsung)</a:t>
            </a:r>
          </a:p>
        </p:txBody>
      </p:sp>
      <p:sp>
        <p:nvSpPr>
          <p:cNvPr id="14341" name="Rectangle 7"/>
          <p:cNvSpPr>
            <a:spLocks noGrp="1" noChangeArrowheads="1"/>
          </p:cNvSpPr>
          <p:nvPr>
            <p:ph type="sldNum" sz="quarter" idx="5"/>
          </p:nvPr>
        </p:nvSpPr>
        <p:spPr>
          <a:noFill/>
        </p:spPr>
        <p:txBody>
          <a:bodyPr/>
          <a:lstStyle/>
          <a:p>
            <a:r>
              <a:rPr lang="en-US" smtClean="0"/>
              <a:t>Page </a:t>
            </a:r>
            <a:fld id="{E45B7B12-CE07-4A54-96EB-35A50D49DB14}" type="slidenum">
              <a:rPr lang="en-US" smtClean="0"/>
              <a:pPr/>
              <a:t>33</a:t>
            </a:fld>
            <a:endParaRPr lang="en-US" smtClean="0"/>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42808980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802.11-11/0xxxr0</a:t>
            </a:r>
            <a:endParaRPr lang="en-US"/>
          </a:p>
        </p:txBody>
      </p:sp>
      <p:sp>
        <p:nvSpPr>
          <p:cNvPr id="5" name="Date Placeholder 4"/>
          <p:cNvSpPr>
            <a:spLocks noGrp="1"/>
          </p:cNvSpPr>
          <p:nvPr>
            <p:ph type="dt" idx="11"/>
          </p:nvPr>
        </p:nvSpPr>
        <p:spPr/>
        <p:txBody>
          <a:bodyPr/>
          <a:lstStyle/>
          <a:p>
            <a:pPr>
              <a:defRPr/>
            </a:pPr>
            <a:r>
              <a:rPr lang="en-US" smtClean="0"/>
              <a:t>November 2011</a:t>
            </a:r>
            <a:endParaRPr lang="en-US"/>
          </a:p>
        </p:txBody>
      </p:sp>
      <p:sp>
        <p:nvSpPr>
          <p:cNvPr id="6" name="Footer Placeholder 5"/>
          <p:cNvSpPr>
            <a:spLocks noGrp="1"/>
          </p:cNvSpPr>
          <p:nvPr>
            <p:ph type="ftr" sz="quarter" idx="12"/>
          </p:nvPr>
        </p:nvSpPr>
        <p:spPr/>
        <p:txBody>
          <a:bodyPr/>
          <a:lstStyle/>
          <a:p>
            <a:pPr lvl="4">
              <a:defRPr/>
            </a:pPr>
            <a:r>
              <a:rPr lang="en-US" smtClean="0"/>
              <a:t>Osama Aboul-Magd (Samsung)</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494B09C-02D3-414B-B0EE-19148CC64A93}" type="slidenum">
              <a:rPr lang="en-US" smtClean="0"/>
              <a:pPr>
                <a:defRPr/>
              </a:pPr>
              <a:t>34</a:t>
            </a:fld>
            <a:endParaRPr lang="en-US"/>
          </a:p>
        </p:txBody>
      </p:sp>
    </p:spTree>
    <p:extLst>
      <p:ext uri="{BB962C8B-B14F-4D97-AF65-F5344CB8AC3E}">
        <p14:creationId xmlns:p14="http://schemas.microsoft.com/office/powerpoint/2010/main" val="41986266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smtClean="0"/>
          </a:p>
        </p:txBody>
      </p:sp>
      <p:sp>
        <p:nvSpPr>
          <p:cNvPr id="16388" name="Header Placeholder 3"/>
          <p:cNvSpPr>
            <a:spLocks noGrp="1"/>
          </p:cNvSpPr>
          <p:nvPr>
            <p:ph type="hdr" sz="quarter"/>
          </p:nvPr>
        </p:nvSpPr>
        <p:spPr>
          <a:noFill/>
        </p:spPr>
        <p:txBody>
          <a:bodyPr/>
          <a:lstStyle/>
          <a:p>
            <a:r>
              <a:rPr lang="en-US" smtClean="0"/>
              <a:t>doc.: IEEE 802.11-11/0xxxr0</a:t>
            </a:r>
          </a:p>
        </p:txBody>
      </p:sp>
      <p:sp>
        <p:nvSpPr>
          <p:cNvPr id="16389" name="Date Placeholder 4"/>
          <p:cNvSpPr>
            <a:spLocks noGrp="1"/>
          </p:cNvSpPr>
          <p:nvPr>
            <p:ph type="dt" sz="quarter" idx="1"/>
          </p:nvPr>
        </p:nvSpPr>
        <p:spPr>
          <a:noFill/>
        </p:spPr>
        <p:txBody>
          <a:bodyPr/>
          <a:lstStyle/>
          <a:p>
            <a:r>
              <a:rPr lang="en-US" smtClean="0"/>
              <a:t>November 2011</a:t>
            </a:r>
          </a:p>
        </p:txBody>
      </p:sp>
      <p:sp>
        <p:nvSpPr>
          <p:cNvPr id="16390" name="Footer Placeholder 5"/>
          <p:cNvSpPr>
            <a:spLocks noGrp="1"/>
          </p:cNvSpPr>
          <p:nvPr>
            <p:ph type="ftr" sz="quarter" idx="4"/>
          </p:nvPr>
        </p:nvSpPr>
        <p:spPr>
          <a:noFill/>
        </p:spPr>
        <p:txBody>
          <a:bodyPr/>
          <a:lstStyle/>
          <a:p>
            <a:pPr lvl="4"/>
            <a:r>
              <a:rPr lang="en-US" smtClean="0"/>
              <a:t>Osama Aboul-Magd (Samsung)</a:t>
            </a:r>
          </a:p>
        </p:txBody>
      </p:sp>
      <p:sp>
        <p:nvSpPr>
          <p:cNvPr id="16391" name="Slide Number Placeholder 6"/>
          <p:cNvSpPr>
            <a:spLocks noGrp="1"/>
          </p:cNvSpPr>
          <p:nvPr>
            <p:ph type="sldNum" sz="quarter" idx="5"/>
          </p:nvPr>
        </p:nvSpPr>
        <p:spPr>
          <a:noFill/>
        </p:spPr>
        <p:txBody>
          <a:bodyPr/>
          <a:lstStyle/>
          <a:p>
            <a:r>
              <a:rPr lang="en-US" smtClean="0"/>
              <a:t>Page </a:t>
            </a:r>
            <a:fld id="{C0FE0FD1-4DD9-4FB0-9C7C-C209A0639D2E}" type="slidenum">
              <a:rPr lang="en-US" smtClean="0"/>
              <a:pPr/>
              <a:t>35</a:t>
            </a:fld>
            <a:endParaRPr lang="en-US" smtClean="0"/>
          </a:p>
        </p:txBody>
      </p:sp>
    </p:spTree>
    <p:extLst>
      <p:ext uri="{BB962C8B-B14F-4D97-AF65-F5344CB8AC3E}">
        <p14:creationId xmlns:p14="http://schemas.microsoft.com/office/powerpoint/2010/main" val="25243682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3D1D070-E941-41E8-BC55-AEF57517542B}" type="slidenum">
              <a:rPr lang="en-US" altLang="en-US" smtClean="0"/>
              <a:pPr>
                <a:spcBef>
                  <a:spcPct val="0"/>
                </a:spcBef>
              </a:pPr>
              <a:t>37</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7559046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smtClean="0"/>
              <a:t>doc.: IEEE 802.11-11/0xxxr0</a:t>
            </a:r>
          </a:p>
        </p:txBody>
      </p:sp>
      <p:sp>
        <p:nvSpPr>
          <p:cNvPr id="14339" name="Rectangle 3"/>
          <p:cNvSpPr>
            <a:spLocks noGrp="1" noChangeArrowheads="1"/>
          </p:cNvSpPr>
          <p:nvPr>
            <p:ph type="dt" sz="quarter" idx="1"/>
          </p:nvPr>
        </p:nvSpPr>
        <p:spPr/>
        <p:txBody>
          <a:bodyPr/>
          <a:lstStyle/>
          <a:p>
            <a:pPr>
              <a:defRPr/>
            </a:pPr>
            <a:r>
              <a:rPr lang="en-US" smtClean="0"/>
              <a:t>November 2011</a:t>
            </a:r>
          </a:p>
        </p:txBody>
      </p:sp>
      <p:sp>
        <p:nvSpPr>
          <p:cNvPr id="14340" name="Rectangle 6"/>
          <p:cNvSpPr>
            <a:spLocks noGrp="1" noChangeArrowheads="1"/>
          </p:cNvSpPr>
          <p:nvPr>
            <p:ph type="ftr" sz="quarter" idx="4"/>
          </p:nvPr>
        </p:nvSpPr>
        <p:spPr/>
        <p:txBody>
          <a:bodyPr/>
          <a:lstStyle/>
          <a:p>
            <a:pPr lvl="4">
              <a:defRPr/>
            </a:pPr>
            <a:r>
              <a:rPr lang="en-US" smtClean="0"/>
              <a:t>Osama Aboul-Magd (Samsung)</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253A9D9-41CF-4362-B121-CF102B834AC7}" type="slidenum">
              <a:rPr lang="en-US" altLang="en-US" smtClean="0"/>
              <a:pPr>
                <a:spcBef>
                  <a:spcPct val="0"/>
                </a:spcBef>
              </a:pPr>
              <a:t>38</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7222640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384175" y="701675"/>
            <a:ext cx="6165850"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3D4B696-A968-41F9-9879-2C26A184FFA8}" type="slidenum">
              <a:rPr lang="en-US" altLang="en-US" smtClean="0"/>
              <a:pPr>
                <a:spcBef>
                  <a:spcPct val="0"/>
                </a:spcBef>
              </a:pPr>
              <a:t>39</a:t>
            </a:fld>
            <a:endParaRPr lang="en-US" altLang="en-US" smtClean="0"/>
          </a:p>
        </p:txBody>
      </p:sp>
    </p:spTree>
    <p:extLst>
      <p:ext uri="{BB962C8B-B14F-4D97-AF65-F5344CB8AC3E}">
        <p14:creationId xmlns:p14="http://schemas.microsoft.com/office/powerpoint/2010/main" val="3074909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3</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310512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384175" y="701675"/>
            <a:ext cx="6165850"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E3CAA047-FC75-42E4-920D-3A07A1E38C9F}"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41511591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384175" y="701675"/>
            <a:ext cx="6165850"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9975EFF-6F11-4977-8753-59CB73D02594}"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23619255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6224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632421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541F2B0A-FCB2-4D45-A972-96055C00A965}" type="slidenum">
              <a:rPr lang="en-US" altLang="en-US" smtClean="0"/>
              <a:pPr>
                <a:spcBef>
                  <a:spcPct val="0"/>
                </a:spcBef>
              </a:pPr>
              <a:t>47</a:t>
            </a:fld>
            <a:endParaRPr lang="en-US" altLang="en-US" smtClean="0"/>
          </a:p>
        </p:txBody>
      </p:sp>
    </p:spTree>
    <p:extLst>
      <p:ext uri="{BB962C8B-B14F-4D97-AF65-F5344CB8AC3E}">
        <p14:creationId xmlns:p14="http://schemas.microsoft.com/office/powerpoint/2010/main" val="15815848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2CEFA9C-DB96-4907-8638-E464156A3D52}" type="slidenum">
              <a:rPr lang="en-US" altLang="en-US" smtClean="0"/>
              <a:pPr>
                <a:spcBef>
                  <a:spcPct val="0"/>
                </a:spcBef>
              </a:pPr>
              <a:t>50</a:t>
            </a:fld>
            <a:endParaRPr lang="en-US" altLang="en-US" smtClean="0"/>
          </a:p>
        </p:txBody>
      </p:sp>
    </p:spTree>
    <p:extLst>
      <p:ext uri="{BB962C8B-B14F-4D97-AF65-F5344CB8AC3E}">
        <p14:creationId xmlns:p14="http://schemas.microsoft.com/office/powerpoint/2010/main" val="5614172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C305A16-3CEB-4E2A-8B61-8060F21454A4}" type="slidenum">
              <a:rPr lang="en-US" altLang="en-US" smtClean="0"/>
              <a:pPr>
                <a:spcBef>
                  <a:spcPct val="0"/>
                </a:spcBef>
              </a:pPr>
              <a:t>51</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441371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E6BF45D7-01D8-48F4-ADE3-BB4576354F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B5925FB8-8DEF-4978-A000-1CAA5CB98D4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BBAFA5AA-1ADE-4ADA-9DA5-60D9EBDA00B7}"/>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7BF1ED1-8971-4569-95C7-BEE9594B4F96}" type="slidenum">
              <a:rPr lang="en-US" altLang="en-US" smtClean="0"/>
              <a:pPr>
                <a:spcBef>
                  <a:spcPct val="0"/>
                </a:spcBef>
              </a:pPr>
              <a:t>52</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9448745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F055172-BCD1-41B8-9598-2C07EA8B3CD3}" type="slidenum">
              <a:rPr lang="en-US" altLang="en-US" smtClean="0"/>
              <a:pPr>
                <a:spcBef>
                  <a:spcPct val="0"/>
                </a:spcBef>
              </a:pPr>
              <a:t>53</a:t>
            </a:fld>
            <a:endParaRPr lang="en-US" altLang="en-US" smtClean="0"/>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8826090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24D0E46A-9525-4733-873D-AAFFC7A1B765}" type="slidenum">
              <a:rPr lang="en-US" altLang="en-US" smtClean="0"/>
              <a:pPr>
                <a:spcBef>
                  <a:spcPct val="0"/>
                </a:spcBef>
              </a:pPr>
              <a:t>54</a:t>
            </a:fld>
            <a:endParaRPr lang="en-US" altLang="en-US" smtClean="0"/>
          </a:p>
        </p:txBody>
      </p:sp>
      <p:sp>
        <p:nvSpPr>
          <p:cNvPr id="22534" name="Rectangle 2"/>
          <p:cNvSpPr>
            <a:spLocks noGrp="1" noRot="1" noChangeAspect="1" noChangeArrowheads="1" noTextEdit="1"/>
          </p:cNvSpPr>
          <p:nvPr>
            <p:ph type="sldImg"/>
          </p:nvPr>
        </p:nvSpPr>
        <p:spPr>
          <a:xfrm>
            <a:off x="384175" y="701675"/>
            <a:ext cx="6165850"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4163534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53644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4581"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4899FE1-A0E2-457D-8848-D5D14FAAD033}" type="slidenum">
              <a:rPr lang="en-US" altLang="en-US" smtClean="0"/>
              <a:pPr>
                <a:spcBef>
                  <a:spcPct val="0"/>
                </a:spcBef>
              </a:pPr>
              <a:t>55</a:t>
            </a:fld>
            <a:endParaRPr lang="en-US" altLang="en-US" smtClean="0"/>
          </a:p>
        </p:txBody>
      </p:sp>
      <p:sp>
        <p:nvSpPr>
          <p:cNvPr id="24582" name="Rectangle 2"/>
          <p:cNvSpPr>
            <a:spLocks noGrp="1" noRot="1" noChangeAspect="1" noChangeArrowheads="1" noTextEdit="1"/>
          </p:cNvSpPr>
          <p:nvPr>
            <p:ph type="sldImg"/>
          </p:nvPr>
        </p:nvSpPr>
        <p:spPr>
          <a:xfrm>
            <a:off x="384175" y="701675"/>
            <a:ext cx="6165850"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7621990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802.11-18/1407r0</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91797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802.11-18/1407r0</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028366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802.11-18/1407r0</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53875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802.11-18/1407r0</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027045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r>
              <a:rPr lang="en-US">
                <a:latin typeface="Times New Roman" charset="0"/>
              </a:rPr>
              <a:t>doc.: IEEE 802.11-yy/xxxxr0</a:t>
            </a:r>
          </a:p>
        </p:txBody>
      </p:sp>
      <p:sp>
        <p:nvSpPr>
          <p:cNvPr id="9219" name="Rectangle 3"/>
          <p:cNvSpPr>
            <a:spLocks noGrp="1" noChangeArrowheads="1"/>
          </p:cNvSpPr>
          <p:nvPr>
            <p:ph type="dt" sz="quarter" idx="1"/>
          </p:nvPr>
        </p:nvSpPr>
        <p:spPr>
          <a:noFill/>
        </p:spPr>
        <p:txBody>
          <a:bodyPr/>
          <a:lstStyle/>
          <a:p>
            <a:r>
              <a:rPr lang="en-US">
                <a:latin typeface="Times New Roman" charset="0"/>
              </a:rPr>
              <a:t>Month Year</a:t>
            </a:r>
          </a:p>
        </p:txBody>
      </p:sp>
      <p:sp>
        <p:nvSpPr>
          <p:cNvPr id="9220" name="Rectangle 6"/>
          <p:cNvSpPr>
            <a:spLocks noGrp="1" noChangeArrowheads="1"/>
          </p:cNvSpPr>
          <p:nvPr>
            <p:ph type="ftr" sz="quarter" idx="4"/>
          </p:nvPr>
        </p:nvSpPr>
        <p:spPr>
          <a:noFill/>
        </p:spPr>
        <p:txBody>
          <a:bodyPr/>
          <a:lstStyle/>
          <a:p>
            <a:pPr lvl="4"/>
            <a:r>
              <a:rPr lang="en-US">
                <a:latin typeface="Times New Roman" charset="0"/>
              </a:rPr>
              <a:t>Osama Aboul-Magd (Samsung)</a:t>
            </a:r>
          </a:p>
        </p:txBody>
      </p:sp>
      <p:sp>
        <p:nvSpPr>
          <p:cNvPr id="9221" name="Rectangle 7"/>
          <p:cNvSpPr>
            <a:spLocks noGrp="1" noChangeArrowheads="1"/>
          </p:cNvSpPr>
          <p:nvPr>
            <p:ph type="sldNum" sz="quarter" idx="5"/>
          </p:nvPr>
        </p:nvSpPr>
        <p:spPr>
          <a:noFill/>
        </p:spPr>
        <p:txBody>
          <a:bodyPr/>
          <a:lstStyle/>
          <a:p>
            <a:r>
              <a:rPr lang="en-US">
                <a:latin typeface="Times New Roman" charset="0"/>
              </a:rPr>
              <a:t>Page </a:t>
            </a:r>
            <a:fld id="{48189E4D-1385-4EFA-9270-3C7FC52F7D9E}" type="slidenum">
              <a:rPr lang="en-US" smtClean="0">
                <a:latin typeface="Times New Roman" charset="0"/>
              </a:rPr>
              <a:pPr/>
              <a:t>63</a:t>
            </a:fld>
            <a:endParaRPr lang="en-US">
              <a:latin typeface="Times New Roman" charset="0"/>
            </a:endParaRPr>
          </a:p>
        </p:txBody>
      </p:sp>
      <p:sp>
        <p:nvSpPr>
          <p:cNvPr id="9222" name="Rectangle 2"/>
          <p:cNvSpPr>
            <a:spLocks noGrp="1" noRot="1" noChangeAspect="1" noChangeArrowheads="1" noTextEdit="1"/>
          </p:cNvSpPr>
          <p:nvPr>
            <p:ph type="sldImg"/>
          </p:nvPr>
        </p:nvSpPr>
        <p:spPr>
          <a:xfrm>
            <a:off x="384175" y="701675"/>
            <a:ext cx="6165850" cy="3468688"/>
          </a:xfrm>
          <a:ln/>
        </p:spPr>
      </p:sp>
      <p:sp>
        <p:nvSpPr>
          <p:cNvPr id="9223" name="Rectangle 3"/>
          <p:cNvSpPr>
            <a:spLocks noGrp="1" noChangeArrowheads="1"/>
          </p:cNvSpPr>
          <p:nvPr>
            <p:ph type="body" idx="1"/>
          </p:nvPr>
        </p:nvSpPr>
        <p:spPr>
          <a:noFill/>
          <a:ln/>
        </p:spPr>
        <p:txBody>
          <a:bodyPr/>
          <a:lstStyle/>
          <a:p>
            <a:endParaRPr lang="en-US">
              <a:latin typeface="Times New Roman" charset="0"/>
            </a:endParaRPr>
          </a:p>
        </p:txBody>
      </p:sp>
    </p:spTree>
    <p:extLst>
      <p:ext uri="{BB962C8B-B14F-4D97-AF65-F5344CB8AC3E}">
        <p14:creationId xmlns:p14="http://schemas.microsoft.com/office/powerpoint/2010/main" val="27927924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a:latin typeface="Times New Roman" charset="0"/>
            </a:endParaRPr>
          </a:p>
        </p:txBody>
      </p:sp>
      <p:sp>
        <p:nvSpPr>
          <p:cNvPr id="11268" name="Header Placeholder 3"/>
          <p:cNvSpPr>
            <a:spLocks noGrp="1"/>
          </p:cNvSpPr>
          <p:nvPr>
            <p:ph type="hdr" sz="quarter"/>
          </p:nvPr>
        </p:nvSpPr>
        <p:spPr>
          <a:noFill/>
        </p:spPr>
        <p:txBody>
          <a:bodyPr/>
          <a:lstStyle/>
          <a:p>
            <a:r>
              <a:rPr lang="en-US">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a:latin typeface="Times New Roman" charset="0"/>
              </a:rPr>
              <a:t>Page </a:t>
            </a:r>
            <a:fld id="{484108AB-0851-459B-AB7B-943A8BD15352}" type="slidenum">
              <a:rPr lang="en-US" smtClean="0">
                <a:latin typeface="Times New Roman" charset="0"/>
              </a:rPr>
              <a:pPr/>
              <a:t>64</a:t>
            </a:fld>
            <a:endParaRPr lang="en-US">
              <a:latin typeface="Times New Roman" charset="0"/>
            </a:endParaRPr>
          </a:p>
        </p:txBody>
      </p:sp>
    </p:spTree>
    <p:extLst>
      <p:ext uri="{BB962C8B-B14F-4D97-AF65-F5344CB8AC3E}">
        <p14:creationId xmlns:p14="http://schemas.microsoft.com/office/powerpoint/2010/main" val="89133006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xmlns=""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xmlns=""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xmlns=""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5060" name="Rectangle 7">
            <a:extLst>
              <a:ext uri="{FF2B5EF4-FFF2-40B4-BE49-F238E27FC236}">
                <a16:creationId xmlns:a16="http://schemas.microsoft.com/office/drawing/2014/main" xmlns="" id="{971012FC-27B8-0749-B63A-97E21C77F0F4}"/>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DD77BA2-C7E1-6345-882F-F016B5B1AF73}" type="slidenum">
              <a:rPr lang="en-US" altLang="en-US" smtClean="0"/>
              <a:pPr>
                <a:spcBef>
                  <a:spcPct val="0"/>
                </a:spcBef>
              </a:pPr>
              <a:t>65</a:t>
            </a:fld>
            <a:endParaRPr lang="en-US" altLang="en-US"/>
          </a:p>
        </p:txBody>
      </p:sp>
      <p:sp>
        <p:nvSpPr>
          <p:cNvPr id="45061" name="Rectangle 2">
            <a:extLst>
              <a:ext uri="{FF2B5EF4-FFF2-40B4-BE49-F238E27FC236}">
                <a16:creationId xmlns:a16="http://schemas.microsoft.com/office/drawing/2014/main" xmlns="" id="{387867F5-E887-A64C-B77A-7BA49BE242F1}"/>
              </a:ext>
            </a:extLst>
          </p:cNvPr>
          <p:cNvSpPr>
            <a:spLocks noGrp="1" noRot="1" noChangeAspect="1" noChangeArrowheads="1" noTextEdit="1"/>
          </p:cNvSpPr>
          <p:nvPr>
            <p:ph type="sldImg"/>
          </p:nvPr>
        </p:nvSpPr>
        <p:spPr>
          <a:xfrm>
            <a:off x="384175" y="701675"/>
            <a:ext cx="6165850" cy="3468688"/>
          </a:xfrm>
          <a:ln/>
        </p:spPr>
      </p:sp>
      <p:sp>
        <p:nvSpPr>
          <p:cNvPr id="45062" name="Rectangle 3">
            <a:extLst>
              <a:ext uri="{FF2B5EF4-FFF2-40B4-BE49-F238E27FC236}">
                <a16:creationId xmlns:a16="http://schemas.microsoft.com/office/drawing/2014/main" xmlns="" id="{23717B0E-CA83-2C4A-9B4E-053E453183D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8030036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xmlns=""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xmlns=""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xmlns=""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7108" name="Rectangle 7">
            <a:extLst>
              <a:ext uri="{FF2B5EF4-FFF2-40B4-BE49-F238E27FC236}">
                <a16:creationId xmlns:a16="http://schemas.microsoft.com/office/drawing/2014/main" xmlns="" id="{39FC8C40-72D8-3347-B6AE-63EE7E77D9EB}"/>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DB5F2C07-521E-EA48-BCAC-A7CBDFDF5846}" type="slidenum">
              <a:rPr lang="en-US" altLang="en-US" smtClean="0"/>
              <a:pPr>
                <a:spcBef>
                  <a:spcPct val="0"/>
                </a:spcBef>
              </a:pPr>
              <a:t>66</a:t>
            </a:fld>
            <a:endParaRPr lang="en-US" altLang="en-US"/>
          </a:p>
        </p:txBody>
      </p:sp>
      <p:sp>
        <p:nvSpPr>
          <p:cNvPr id="47109" name="Rectangle 2">
            <a:extLst>
              <a:ext uri="{FF2B5EF4-FFF2-40B4-BE49-F238E27FC236}">
                <a16:creationId xmlns:a16="http://schemas.microsoft.com/office/drawing/2014/main" xmlns="" id="{75D3A744-ECA5-A547-A85E-8F3A4F19744E}"/>
              </a:ext>
            </a:extLst>
          </p:cNvPr>
          <p:cNvSpPr>
            <a:spLocks noGrp="1" noRot="1" noChangeAspect="1" noChangeArrowheads="1" noTextEdit="1"/>
          </p:cNvSpPr>
          <p:nvPr>
            <p:ph type="sldImg"/>
          </p:nvPr>
        </p:nvSpPr>
        <p:spPr>
          <a:xfrm>
            <a:off x="384175" y="701675"/>
            <a:ext cx="6165850" cy="3468688"/>
          </a:xfrm>
          <a:ln/>
        </p:spPr>
      </p:sp>
      <p:sp>
        <p:nvSpPr>
          <p:cNvPr id="47110" name="Rectangle 3">
            <a:extLst>
              <a:ext uri="{FF2B5EF4-FFF2-40B4-BE49-F238E27FC236}">
                <a16:creationId xmlns:a16="http://schemas.microsoft.com/office/drawing/2014/main" xmlns="" id="{B17FAFDC-514D-FB40-995E-7462CEE8BF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6345889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12"/>
          <p:cNvSpPr>
            <a:spLocks noGrp="1" noChangeArrowheads="1"/>
          </p:cNvSpPr>
          <p:nvPr>
            <p:ph type="sldNum"/>
          </p:nvPr>
        </p:nvSpPr>
        <p:spPr>
          <a:ln/>
        </p:spPr>
        <p:txBody>
          <a:bodyPr/>
          <a:lstStyle/>
          <a:p>
            <a:fld id="{BD09A82C-BF13-4894-92AE-656C3B503863}" type="slidenum">
              <a:rPr lang="en-US" altLang="en-US"/>
              <a:pPr/>
              <a:t>67</a:t>
            </a:fld>
            <a:endParaRPr lang="en-US" altLang="en-US"/>
          </a:p>
        </p:txBody>
      </p:sp>
      <p:sp>
        <p:nvSpPr>
          <p:cNvPr id="7169" name="Text Box 1"/>
          <p:cNvSpPr txBox="1">
            <a:spLocks noChangeArrowheads="1"/>
          </p:cNvSpPr>
          <p:nvPr/>
        </p:nvSpPr>
        <p:spPr bwMode="auto">
          <a:xfrm>
            <a:off x="3924300" y="8816975"/>
            <a:ext cx="300355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8D02EE93-2AD9-4A7B-AB0B-5FC3BE219980}" type="slidenum">
              <a:rPr lang="en-US" altLang="en-US" sz="1400">
                <a:solidFill>
                  <a:srgbClr val="000000"/>
                </a:solidFill>
                <a:latin typeface="Times New Roman" panose="02020603050405020304" pitchFamily="18" charset="0"/>
              </a:rPr>
              <a:pPr algn="r">
                <a:lnSpc>
                  <a:spcPct val="93000"/>
                </a:lnSpc>
                <a:buClrTx/>
                <a:buFontTx/>
                <a:buNone/>
              </a:pPr>
              <a:t>67</a:t>
            </a:fld>
            <a:endParaRPr lang="en-US" altLang="en-US" sz="1400">
              <a:solidFill>
                <a:srgbClr val="000000"/>
              </a:solidFill>
              <a:latin typeface="Times New Roman" panose="02020603050405020304" pitchFamily="18" charset="0"/>
            </a:endParaRPr>
          </a:p>
        </p:txBody>
      </p:sp>
      <p:sp>
        <p:nvSpPr>
          <p:cNvPr id="7170" name="Text Box 2"/>
          <p:cNvSpPr txBox="1">
            <a:spLocks noChangeArrowheads="1"/>
          </p:cNvSpPr>
          <p:nvPr/>
        </p:nvSpPr>
        <p:spPr bwMode="auto">
          <a:xfrm>
            <a:off x="3924300" y="8816975"/>
            <a:ext cx="3006725"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0AC0262C-07A5-45A1-B5B2-D76F3B857660}" type="slidenum">
              <a:rPr lang="en-US" altLang="en-US" sz="1400">
                <a:solidFill>
                  <a:srgbClr val="000000"/>
                </a:solidFill>
                <a:latin typeface="Times New Roman" panose="02020603050405020304" pitchFamily="18" charset="0"/>
              </a:rPr>
              <a:pPr algn="r">
                <a:lnSpc>
                  <a:spcPct val="93000"/>
                </a:lnSpc>
                <a:buClrTx/>
                <a:buFontTx/>
                <a:buNone/>
              </a:pPr>
              <a:t>67</a:t>
            </a:fld>
            <a:endParaRPr lang="en-US" altLang="en-US" sz="1400">
              <a:solidFill>
                <a:srgbClr val="000000"/>
              </a:solidFill>
              <a:latin typeface="Times New Roman" panose="02020603050405020304" pitchFamily="18" charset="0"/>
            </a:endParaRPr>
          </a:p>
        </p:txBody>
      </p:sp>
      <p:sp>
        <p:nvSpPr>
          <p:cNvPr id="7171" name="Text Box 3"/>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400" b="1">
                <a:solidFill>
                  <a:srgbClr val="000000"/>
                </a:solidFill>
                <a:latin typeface="Times New Roman" panose="02020603050405020304" pitchFamily="18" charset="0"/>
              </a:rPr>
              <a:t>doc.: IEEE 802.11-yy/xxxxr0</a:t>
            </a:r>
          </a:p>
        </p:txBody>
      </p:sp>
      <p:sp>
        <p:nvSpPr>
          <p:cNvPr id="7172" name="Text Box 4"/>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nSpc>
                <a:spcPct val="100000"/>
              </a:lnSpc>
              <a:buClrTx/>
              <a:buFontTx/>
              <a:buNone/>
            </a:pPr>
            <a:r>
              <a:rPr lang="en-US" altLang="en-US" sz="1400" b="1">
                <a:solidFill>
                  <a:srgbClr val="000000"/>
                </a:solidFill>
                <a:latin typeface="Times New Roman" panose="02020603050405020304" pitchFamily="18" charset="0"/>
              </a:rPr>
              <a:t>Month Year</a:t>
            </a:r>
          </a:p>
        </p:txBody>
      </p:sp>
      <p:sp>
        <p:nvSpPr>
          <p:cNvPr id="7173" name="Text Box 5"/>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200">
                <a:solidFill>
                  <a:srgbClr val="000000"/>
                </a:solidFill>
                <a:latin typeface="Times New Roman" panose="02020603050405020304" pitchFamily="18" charset="0"/>
              </a:rPr>
              <a:t>John Doe, Some Company</a:t>
            </a:r>
          </a:p>
        </p:txBody>
      </p:sp>
      <p:sp>
        <p:nvSpPr>
          <p:cNvPr id="7174" name="Text Box 6"/>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200">
                <a:solidFill>
                  <a:srgbClr val="000000"/>
                </a:solidFill>
                <a:latin typeface="Times New Roman" panose="02020603050405020304" pitchFamily="18" charset="0"/>
              </a:rPr>
              <a:t>Page </a:t>
            </a:r>
            <a:fld id="{D929404C-C180-4EDF-9190-0DC2A8A820C1}" type="slidenum">
              <a:rPr lang="en-US" altLang="en-US" sz="1200">
                <a:solidFill>
                  <a:srgbClr val="000000"/>
                </a:solidFill>
                <a:latin typeface="Times New Roman" panose="02020603050405020304" pitchFamily="18" charset="0"/>
              </a:rPr>
              <a:pPr algn="r">
                <a:lnSpc>
                  <a:spcPct val="100000"/>
                </a:lnSpc>
                <a:buClrTx/>
                <a:buFontTx/>
                <a:buNone/>
              </a:pPr>
              <a:t>67</a:t>
            </a:fld>
            <a:endParaRPr lang="en-US" altLang="en-US" sz="1200">
              <a:solidFill>
                <a:srgbClr val="000000"/>
              </a:solidFill>
              <a:latin typeface="Times New Roman" panose="02020603050405020304" pitchFamily="18" charset="0"/>
            </a:endParaRPr>
          </a:p>
        </p:txBody>
      </p:sp>
      <p:sp>
        <p:nvSpPr>
          <p:cNvPr id="7175" name="AutoShape 7"/>
          <p:cNvSpPr>
            <a:spLocks noChangeArrowheads="1"/>
          </p:cNvSpPr>
          <p:nvPr/>
        </p:nvSpPr>
        <p:spPr bwMode="auto">
          <a:xfrm>
            <a:off x="1154113" y="701675"/>
            <a:ext cx="4625975" cy="3468688"/>
          </a:xfrm>
          <a:custGeom>
            <a:avLst/>
            <a:gdLst>
              <a:gd name="G0" fmla="+- 12850 0 0"/>
              <a:gd name="G1" fmla="+- 1 0 0"/>
              <a:gd name="G2" fmla="+- 2 0 0"/>
              <a:gd name="G3" fmla="*/ 1 20251 45568"/>
              <a:gd name="T0" fmla="*/ 4625975 w 4625975"/>
              <a:gd name="T1" fmla="*/ 1734344 h 3468688"/>
              <a:gd name="T2" fmla="*/ 2312992 w 4625975"/>
              <a:gd name="T3" fmla="*/ 3468688 h 3468688"/>
              <a:gd name="T4" fmla="*/ 0 w 4625975"/>
              <a:gd name="T5" fmla="*/ 1734344 h 3468688"/>
              <a:gd name="T6" fmla="*/ 2312992 w 4625975"/>
              <a:gd name="T7" fmla="*/ 0 h 3468688"/>
              <a:gd name="T8" fmla="*/ 0 w 4625975"/>
              <a:gd name="T9" fmla="*/ 0 h 3468688"/>
              <a:gd name="T10" fmla="*/ 4625975 w 4625975"/>
              <a:gd name="T11" fmla="*/ 3468688 h 3468688"/>
            </a:gdLst>
            <a:ahLst/>
            <a:cxnLst>
              <a:cxn ang="0">
                <a:pos x="T0" y="T1"/>
              </a:cxn>
              <a:cxn ang="0">
                <a:pos x="T2" y="T3"/>
              </a:cxn>
              <a:cxn ang="0">
                <a:pos x="T4" y="T5"/>
              </a:cxn>
              <a:cxn ang="0">
                <a:pos x="T6" y="T7"/>
              </a:cxn>
            </a:cxnLst>
            <a:rect l="T8" t="T9" r="T10" b="T11"/>
            <a:pathLst>
              <a:path w="4625975" h="3468688">
                <a:moveTo>
                  <a:pt x="0" y="0"/>
                </a:moveTo>
                <a:lnTo>
                  <a:pt x="12850" y="0"/>
                </a:lnTo>
                <a:lnTo>
                  <a:pt x="12850" y="9635"/>
                </a:lnTo>
                <a:lnTo>
                  <a:pt x="0" y="9635"/>
                </a:lnTo>
                <a:close/>
              </a:path>
            </a:pathLst>
          </a:cu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176" name="Text Box 8"/>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434621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82398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12"/>
          <p:cNvSpPr>
            <a:spLocks noGrp="1" noChangeArrowheads="1"/>
          </p:cNvSpPr>
          <p:nvPr>
            <p:ph type="sldNum"/>
          </p:nvPr>
        </p:nvSpPr>
        <p:spPr>
          <a:ln/>
        </p:spPr>
        <p:txBody>
          <a:bodyPr/>
          <a:lstStyle/>
          <a:p>
            <a:fld id="{9B15E7E6-7696-45BE-BD2A-BEF9E1634AB9}" type="slidenum">
              <a:rPr lang="en-US" altLang="en-US"/>
              <a:pPr/>
              <a:t>68</a:t>
            </a:fld>
            <a:endParaRPr lang="en-US" altLang="en-US"/>
          </a:p>
        </p:txBody>
      </p:sp>
      <p:sp>
        <p:nvSpPr>
          <p:cNvPr id="8193" name="Text Box 1"/>
          <p:cNvSpPr txBox="1">
            <a:spLocks noChangeArrowheads="1"/>
          </p:cNvSpPr>
          <p:nvPr/>
        </p:nvSpPr>
        <p:spPr bwMode="auto">
          <a:xfrm>
            <a:off x="3924300" y="8816975"/>
            <a:ext cx="300355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98592A51-8F84-4CC9-A61F-BBB5A806A088}" type="slidenum">
              <a:rPr lang="en-US" altLang="en-US" sz="1400">
                <a:solidFill>
                  <a:srgbClr val="000000"/>
                </a:solidFill>
                <a:latin typeface="Times New Roman" panose="02020603050405020304" pitchFamily="18" charset="0"/>
              </a:rPr>
              <a:pPr algn="r">
                <a:lnSpc>
                  <a:spcPct val="93000"/>
                </a:lnSpc>
                <a:buClrTx/>
                <a:buFontTx/>
                <a:buNone/>
              </a:pPr>
              <a:t>68</a:t>
            </a:fld>
            <a:endParaRPr lang="en-US" altLang="en-US" sz="1400">
              <a:solidFill>
                <a:srgbClr val="000000"/>
              </a:solidFill>
              <a:latin typeface="Times New Roman" panose="02020603050405020304" pitchFamily="18" charset="0"/>
            </a:endParaRPr>
          </a:p>
        </p:txBody>
      </p:sp>
      <p:sp>
        <p:nvSpPr>
          <p:cNvPr id="8194" name="Text Box 2"/>
          <p:cNvSpPr txBox="1">
            <a:spLocks noChangeArrowheads="1"/>
          </p:cNvSpPr>
          <p:nvPr/>
        </p:nvSpPr>
        <p:spPr bwMode="auto">
          <a:xfrm>
            <a:off x="3924300" y="8816975"/>
            <a:ext cx="3006725"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2B33C78F-CF87-4068-969F-4D570BBACC5A}" type="slidenum">
              <a:rPr lang="en-US" altLang="en-US" sz="1400">
                <a:solidFill>
                  <a:srgbClr val="000000"/>
                </a:solidFill>
                <a:latin typeface="Times New Roman" panose="02020603050405020304" pitchFamily="18" charset="0"/>
              </a:rPr>
              <a:pPr algn="r">
                <a:lnSpc>
                  <a:spcPct val="93000"/>
                </a:lnSpc>
                <a:buClrTx/>
                <a:buFontTx/>
                <a:buNone/>
              </a:pPr>
              <a:t>68</a:t>
            </a:fld>
            <a:endParaRPr lang="en-US" altLang="en-US" sz="1400">
              <a:solidFill>
                <a:srgbClr val="000000"/>
              </a:solidFill>
              <a:latin typeface="Times New Roman" panose="02020603050405020304" pitchFamily="18" charset="0"/>
            </a:endParaRPr>
          </a:p>
        </p:txBody>
      </p:sp>
      <p:sp>
        <p:nvSpPr>
          <p:cNvPr id="8195" name="Text Box 3"/>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400" b="1">
                <a:solidFill>
                  <a:srgbClr val="000000"/>
                </a:solidFill>
                <a:latin typeface="Times New Roman" panose="02020603050405020304" pitchFamily="18" charset="0"/>
              </a:rPr>
              <a:t>doc.: IEEE 802.11-yy/xxxxr0</a:t>
            </a:r>
          </a:p>
        </p:txBody>
      </p:sp>
      <p:sp>
        <p:nvSpPr>
          <p:cNvPr id="8196" name="Text Box 4"/>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nSpc>
                <a:spcPct val="100000"/>
              </a:lnSpc>
              <a:buClrTx/>
              <a:buFontTx/>
              <a:buNone/>
            </a:pPr>
            <a:r>
              <a:rPr lang="en-US" altLang="en-US" sz="1400" b="1">
                <a:solidFill>
                  <a:srgbClr val="000000"/>
                </a:solidFill>
                <a:latin typeface="Times New Roman" panose="02020603050405020304" pitchFamily="18" charset="0"/>
              </a:rPr>
              <a:t>Month Year</a:t>
            </a:r>
          </a:p>
        </p:txBody>
      </p:sp>
      <p:sp>
        <p:nvSpPr>
          <p:cNvPr id="8197" name="Text Box 5"/>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200">
                <a:solidFill>
                  <a:srgbClr val="000000"/>
                </a:solidFill>
                <a:latin typeface="Times New Roman" panose="02020603050405020304" pitchFamily="18" charset="0"/>
              </a:rPr>
              <a:t>John Doe, Some Company</a:t>
            </a:r>
          </a:p>
        </p:txBody>
      </p:sp>
      <p:sp>
        <p:nvSpPr>
          <p:cNvPr id="8198" name="Text Box 6"/>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200">
                <a:solidFill>
                  <a:srgbClr val="000000"/>
                </a:solidFill>
                <a:latin typeface="Times New Roman" panose="02020603050405020304" pitchFamily="18" charset="0"/>
              </a:rPr>
              <a:t>Page </a:t>
            </a:r>
            <a:fld id="{E96AF69C-9A6D-4DAB-8D81-2EEC83E6556D}" type="slidenum">
              <a:rPr lang="en-US" altLang="en-US" sz="1200">
                <a:solidFill>
                  <a:srgbClr val="000000"/>
                </a:solidFill>
                <a:latin typeface="Times New Roman" panose="02020603050405020304" pitchFamily="18" charset="0"/>
              </a:rPr>
              <a:pPr algn="r">
                <a:lnSpc>
                  <a:spcPct val="100000"/>
                </a:lnSpc>
                <a:buClrTx/>
                <a:buFontTx/>
                <a:buNone/>
              </a:pPr>
              <a:t>68</a:t>
            </a:fld>
            <a:endParaRPr lang="en-US" altLang="en-US" sz="1200">
              <a:solidFill>
                <a:srgbClr val="000000"/>
              </a:solidFill>
              <a:latin typeface="Times New Roman" panose="02020603050405020304" pitchFamily="18" charset="0"/>
            </a:endParaRPr>
          </a:p>
        </p:txBody>
      </p:sp>
      <p:sp>
        <p:nvSpPr>
          <p:cNvPr id="8199" name="AutoShape 7"/>
          <p:cNvSpPr>
            <a:spLocks noChangeArrowheads="1"/>
          </p:cNvSpPr>
          <p:nvPr/>
        </p:nvSpPr>
        <p:spPr bwMode="auto">
          <a:xfrm>
            <a:off x="1154113" y="701675"/>
            <a:ext cx="4625975" cy="3468688"/>
          </a:xfrm>
          <a:custGeom>
            <a:avLst/>
            <a:gdLst>
              <a:gd name="G0" fmla="+- 12850 0 0"/>
              <a:gd name="G1" fmla="+- 1 0 0"/>
              <a:gd name="G2" fmla="+- 2 0 0"/>
              <a:gd name="G3" fmla="*/ 1 20251 45568"/>
              <a:gd name="T0" fmla="*/ 4625975 w 4625975"/>
              <a:gd name="T1" fmla="*/ 1734344 h 3468688"/>
              <a:gd name="T2" fmla="*/ 2312992 w 4625975"/>
              <a:gd name="T3" fmla="*/ 3468688 h 3468688"/>
              <a:gd name="T4" fmla="*/ 0 w 4625975"/>
              <a:gd name="T5" fmla="*/ 1734344 h 3468688"/>
              <a:gd name="T6" fmla="*/ 2312992 w 4625975"/>
              <a:gd name="T7" fmla="*/ 0 h 3468688"/>
              <a:gd name="T8" fmla="*/ 0 w 4625975"/>
              <a:gd name="T9" fmla="*/ 0 h 3468688"/>
              <a:gd name="T10" fmla="*/ 4625975 w 4625975"/>
              <a:gd name="T11" fmla="*/ 3468688 h 3468688"/>
            </a:gdLst>
            <a:ahLst/>
            <a:cxnLst>
              <a:cxn ang="0">
                <a:pos x="T0" y="T1"/>
              </a:cxn>
              <a:cxn ang="0">
                <a:pos x="T2" y="T3"/>
              </a:cxn>
              <a:cxn ang="0">
                <a:pos x="T4" y="T5"/>
              </a:cxn>
              <a:cxn ang="0">
                <a:pos x="T6" y="T7"/>
              </a:cxn>
            </a:cxnLst>
            <a:rect l="T8" t="T9" r="T10" b="T11"/>
            <a:pathLst>
              <a:path w="4625975" h="3468688">
                <a:moveTo>
                  <a:pt x="0" y="0"/>
                </a:moveTo>
                <a:lnTo>
                  <a:pt x="12850" y="0"/>
                </a:lnTo>
                <a:lnTo>
                  <a:pt x="12850" y="9635"/>
                </a:lnTo>
                <a:lnTo>
                  <a:pt x="0" y="9635"/>
                </a:lnTo>
                <a:close/>
              </a:path>
            </a:pathLst>
          </a:cu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8200" name="Text Box 8"/>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63838346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B8E9BF63-EE98-41B7-BBC4-BF5FE0D5B51F}" type="slidenum">
              <a:rPr lang="en-US" altLang="en-US"/>
              <a:pPr/>
              <a:t>69</a:t>
            </a:fld>
            <a:endParaRPr lang="en-US" altLang="en-US"/>
          </a:p>
        </p:txBody>
      </p:sp>
      <p:sp>
        <p:nvSpPr>
          <p:cNvPr id="9217" name="Text Box 1"/>
          <p:cNvSpPr txBox="1">
            <a:spLocks noChangeArrowheads="1"/>
          </p:cNvSpPr>
          <p:nvPr/>
        </p:nvSpPr>
        <p:spPr bwMode="auto">
          <a:xfrm>
            <a:off x="3924300" y="8816975"/>
            <a:ext cx="300355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7B4B84A3-F8A2-467D-B0C7-802A83A00F46}" type="slidenum">
              <a:rPr lang="en-US" altLang="en-US" sz="1400">
                <a:solidFill>
                  <a:srgbClr val="000000"/>
                </a:solidFill>
                <a:latin typeface="Times New Roman" panose="02020603050405020304" pitchFamily="18" charset="0"/>
              </a:rPr>
              <a:pPr algn="r">
                <a:lnSpc>
                  <a:spcPct val="93000"/>
                </a:lnSpc>
                <a:buClrTx/>
                <a:buFontTx/>
                <a:buNone/>
              </a:pPr>
              <a:t>69</a:t>
            </a:fld>
            <a:endParaRPr lang="en-US" altLang="en-US" sz="1400">
              <a:solidFill>
                <a:srgbClr val="000000"/>
              </a:solidFill>
              <a:latin typeface="Times New Roman" panose="02020603050405020304" pitchFamily="18" charset="0"/>
            </a:endParaRPr>
          </a:p>
        </p:txBody>
      </p:sp>
      <p:sp>
        <p:nvSpPr>
          <p:cNvPr id="9218" name="Rectangle 2"/>
          <p:cNvSpPr txBox="1">
            <a:spLocks noGrp="1" noRot="1" noChangeAspect="1" noChangeArrowheads="1"/>
          </p:cNvSpPr>
          <p:nvPr>
            <p:ph type="sldImg"/>
          </p:nvPr>
        </p:nvSpPr>
        <p:spPr bwMode="auto">
          <a:xfrm>
            <a:off x="373063" y="704850"/>
            <a:ext cx="6184900" cy="34782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9" name="Text Box 3"/>
          <p:cNvSpPr txBox="1">
            <a:spLocks noChangeArrowheads="1"/>
          </p:cNvSpPr>
          <p:nvPr/>
        </p:nvSpPr>
        <p:spPr bwMode="auto">
          <a:xfrm>
            <a:off x="693738" y="4408488"/>
            <a:ext cx="5545137" cy="417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410436792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12"/>
          <p:cNvSpPr>
            <a:spLocks noGrp="1" noChangeArrowheads="1"/>
          </p:cNvSpPr>
          <p:nvPr>
            <p:ph type="sldNum"/>
          </p:nvPr>
        </p:nvSpPr>
        <p:spPr>
          <a:ln/>
        </p:spPr>
        <p:txBody>
          <a:bodyPr/>
          <a:lstStyle/>
          <a:p>
            <a:fld id="{30D66455-B395-4715-8FB4-6E51C8BCDEB4}" type="slidenum">
              <a:rPr lang="en-US" altLang="en-US"/>
              <a:pPr/>
              <a:t>70</a:t>
            </a:fld>
            <a:endParaRPr lang="en-US" altLang="en-US"/>
          </a:p>
        </p:txBody>
      </p:sp>
      <p:sp>
        <p:nvSpPr>
          <p:cNvPr id="10241" name="Rectangle 1"/>
          <p:cNvSpPr txBox="1">
            <a:spLocks noGrp="1" noRot="1" noChangeAspect="1" noChangeArrowheads="1"/>
          </p:cNvSpPr>
          <p:nvPr>
            <p:ph type="sldImg"/>
          </p:nvPr>
        </p:nvSpPr>
        <p:spPr bwMode="auto">
          <a:xfrm>
            <a:off x="376238" y="704850"/>
            <a:ext cx="6170612" cy="34702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2" name="Rectangle 2"/>
          <p:cNvSpPr txBox="1">
            <a:spLocks noGrp="1" noChangeArrowheads="1"/>
          </p:cNvSpPr>
          <p:nvPr>
            <p:ph type="body" idx="1"/>
          </p:nvPr>
        </p:nvSpPr>
        <p:spPr bwMode="auto">
          <a:xfrm>
            <a:off x="693738" y="4408488"/>
            <a:ext cx="5537200" cy="4165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305870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104676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577305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963214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260843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84463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4993950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939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0758686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573762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dirty="0"/>
          </a:p>
        </p:txBody>
      </p:sp>
    </p:spTree>
    <p:extLst>
      <p:ext uri="{BB962C8B-B14F-4D97-AF65-F5344CB8AC3E}">
        <p14:creationId xmlns:p14="http://schemas.microsoft.com/office/powerpoint/2010/main" val="198477513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89</a:t>
            </a:fld>
            <a:endParaRPr lang="en-US" dirty="0"/>
          </a:p>
        </p:txBody>
      </p:sp>
    </p:spTree>
    <p:extLst>
      <p:ext uri="{BB962C8B-B14F-4D97-AF65-F5344CB8AC3E}">
        <p14:creationId xmlns:p14="http://schemas.microsoft.com/office/powerpoint/2010/main" val="66887222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dirty="0"/>
          </a:p>
        </p:txBody>
      </p:sp>
    </p:spTree>
    <p:extLst>
      <p:ext uri="{BB962C8B-B14F-4D97-AF65-F5344CB8AC3E}">
        <p14:creationId xmlns:p14="http://schemas.microsoft.com/office/powerpoint/2010/main" val="150278575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dirty="0"/>
          </a:p>
        </p:txBody>
      </p:sp>
    </p:spTree>
    <p:extLst>
      <p:ext uri="{BB962C8B-B14F-4D97-AF65-F5344CB8AC3E}">
        <p14:creationId xmlns:p14="http://schemas.microsoft.com/office/powerpoint/2010/main" val="385569330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dirty="0"/>
          </a:p>
        </p:txBody>
      </p:sp>
    </p:spTree>
    <p:extLst>
      <p:ext uri="{BB962C8B-B14F-4D97-AF65-F5344CB8AC3E}">
        <p14:creationId xmlns:p14="http://schemas.microsoft.com/office/powerpoint/2010/main" val="2555863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94</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841781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dt" sz="quarter" idx="1"/>
          </p:nvPr>
        </p:nvSpPr>
        <p:spPr>
          <a:xfrm>
            <a:off x="641350" y="120650"/>
            <a:ext cx="732573" cy="215444"/>
          </a:xfrm>
          <a:noFill/>
        </p:spPr>
        <p:txBody>
          <a:bodyPr/>
          <a:lstStyle/>
          <a:p>
            <a:r>
              <a:rPr lang="en-US" dirty="0"/>
              <a:t>Nov 2015</a:t>
            </a:r>
            <a:endParaRPr lang="en-GB" dirty="0"/>
          </a:p>
        </p:txBody>
      </p:sp>
      <p:sp>
        <p:nvSpPr>
          <p:cNvPr id="11268" name="Rectangle 6"/>
          <p:cNvSpPr>
            <a:spLocks noGrp="1" noChangeArrowheads="1"/>
          </p:cNvSpPr>
          <p:nvPr>
            <p:ph type="ftr" sz="quarter" idx="4"/>
          </p:nvPr>
        </p:nvSpPr>
        <p:spPr>
          <a:noFill/>
        </p:spPr>
        <p:txBody>
          <a:bodyPr/>
          <a:lstStyle/>
          <a:p>
            <a:pPr lvl="4"/>
            <a:r>
              <a:rPr lang="en-GB" dirty="0"/>
              <a:t>Tim Godfrey (EPRI)</a:t>
            </a:r>
          </a:p>
        </p:txBody>
      </p:sp>
      <p:sp>
        <p:nvSpPr>
          <p:cNvPr id="11269" name="Rectangle 7"/>
          <p:cNvSpPr>
            <a:spLocks noGrp="1" noChangeArrowheads="1"/>
          </p:cNvSpPr>
          <p:nvPr>
            <p:ph type="sldNum" sz="quarter" idx="5"/>
          </p:nvPr>
        </p:nvSpPr>
        <p:spPr>
          <a:noFill/>
        </p:spPr>
        <p:txBody>
          <a:bodyPr/>
          <a:lstStyle/>
          <a:p>
            <a:r>
              <a:rPr lang="en-GB" dirty="0"/>
              <a:t>Page </a:t>
            </a:r>
            <a:fld id="{7F3AA8F3-0F4A-45BA-A64F-0DDB9B568E98}" type="slidenum">
              <a:rPr lang="en-GB" smtClean="0"/>
              <a:pPr/>
              <a:t>99</a:t>
            </a:fld>
            <a:endParaRPr lang="en-GB" dirty="0"/>
          </a:p>
        </p:txBody>
      </p:sp>
      <p:sp>
        <p:nvSpPr>
          <p:cNvPr id="11270" name="Rectangle 2"/>
          <p:cNvSpPr>
            <a:spLocks noGrp="1" noRot="1" noChangeAspect="1" noChangeArrowheads="1" noTextEdit="1"/>
          </p:cNvSpPr>
          <p:nvPr>
            <p:ph type="sldImg"/>
          </p:nvPr>
        </p:nvSpPr>
        <p:spPr>
          <a:xfrm>
            <a:off x="98425" y="750888"/>
            <a:ext cx="6597650" cy="3711575"/>
          </a:xfrm>
          <a:ln/>
        </p:spPr>
      </p:sp>
      <p:sp>
        <p:nvSpPr>
          <p:cNvPr id="1127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46709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3139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12</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341923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13</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215046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24/dcn/18/24-18-0019-01-0000-sept-2018-agenda.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 Id="rId4" Type="http://schemas.openxmlformats.org/officeDocument/2006/relationships/hyperlink" Target="https://mentor.ieee.org/802.24/dcn/18/24-18-0020-01-0000-sept-2018-meeting-presentation.ppt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8/11-18-1387-02-AANI-aani-sc-agenda-september-2018.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382-06-0arc-arc-sc-agenda-sept-2018.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641-00-0arc-discussion-on-wur-802-11ba-nomenclature.pptx" TargetMode="External"/><Relationship Id="rId5" Type="http://schemas.openxmlformats.org/officeDocument/2006/relationships/hyperlink" Target="https://mentor.ieee.org/802.11/dcn/18/11-18-1020-05-0arc-discussion-on-wur-802-11ba-states.pptx" TargetMode="External"/><Relationship Id="rId4" Type="http://schemas.openxmlformats.org/officeDocument/2006/relationships/hyperlink" Target="https://mentor.ieee.org/802.11/dcn/18/11-18-1494-02-00ba-overview-of-802-11-ba-power-management-in-d0-4.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671-00-0arc-notes-for-response-to-wba-liaison-on-mac-address-randomizat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8/11-18-1378-04-coex-agenda-for-sep-2018-in-hawaii.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Microsoft_Word_97_-_2003_Document2.doc"/></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standards.ieee.org/about/sba/index.html" TargetMode="Externa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Microsoft_Word_97_-_2003_Document3.doc"/></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8/11-18-1373-05-00ax-tgax-september-2018-meeting-agenda.ppt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Microsoft_Word_97_-_2003_Document4.doc"/></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petere@ieee.org" TargetMode="External"/><Relationship Id="rId18"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21" Type="http://schemas.openxmlformats.org/officeDocument/2006/relationships/hyperlink" Target="mailto:d3e3e3@gmail.com" TargetMode="External"/><Relationship Id="rId7" Type="http://schemas.openxmlformats.org/officeDocument/2006/relationships/hyperlink" Target="mailto:Gaurav.Patwardhan@hpe.com" TargetMode="External"/><Relationship Id="rId12" Type="http://schemas.openxmlformats.org/officeDocument/2006/relationships/hyperlink" Target="mailto:henry@LOGOUT.COM" TargetMode="External"/><Relationship Id="rId17" Type="http://schemas.openxmlformats.org/officeDocument/2006/relationships/hyperlink" Target="mailto:LRA@tiac.net" TargetMode="External"/><Relationship Id="rId2" Type="http://schemas.openxmlformats.org/officeDocument/2006/relationships/notesSlide" Target="../notesSlides/notesSlide4.xml"/><Relationship Id="rId16" Type="http://schemas.openxmlformats.org/officeDocument/2006/relationships/hyperlink" Target="mailto:aasterja@qti.qualcomm.com" TargetMode="External"/><Relationship Id="rId20" Type="http://schemas.openxmlformats.org/officeDocument/2006/relationships/hyperlink" Target="mailto:shiwenhe@seu.edu.cn" TargetMode="External"/><Relationship Id="rId1" Type="http://schemas.openxmlformats.org/officeDocument/2006/relationships/slideLayout" Target="../slideLayouts/slideLayout2.xml"/><Relationship Id="rId6" Type="http://schemas.openxmlformats.org/officeDocument/2006/relationships/hyperlink" Target="mailto:po-kai.huang@intel.com" TargetMode="External"/><Relationship Id="rId11" Type="http://schemas.openxmlformats.org/officeDocument/2006/relationships/hyperlink" Target="mailto:alex.ashley@hotmail.co.uk" TargetMode="External"/><Relationship Id="rId5" Type="http://schemas.openxmlformats.org/officeDocument/2006/relationships/hyperlink" Target="mailto:chaochun.wang@mediatek.com" TargetMode="External"/><Relationship Id="rId15" Type="http://schemas.openxmlformats.org/officeDocument/2006/relationships/hyperlink" Target="mailto:yongho.seok@gmail.com" TargetMode="External"/><Relationship Id="rId10" Type="http://schemas.openxmlformats.org/officeDocument/2006/relationships/hyperlink" Target="mailto:edward.ks.au@huawei.com" TargetMode="External"/><Relationship Id="rId19" Type="http://schemas.openxmlformats.org/officeDocument/2006/relationships/hyperlink" Target="mailto:jiamin.chen@mail01.huawei.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adrian.p.stephens@ieee.org" TargetMode="External"/><Relationship Id="rId22" Type="http://schemas.openxmlformats.org/officeDocument/2006/relationships/hyperlink" Target="mailto:ddrgal@gmai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Microsoft_Word_97_-_2003_Document5.doc"/></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Microsoft_Word_97_-_2003_Document6.doc"/></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09/11-09-1034-12-0000-802-11-editorial-style-guide.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draft/styleman.pdf"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Microsoft_Word_97_-_2003_Document7.doc"/></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3.png"/><Relationship Id="rId4" Type="http://schemas.openxmlformats.org/officeDocument/2006/relationships/oleObject" Target="../embeddings/oleObject4.bin"/></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4.emf"/><Relationship Id="rId4" Type="http://schemas.openxmlformats.org/officeDocument/2006/relationships/oleObject" Target="../embeddings/oleObject5.bin"/></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5.emf"/><Relationship Id="rId4" Type="http://schemas.openxmlformats.org/officeDocument/2006/relationships/oleObject" Target="../embeddings/Microsoft_Word_97_-_2003_Document8.doc"/></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6.emf"/><Relationship Id="rId4" Type="http://schemas.openxmlformats.org/officeDocument/2006/relationships/oleObject" Target="../embeddings/oleObject6.bin"/></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7.emf"/><Relationship Id="rId4" Type="http://schemas.openxmlformats.org/officeDocument/2006/relationships/oleObject" Target="../embeddings/oleObject7.bin"/></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ecfsapi.fcc.gov/file/10907489822345/2018-09-07%20Joint%20Letter%20(ET%2018-70).pdf"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4" Type="http://schemas.openxmlformats.org/officeDocument/2006/relationships/hyperlink" Target="https://ecfsapi.fcc.gov/file/109112152615349/Wi-Fi%20Alliance%20Comments%20on%20Spectrum%20Pipeline%20Act%20Report.pdf"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ecfsapi.fcc.gov/file/10717207604667/17-183%20FWCC%20ExP%20Notice%202018-07-17%20--%20AS%20FILED.pdf" TargetMode="External"/><Relationship Id="rId2" Type="http://schemas.openxmlformats.org/officeDocument/2006/relationships/notesSlide" Target="../notesSlides/notesSlide65.xml"/><Relationship Id="rId1" Type="http://schemas.openxmlformats.org/officeDocument/2006/relationships/slideLayout" Target="../slideLayouts/slideLayout2.xml"/><Relationship Id="rId5" Type="http://schemas.openxmlformats.org/officeDocument/2006/relationships/hyperlink" Target="https://ecfsapi.fcc.gov/file/104120372328746/6%20GHz%20OET%20and%20Bureaus%20Ex%20Parte%20(Apr.%2012,%202018).pdf" TargetMode="External"/><Relationship Id="rId4" Type="http://schemas.openxmlformats.org/officeDocument/2006/relationships/hyperlink" Target="https://ecfsapi.fcc.gov/file/1070541429397/7-5-18%20SES-Intelsat%20ex%20parte%20for%20McGrath%20and%20Javed.pdf" TargetMode="Externa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8.emf"/><Relationship Id="rId4" Type="http://schemas.openxmlformats.org/officeDocument/2006/relationships/oleObject" Target="../embeddings/Microsoft_Word_97_-_2003_Document9.doc"/></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20.e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September 2018 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2018-09-14</a:t>
            </a:r>
            <a:endParaRPr lang="en-GB" sz="2000" b="0" dirty="0"/>
          </a:p>
        </p:txBody>
      </p:sp>
      <p:sp>
        <p:nvSpPr>
          <p:cNvPr id="6" name="Date Placeholder 3"/>
          <p:cNvSpPr>
            <a:spLocks noGrp="1"/>
          </p:cNvSpPr>
          <p:nvPr>
            <p:ph type="dt" idx="10"/>
          </p:nvPr>
        </p:nvSpPr>
        <p:spPr/>
        <p:txBody>
          <a:bodyPr/>
          <a:lstStyle/>
          <a:p>
            <a:r>
              <a:rPr lang="en-US" smtClean="0"/>
              <a:t>September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124"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Stephen McCann (BlackBerry)</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10</a:t>
            </a:fld>
            <a:endParaRPr lang="en-GB" dirty="0"/>
          </a:p>
        </p:txBody>
      </p:sp>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929217" y="2019698"/>
            <a:ext cx="1034838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sz="3200" kern="0" dirty="0"/>
              <a:t>This document is the closing report for AANI SC, </a:t>
            </a:r>
          </a:p>
          <a:p>
            <a:pPr algn="ctr">
              <a:buFontTx/>
              <a:buNone/>
            </a:pPr>
            <a:r>
              <a:rPr lang="en-US" sz="3200" dirty="0"/>
              <a:t>September </a:t>
            </a:r>
            <a:r>
              <a:rPr lang="en-US" sz="3200" kern="0" dirty="0"/>
              <a:t>2018 Meeting in Waikoloa, HI, USA</a:t>
            </a:r>
          </a:p>
        </p:txBody>
      </p:sp>
    </p:spTree>
    <p:extLst>
      <p:ext uri="{BB962C8B-B14F-4D97-AF65-F5344CB8AC3E}">
        <p14:creationId xmlns:p14="http://schemas.microsoft.com/office/powerpoint/2010/main" val="32677603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1916833"/>
            <a:ext cx="7772400" cy="4741142"/>
          </a:xfrm>
        </p:spPr>
        <p:txBody>
          <a:bodyPr>
            <a:normAutofit fontScale="92500" lnSpcReduction="20000"/>
          </a:bodyPr>
          <a:lstStyle/>
          <a:p>
            <a:r>
              <a:rPr lang="en-US" dirty="0"/>
              <a:t>802.24.1 Smart Grid Task Group</a:t>
            </a:r>
          </a:p>
          <a:p>
            <a:pPr lvl="1"/>
            <a:r>
              <a:rPr lang="en-US" dirty="0"/>
              <a:t>Prepared </a:t>
            </a:r>
            <a:r>
              <a:rPr lang="en-US" dirty="0">
                <a:hlinkClick r:id="rId2"/>
              </a:rPr>
              <a:t>TSN for Utility Applications</a:t>
            </a:r>
            <a:r>
              <a:rPr lang="en-US" dirty="0"/>
              <a:t> white paper draft 1.0 for comment collection (802.11 invited to comment)</a:t>
            </a:r>
          </a:p>
          <a:p>
            <a:pPr lvl="1"/>
            <a:r>
              <a:rPr lang="en-US" dirty="0"/>
              <a:t>Commented on latest draft of IEEE PES Power Systems Communications and Cyber-Security Committee Task Force S6: </a:t>
            </a:r>
            <a:r>
              <a:rPr lang="en-US" i="1" dirty="0"/>
              <a:t>"Standards for integrating Home Automation IoT to Power Utilities Communication Systems”</a:t>
            </a:r>
          </a:p>
          <a:p>
            <a:pPr lvl="2"/>
            <a:r>
              <a:rPr lang="en-US" dirty="0"/>
              <a:t>Draft comments saved in 802.24 private area</a:t>
            </a:r>
          </a:p>
          <a:p>
            <a:pPr lvl="1"/>
            <a:r>
              <a:rPr lang="en-US" dirty="0"/>
              <a:t>Discussed future activities related to vertical applications requiring low-latency, real time over mixed 802 networks. (802.11 RTA and its relationship to TSN)</a:t>
            </a:r>
          </a:p>
          <a:p>
            <a:pPr lvl="1"/>
            <a:r>
              <a:rPr lang="en-US" dirty="0"/>
              <a:t>November: review and respond to NIST comments on Wireless Matrix update</a:t>
            </a:r>
          </a:p>
          <a:p>
            <a:pPr lvl="1"/>
            <a:endParaRPr lang="en-US" dirty="0"/>
          </a:p>
          <a:p>
            <a:pPr algn="just"/>
            <a:r>
              <a:rPr lang="en-US" sz="1900" dirty="0"/>
              <a:t>Sept 2018 Agenda: 		</a:t>
            </a:r>
            <a:r>
              <a:rPr lang="en-US" sz="1900" dirty="0">
                <a:solidFill>
                  <a:srgbClr val="002060"/>
                </a:solidFill>
                <a:hlinkClick r:id="rId3"/>
              </a:rPr>
              <a:t>24-18-0019r1</a:t>
            </a:r>
            <a:endParaRPr lang="en-US" sz="1900" dirty="0">
              <a:solidFill>
                <a:srgbClr val="002060"/>
              </a:solidFill>
            </a:endParaRPr>
          </a:p>
          <a:p>
            <a:r>
              <a:rPr lang="en-US" sz="1900" dirty="0"/>
              <a:t>Closing Report 		</a:t>
            </a:r>
            <a:r>
              <a:rPr lang="en-US" sz="1900" dirty="0">
                <a:hlinkClick r:id="rId4"/>
              </a:rPr>
              <a:t>24-18-0020r1</a:t>
            </a:r>
            <a:endParaRPr lang="en-US" sz="1900" dirty="0"/>
          </a:p>
          <a:p>
            <a:r>
              <a:rPr lang="en-US" sz="1900" dirty="0"/>
              <a:t>Minutes			24-18-0021r0</a:t>
            </a:r>
          </a:p>
        </p:txBody>
      </p:sp>
      <p:sp>
        <p:nvSpPr>
          <p:cNvPr id="5" name="Footer Placeholder 4"/>
          <p:cNvSpPr>
            <a:spLocks noGrp="1"/>
          </p:cNvSpPr>
          <p:nvPr>
            <p:ph type="ftr" sz="quarter" idx="4294967295"/>
          </p:nvPr>
        </p:nvSpPr>
        <p:spPr>
          <a:xfrm>
            <a:off x="8863429" y="6475413"/>
            <a:ext cx="2490371" cy="182562"/>
          </a:xfrm>
          <a:prstGeom prst="rect">
            <a:avLst/>
          </a:prstGeom>
        </p:spPr>
        <p:txBody>
          <a:bodyPr/>
          <a:lstStyle/>
          <a:p>
            <a:pPr>
              <a:defRPr/>
            </a:pPr>
            <a:r>
              <a:rPr lang="en-GB" sz="1400" dirty="0">
                <a:solidFill>
                  <a:schemeClr val="tx1"/>
                </a:solidFill>
              </a:rPr>
              <a:t>Tim Godfrey, EPRI</a:t>
            </a:r>
          </a:p>
        </p:txBody>
      </p:sp>
      <p:sp>
        <p:nvSpPr>
          <p:cNvPr id="6" name="Slide Number Placeholder 5"/>
          <p:cNvSpPr>
            <a:spLocks noGrp="1"/>
          </p:cNvSpPr>
          <p:nvPr>
            <p:ph type="sldNum" sz="quarter" idx="12"/>
          </p:nvPr>
        </p:nvSpPr>
        <p:spPr/>
        <p:txBody>
          <a:bodyPr/>
          <a:lstStyle/>
          <a:p>
            <a:pPr>
              <a:defRPr/>
            </a:pPr>
            <a:r>
              <a:rPr lang="en-GB" dirty="0"/>
              <a:t>Slide </a:t>
            </a:r>
            <a:fld id="{43190CD6-18F2-44F1-A379-0C51A15702FA}" type="slidenum">
              <a:rPr lang="en-GB" smtClean="0"/>
              <a:pPr>
                <a:defRPr/>
              </a:pPr>
              <a:t>100</a:t>
            </a:fld>
            <a:endParaRPr lang="en-GB" dirty="0"/>
          </a:p>
        </p:txBody>
      </p:sp>
      <p:grpSp>
        <p:nvGrpSpPr>
          <p:cNvPr id="13" name="Group 12">
            <a:extLst>
              <a:ext uri="{FF2B5EF4-FFF2-40B4-BE49-F238E27FC236}">
                <a16:creationId xmlns="" xmlns:a16="http://schemas.microsoft.com/office/drawing/2014/main" id="{6D063D36-5E48-4AA4-ACDF-2E0C987640A1}"/>
              </a:ext>
            </a:extLst>
          </p:cNvPr>
          <p:cNvGrpSpPr/>
          <p:nvPr/>
        </p:nvGrpSpPr>
        <p:grpSpPr>
          <a:xfrm>
            <a:off x="3287688" y="764704"/>
            <a:ext cx="5398368" cy="936104"/>
            <a:chOff x="827584" y="1412776"/>
            <a:chExt cx="7704856" cy="1440160"/>
          </a:xfrm>
        </p:grpSpPr>
        <p:sp>
          <p:nvSpPr>
            <p:cNvPr id="4" name="Rectangle 3"/>
            <p:cNvSpPr/>
            <p:nvPr/>
          </p:nvSpPr>
          <p:spPr bwMode="auto">
            <a:xfrm>
              <a:off x="2051720" y="1412776"/>
              <a:ext cx="518457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r>
                <a:rPr lang="en-US" sz="1800" b="1" dirty="0"/>
                <a:t>802.24 Vertical Applications TAG</a:t>
              </a:r>
              <a:endParaRPr lang="en-US" sz="1800" b="1" dirty="0">
                <a:solidFill>
                  <a:schemeClr val="tx1"/>
                </a:solidFill>
              </a:endParaRPr>
            </a:p>
          </p:txBody>
        </p:sp>
        <p:sp>
          <p:nvSpPr>
            <p:cNvPr id="7" name="Rectangle 6"/>
            <p:cNvSpPr/>
            <p:nvPr/>
          </p:nvSpPr>
          <p:spPr bwMode="auto">
            <a:xfrm>
              <a:off x="827584" y="2348880"/>
              <a:ext cx="374441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r>
                <a:rPr lang="en-US" sz="1400" dirty="0"/>
                <a:t>802.24.1 Smart Grid TG</a:t>
              </a:r>
              <a:endParaRPr lang="en-US" sz="1400" dirty="0">
                <a:solidFill>
                  <a:schemeClr val="tx1"/>
                </a:solidFill>
              </a:endParaRPr>
            </a:p>
          </p:txBody>
        </p:sp>
        <p:sp>
          <p:nvSpPr>
            <p:cNvPr id="8" name="Rectangle 7"/>
            <p:cNvSpPr/>
            <p:nvPr/>
          </p:nvSpPr>
          <p:spPr bwMode="auto">
            <a:xfrm>
              <a:off x="4788024" y="2348880"/>
              <a:ext cx="3744416" cy="50405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1400" dirty="0">
                  <a:solidFill>
                    <a:schemeClr val="bg1">
                      <a:lumMod val="75000"/>
                    </a:schemeClr>
                  </a:solidFill>
                </a:rPr>
                <a:t>802.24.2 IoT TG</a:t>
              </a:r>
            </a:p>
          </p:txBody>
        </p:sp>
        <p:cxnSp>
          <p:nvCxnSpPr>
            <p:cNvPr id="10" name="Elbow Connector 9"/>
            <p:cNvCxnSpPr>
              <a:stCxn id="4" idx="2"/>
              <a:endCxn id="7" idx="0"/>
            </p:cNvCxnSpPr>
            <p:nvPr/>
          </p:nvCxnSpPr>
          <p:spPr bwMode="auto">
            <a:xfrm rot="5400000">
              <a:off x="3455876" y="1160748"/>
              <a:ext cx="432048" cy="1944216"/>
            </a:xfrm>
            <a:prstGeom prst="bentConnector3">
              <a:avLst/>
            </a:prstGeom>
            <a:solidFill>
              <a:schemeClr val="accent1"/>
            </a:solidFill>
            <a:ln w="12700" cap="flat" cmpd="sng" algn="ctr">
              <a:solidFill>
                <a:schemeClr val="tx1"/>
              </a:solidFill>
              <a:prstDash val="solid"/>
              <a:round/>
              <a:headEnd type="none" w="sm" len="sm"/>
              <a:tailEnd type="triangle"/>
            </a:ln>
            <a:effectLst/>
          </p:spPr>
        </p:cxnSp>
        <p:cxnSp>
          <p:nvCxnSpPr>
            <p:cNvPr id="12" name="Elbow Connector 11"/>
            <p:cNvCxnSpPr>
              <a:stCxn id="4" idx="2"/>
              <a:endCxn id="8" idx="0"/>
            </p:cNvCxnSpPr>
            <p:nvPr/>
          </p:nvCxnSpPr>
          <p:spPr bwMode="auto">
            <a:xfrm rot="16200000" flipH="1">
              <a:off x="5436096" y="1124744"/>
              <a:ext cx="432048" cy="2016224"/>
            </a:xfrm>
            <a:prstGeom prst="bentConnector3">
              <a:avLst/>
            </a:prstGeom>
            <a:solidFill>
              <a:schemeClr val="accent1"/>
            </a:solidFill>
            <a:ln w="12700" cap="flat" cmpd="sng" algn="ctr">
              <a:solidFill>
                <a:schemeClr val="tx1"/>
              </a:solidFill>
              <a:prstDash val="solid"/>
              <a:round/>
              <a:headEnd type="none" w="sm" len="sm"/>
              <a:tailEnd type="triangle"/>
            </a:ln>
            <a:effectLst/>
          </p:spPr>
        </p:cxnSp>
      </p:gr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78301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September 2018</a:t>
            </a:r>
          </a:p>
        </p:txBody>
      </p:sp>
      <p:sp>
        <p:nvSpPr>
          <p:cNvPr id="3" name="Content Placeholder 2"/>
          <p:cNvSpPr>
            <a:spLocks noGrp="1"/>
          </p:cNvSpPr>
          <p:nvPr>
            <p:ph idx="1"/>
          </p:nvPr>
        </p:nvSpPr>
        <p:spPr>
          <a:xfrm>
            <a:off x="870412" y="1245066"/>
            <a:ext cx="11321588" cy="5016361"/>
          </a:xfrm>
        </p:spPr>
        <p:txBody>
          <a:bodyPr/>
          <a:lstStyle/>
          <a:p>
            <a:pPr marL="400050">
              <a:buFont typeface="Arial" panose="020B0604020202020204" pitchFamily="34" charset="0"/>
              <a:buChar char="•"/>
            </a:pPr>
            <a:r>
              <a:rPr lang="en-US" altLang="en-US" dirty="0"/>
              <a:t>Meeting Goals: </a:t>
            </a:r>
          </a:p>
          <a:p>
            <a:pPr marL="971550" lvl="1" indent="-457200">
              <a:buFont typeface="Arial" panose="020B0604020202020204" pitchFamily="34" charset="0"/>
              <a:buChar char="•"/>
            </a:pPr>
            <a:r>
              <a:rPr lang="en-US" altLang="en-US" sz="2400" dirty="0"/>
              <a:t>802.11ax technical performance simulations, relative to IMT-2020 requirements </a:t>
            </a:r>
          </a:p>
          <a:p>
            <a:pPr marL="971550" lvl="1" indent="-457200">
              <a:buFont typeface="Arial" panose="020B0604020202020204" pitchFamily="34" charset="0"/>
              <a:buChar char="•"/>
            </a:pPr>
            <a:r>
              <a:rPr lang="en-US" altLang="en-US" sz="2400" dirty="0"/>
              <a:t>Continue Discussion on: NENDICA activity</a:t>
            </a:r>
          </a:p>
          <a:p>
            <a:pPr marL="400050">
              <a:buFont typeface="Arial" panose="020B0604020202020204" pitchFamily="34" charset="0"/>
              <a:buChar char="•"/>
            </a:pPr>
            <a:r>
              <a:rPr lang="en-US" altLang="en-US" dirty="0"/>
              <a:t>Agenda:</a:t>
            </a:r>
            <a:r>
              <a:rPr lang="en-US" altLang="en-US" b="0" dirty="0"/>
              <a:t> </a:t>
            </a:r>
            <a:r>
              <a:rPr lang="en-US" altLang="en-US" b="0" dirty="0">
                <a:hlinkClick r:id="rId2"/>
              </a:rPr>
              <a:t>11-18/1387r2</a:t>
            </a:r>
            <a:endParaRPr lang="en-US" altLang="en-US" b="0" dirty="0"/>
          </a:p>
          <a:p>
            <a:pPr marL="400050">
              <a:buFont typeface="Arial" panose="020B0604020202020204" pitchFamily="34" charset="0"/>
              <a:buChar char="•"/>
            </a:pPr>
            <a:r>
              <a:rPr lang="en-US" altLang="en-US" sz="2400" dirty="0"/>
              <a:t>Contributions:</a:t>
            </a:r>
          </a:p>
          <a:p>
            <a:pPr marL="800100" lvl="1">
              <a:buFont typeface="Arial" panose="020B0604020202020204" pitchFamily="34" charset="0"/>
              <a:buChar char="•"/>
            </a:pPr>
            <a:r>
              <a:rPr lang="en-US" sz="2400" dirty="0"/>
              <a:t>11-18-1573-01-AANI-summary-of-802-11ax-self-evaluation-for-imt-2020-embb-indoor-hotspot-and-dense-urban-test-environments</a:t>
            </a:r>
          </a:p>
          <a:p>
            <a:pPr marL="800100" lvl="1">
              <a:buFont typeface="Arial" panose="020B0604020202020204" pitchFamily="34" charset="0"/>
              <a:buChar char="•"/>
            </a:pPr>
            <a:r>
              <a:rPr lang="en-GB" sz="2400" dirty="0"/>
              <a:t>11-18-1340-01-AANI-proposed-ls-to-3gpp-wfa-wba-wififorward-on-the-studies-done-regarding-benchmarking-of-802-11ax-capabilities</a:t>
            </a:r>
            <a:endParaRPr lang="en-US" altLang="en-US" sz="2400" dirty="0"/>
          </a:p>
          <a:p>
            <a:pPr marL="400050">
              <a:buFont typeface="Arial" panose="020B0604020202020204" pitchFamily="34" charset="0"/>
              <a:buChar char="•"/>
            </a:pPr>
            <a:r>
              <a:rPr lang="en-US" altLang="en-US" dirty="0"/>
              <a:t>Future section planning:</a:t>
            </a:r>
          </a:p>
          <a:p>
            <a:pPr marL="800100" lvl="1">
              <a:buFont typeface="Arial" panose="020B0604020202020204" pitchFamily="34" charset="0"/>
              <a:buChar char="•"/>
            </a:pPr>
            <a:r>
              <a:rPr lang="en-US" altLang="en-US" sz="2400" b="0" dirty="0"/>
              <a:t>2 slots requested for the November 2018 meeting to continue 802.11ax technical performance activities</a:t>
            </a:r>
            <a:endParaRPr lang="en-US" alt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Stephen McCann (BlackBerry)</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905300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2018-09-13</a:t>
            </a:r>
          </a:p>
        </p:txBody>
      </p:sp>
      <p:graphicFrame>
        <p:nvGraphicFramePr>
          <p:cNvPr id="1026" name="Object 11"/>
          <p:cNvGraphicFramePr>
            <a:graphicFrameLocks noChangeAspect="1"/>
          </p:cNvGraphicFramePr>
          <p:nvPr>
            <p:extLst/>
          </p:nvPr>
        </p:nvGraphicFramePr>
        <p:xfrm>
          <a:off x="2043113" y="2286001"/>
          <a:ext cx="7613650" cy="2646363"/>
        </p:xfrm>
        <a:graphic>
          <a:graphicData uri="http://schemas.openxmlformats.org/presentationml/2006/ole">
            <mc:AlternateContent xmlns:mc="http://schemas.openxmlformats.org/markup-compatibility/2006">
              <mc:Choice xmlns:v="urn:schemas-microsoft-com:vml" Requires="v">
                <p:oleObj spid="_x0000_s6158" name="Document" r:id="rId4" imgW="8267030" imgH="2874253" progId="Word.Document.8">
                  <p:embed/>
                </p:oleObj>
              </mc:Choice>
              <mc:Fallback>
                <p:oleObj name="Document" r:id="rId4" imgW="8267030" imgH="2874253" progId="Word.Document.8">
                  <p:embed/>
                  <p:pic>
                    <p:nvPicPr>
                      <p:cNvPr id="0" name=""/>
                      <p:cNvPicPr>
                        <a:picLocks noChangeAspect="1" noChangeArrowheads="1"/>
                      </p:cNvPicPr>
                      <p:nvPr/>
                    </p:nvPicPr>
                    <p:blipFill>
                      <a:blip r:embed="rId5"/>
                      <a:srcRect/>
                      <a:stretch>
                        <a:fillRect/>
                      </a:stretch>
                    </p:blipFill>
                    <p:spPr bwMode="auto">
                      <a:xfrm>
                        <a:off x="2043113" y="2286001"/>
                        <a:ext cx="7613650" cy="2646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Footer Placeholder 1"/>
          <p:cNvSpPr>
            <a:spLocks noGrp="1"/>
          </p:cNvSpPr>
          <p:nvPr>
            <p:ph type="ftr" idx="14"/>
          </p:nvPr>
        </p:nvSpPr>
        <p:spPr/>
        <p:txBody>
          <a:bodyPr/>
          <a:lstStyle/>
          <a:p>
            <a:r>
              <a:rPr lang="en-GB" smtClean="0"/>
              <a:t>Mark Hamilton, Ruckus/ARRIS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478584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September 2018 Meeting in Waikoloa, HI, USA</a:t>
            </a:r>
          </a:p>
        </p:txBody>
      </p:sp>
      <p:sp>
        <p:nvSpPr>
          <p:cNvPr id="2" name="Footer Placeholder 1"/>
          <p:cNvSpPr>
            <a:spLocks noGrp="1"/>
          </p:cNvSpPr>
          <p:nvPr>
            <p:ph type="ftr" idx="14"/>
          </p:nvPr>
        </p:nvSpPr>
        <p:spPr/>
        <p:txBody>
          <a:bodyPr/>
          <a:lstStyle/>
          <a:p>
            <a:r>
              <a:rPr lang="en-GB" smtClean="0"/>
              <a:t>Mark Hamilton, Ruckus/ARRIS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86857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371600"/>
            <a:ext cx="8382000" cy="4343400"/>
          </a:xfrm>
        </p:spPr>
        <p:txBody>
          <a:bodyPr/>
          <a:lstStyle/>
          <a:p>
            <a:pPr>
              <a:spcBef>
                <a:spcPts val="0"/>
              </a:spcBef>
            </a:pPr>
            <a:r>
              <a:rPr lang="en-US" dirty="0"/>
              <a:t>Agenda is here: </a:t>
            </a:r>
            <a:r>
              <a:rPr lang="en-US" dirty="0">
                <a:hlinkClick r:id="rId3"/>
              </a:rPr>
              <a:t>11-18/1382r6</a:t>
            </a:r>
            <a:r>
              <a:rPr lang="en-US" dirty="0"/>
              <a:t> </a:t>
            </a:r>
            <a:endParaRPr lang="en-US" b="0" dirty="0"/>
          </a:p>
          <a:p>
            <a:pPr marL="0" indent="0">
              <a:spcBef>
                <a:spcPts val="0"/>
              </a:spcBef>
            </a:pPr>
            <a:endParaRPr lang="en-US" dirty="0"/>
          </a:p>
          <a:p>
            <a:pPr>
              <a:spcBef>
                <a:spcPts val="0"/>
              </a:spcBef>
            </a:pPr>
            <a:endParaRPr lang="en-US" dirty="0"/>
          </a:p>
          <a:p>
            <a:pPr>
              <a:spcBef>
                <a:spcPts val="0"/>
              </a:spcBef>
            </a:pPr>
            <a:r>
              <a:rPr lang="en-US" dirty="0"/>
              <a:t>11ba architecture implications</a:t>
            </a:r>
          </a:p>
          <a:p>
            <a:pPr lvl="1">
              <a:spcBef>
                <a:spcPts val="0"/>
              </a:spcBef>
            </a:pPr>
            <a:r>
              <a:rPr lang="en-US" dirty="0"/>
              <a:t>Thank you to </a:t>
            </a:r>
            <a:r>
              <a:rPr lang="en-US" dirty="0" err="1"/>
              <a:t>TGba</a:t>
            </a:r>
            <a:r>
              <a:rPr lang="en-US" dirty="0"/>
              <a:t> experts that attended our meeting!</a:t>
            </a:r>
          </a:p>
          <a:p>
            <a:pPr lvl="1">
              <a:spcBef>
                <a:spcPts val="0"/>
              </a:spcBef>
            </a:pPr>
            <a:r>
              <a:rPr lang="en-US" dirty="0"/>
              <a:t>Reviewed overview of 11ba intended operation (</a:t>
            </a:r>
            <a:r>
              <a:rPr lang="en-US" dirty="0">
                <a:hlinkClick r:id="rId4"/>
              </a:rPr>
              <a:t>11-18/1494r2</a:t>
            </a:r>
            <a:r>
              <a:rPr lang="en-US" dirty="0"/>
              <a:t>)</a:t>
            </a:r>
          </a:p>
          <a:p>
            <a:pPr lvl="1">
              <a:spcBef>
                <a:spcPts val="0"/>
              </a:spcBef>
            </a:pPr>
            <a:r>
              <a:rPr lang="en-US" dirty="0"/>
              <a:t>Agreed to review ARC’s summary of 11ba behavior document (</a:t>
            </a:r>
            <a:r>
              <a:rPr lang="en-US" dirty="0">
                <a:hlinkClick r:id="rId5"/>
              </a:rPr>
              <a:t>11-18/1020r5</a:t>
            </a:r>
            <a:r>
              <a:rPr lang="en-US" dirty="0"/>
              <a:t>), off-line, with this overview in mind</a:t>
            </a:r>
          </a:p>
          <a:p>
            <a:pPr lvl="1">
              <a:spcBef>
                <a:spcPts val="0"/>
              </a:spcBef>
            </a:pPr>
            <a:r>
              <a:rPr lang="en-US" dirty="0"/>
              <a:t>Reviewed some proposed nomenclature (</a:t>
            </a:r>
            <a:r>
              <a:rPr lang="en-US" dirty="0">
                <a:hlinkClick r:id="rId6"/>
              </a:rPr>
              <a:t>11-18/1641r0</a:t>
            </a:r>
            <a:r>
              <a:rPr lang="en-US" dirty="0"/>
              <a:t>).  No significant disagreement with concepts, but need more discussion on whether changes to 11ba’s nomenclature is really needed, to capture these concepts.</a:t>
            </a:r>
          </a:p>
          <a:p>
            <a:pPr lvl="1">
              <a:spcBef>
                <a:spcPts val="0"/>
              </a:spcBef>
            </a:pPr>
            <a:r>
              <a:rPr lang="en-US" dirty="0"/>
              <a:t>No agreement yet on whether a “WUR capable non-AP device” is 1 STA or 2 collated STAs.</a:t>
            </a:r>
          </a:p>
          <a:p>
            <a:pPr>
              <a:spcBef>
                <a:spcPts val="0"/>
              </a:spcBef>
            </a:pPr>
            <a:endParaRPr lang="en-US" u="sng" dirty="0"/>
          </a:p>
        </p:txBody>
      </p:sp>
      <p:sp>
        <p:nvSpPr>
          <p:cNvPr id="2" name="Footer Placeholder 1"/>
          <p:cNvSpPr>
            <a:spLocks noGrp="1"/>
          </p:cNvSpPr>
          <p:nvPr>
            <p:ph type="ftr" idx="14"/>
          </p:nvPr>
        </p:nvSpPr>
        <p:spPr/>
        <p:txBody>
          <a:bodyPr/>
          <a:lstStyle/>
          <a:p>
            <a:r>
              <a:rPr lang="en-GB" smtClean="0"/>
              <a:t>Mark Hamilton, Ruckus/ARRIS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510693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321654"/>
            <a:ext cx="8382000" cy="5029200"/>
          </a:xfrm>
        </p:spPr>
        <p:txBody>
          <a:bodyPr/>
          <a:lstStyle/>
          <a:p>
            <a:pPr>
              <a:spcBef>
                <a:spcPts val="0"/>
              </a:spcBef>
            </a:pPr>
            <a:r>
              <a:rPr lang="en-US" dirty="0"/>
              <a:t>WBA liaison on MAC Address randomization</a:t>
            </a:r>
          </a:p>
          <a:p>
            <a:pPr lvl="1">
              <a:spcBef>
                <a:spcPts val="0"/>
              </a:spcBef>
            </a:pPr>
            <a:r>
              <a:rPr lang="en-US" dirty="0"/>
              <a:t>Reviewed liaison, and noted some comments at the high-level</a:t>
            </a:r>
          </a:p>
          <a:p>
            <a:pPr lvl="1">
              <a:spcBef>
                <a:spcPts val="0"/>
              </a:spcBef>
            </a:pPr>
            <a:r>
              <a:rPr lang="en-US" dirty="0"/>
              <a:t>Reviewed detailed list of their concerns, noted our responses:</a:t>
            </a:r>
          </a:p>
          <a:p>
            <a:pPr lvl="2">
              <a:spcBef>
                <a:spcPts val="0"/>
              </a:spcBef>
            </a:pPr>
            <a:r>
              <a:rPr lang="en-US" dirty="0"/>
              <a:t>Raw notes are here: </a:t>
            </a:r>
            <a:r>
              <a:rPr lang="en-US" dirty="0">
                <a:hlinkClick r:id="rId3"/>
              </a:rPr>
              <a:t>11-18/1671r0</a:t>
            </a:r>
            <a:r>
              <a:rPr lang="en-US" dirty="0"/>
              <a:t> </a:t>
            </a:r>
          </a:p>
          <a:p>
            <a:pPr lvl="2">
              <a:spcBef>
                <a:spcPts val="0"/>
              </a:spcBef>
            </a:pPr>
            <a:r>
              <a:rPr lang="en-US" dirty="0"/>
              <a:t>Got through about ¾ of the scenarios they listed</a:t>
            </a:r>
          </a:p>
          <a:p>
            <a:pPr lvl="2">
              <a:spcBef>
                <a:spcPts val="0"/>
              </a:spcBef>
            </a:pPr>
            <a:r>
              <a:rPr lang="en-US" dirty="0"/>
              <a:t>Some are probably in 802.11’s scope to investigate solutions</a:t>
            </a:r>
          </a:p>
          <a:p>
            <a:pPr lvl="2">
              <a:spcBef>
                <a:spcPts val="0"/>
              </a:spcBef>
            </a:pPr>
            <a:r>
              <a:rPr lang="en-US" dirty="0"/>
              <a:t>Some are out of our scope (higher layer protocol/application has to solve the issue) – these are mostly of the form “Stop using a MAC Address as a unique identifier for a device or user.”</a:t>
            </a:r>
          </a:p>
          <a:p>
            <a:pPr lvl="2">
              <a:spcBef>
                <a:spcPts val="0"/>
              </a:spcBef>
            </a:pPr>
            <a:r>
              <a:rPr lang="en-US" dirty="0"/>
              <a:t>Will continue on a teleconference, and in November, to complete response and next steps.</a:t>
            </a:r>
          </a:p>
          <a:p>
            <a:pPr>
              <a:spcBef>
                <a:spcPts val="0"/>
              </a:spcBef>
            </a:pPr>
            <a:r>
              <a:rPr lang="en-US" dirty="0"/>
              <a:t>“What is an ESS?”</a:t>
            </a:r>
          </a:p>
          <a:p>
            <a:pPr lvl="1">
              <a:spcBef>
                <a:spcPts val="0"/>
              </a:spcBef>
            </a:pPr>
            <a:r>
              <a:rPr lang="en-US" dirty="0"/>
              <a:t>Continued discussion on 7 possible concepts</a:t>
            </a:r>
          </a:p>
          <a:p>
            <a:pPr lvl="1">
              <a:spcBef>
                <a:spcPts val="0"/>
              </a:spcBef>
            </a:pPr>
            <a:r>
              <a:rPr lang="en-US" dirty="0"/>
              <a:t>High-level view is that 3 of these are in the Standard, 1 needs to be added, and 3 are out of scope.  Also 1 (HESS) needs to be updated to match actual use (things have changed since original 802.21 concepts)</a:t>
            </a:r>
          </a:p>
          <a:p>
            <a:pPr lvl="1">
              <a:spcBef>
                <a:spcPts val="0"/>
              </a:spcBef>
            </a:pPr>
            <a:r>
              <a:rPr lang="en-US" dirty="0"/>
              <a:t>This is close to completion</a:t>
            </a:r>
          </a:p>
          <a:p>
            <a:pPr lvl="1">
              <a:spcBef>
                <a:spcPts val="0"/>
              </a:spcBef>
            </a:pPr>
            <a:endParaRPr lang="en-US" dirty="0"/>
          </a:p>
          <a:p>
            <a:pPr>
              <a:spcBef>
                <a:spcPts val="0"/>
              </a:spcBef>
            </a:pPr>
            <a:endParaRPr lang="en-US" dirty="0"/>
          </a:p>
          <a:p>
            <a:pPr>
              <a:spcBef>
                <a:spcPts val="0"/>
              </a:spcBef>
            </a:pPr>
            <a:endParaRPr lang="en-US" dirty="0"/>
          </a:p>
          <a:p>
            <a:pPr>
              <a:spcBef>
                <a:spcPts val="0"/>
              </a:spcBef>
            </a:pPr>
            <a:endParaRPr lang="en-US" u="sng" dirty="0"/>
          </a:p>
        </p:txBody>
      </p:sp>
      <p:sp>
        <p:nvSpPr>
          <p:cNvPr id="2" name="Footer Placeholder 1"/>
          <p:cNvSpPr>
            <a:spLocks noGrp="1"/>
          </p:cNvSpPr>
          <p:nvPr>
            <p:ph type="ftr" idx="14"/>
          </p:nvPr>
        </p:nvSpPr>
        <p:spPr/>
        <p:txBody>
          <a:bodyPr/>
          <a:lstStyle/>
          <a:p>
            <a:r>
              <a:rPr lang="en-GB" smtClean="0"/>
              <a:t>Mark Hamilton, Ruckus/ARRIS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810652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 – or not …</a:t>
            </a:r>
          </a:p>
        </p:txBody>
      </p:sp>
      <p:sp>
        <p:nvSpPr>
          <p:cNvPr id="15366" name="Rectangle 3"/>
          <p:cNvSpPr>
            <a:spLocks noGrp="1" noChangeArrowheads="1"/>
          </p:cNvSpPr>
          <p:nvPr>
            <p:ph type="body" idx="1"/>
          </p:nvPr>
        </p:nvSpPr>
        <p:spPr>
          <a:xfrm>
            <a:off x="1905000" y="1371600"/>
            <a:ext cx="8382000" cy="4876800"/>
          </a:xfrm>
        </p:spPr>
        <p:txBody>
          <a:bodyPr/>
          <a:lstStyle/>
          <a:p>
            <a:pPr>
              <a:spcBef>
                <a:spcPts val="0"/>
              </a:spcBef>
            </a:pPr>
            <a:r>
              <a:rPr lang="en-US" dirty="0"/>
              <a:t>MLME-RESET, versus MLME-JOIN and MLME-START</a:t>
            </a:r>
          </a:p>
          <a:p>
            <a:pPr lvl="1">
              <a:spcBef>
                <a:spcPts val="0"/>
              </a:spcBef>
            </a:pPr>
            <a:r>
              <a:rPr lang="en-US" dirty="0"/>
              <a:t>Didn’t have time.  Will carry over to November session.</a:t>
            </a:r>
          </a:p>
          <a:p>
            <a:pPr>
              <a:spcBef>
                <a:spcPts val="0"/>
              </a:spcBef>
            </a:pPr>
            <a:endParaRPr lang="en-US" dirty="0"/>
          </a:p>
          <a:p>
            <a:pPr>
              <a:spcBef>
                <a:spcPts val="0"/>
              </a:spcBef>
            </a:pPr>
            <a:r>
              <a:rPr lang="en-US" dirty="0"/>
              <a:t>AP/DS/Portal architecture, 802/802.1 mappings</a:t>
            </a:r>
          </a:p>
          <a:p>
            <a:pPr lvl="1">
              <a:spcBef>
                <a:spcPts val="0"/>
              </a:spcBef>
            </a:pPr>
            <a:r>
              <a:rPr lang="en-US" dirty="0"/>
              <a:t>No progress this session.</a:t>
            </a:r>
          </a:p>
          <a:p>
            <a:pPr lvl="1">
              <a:spcBef>
                <a:spcPts val="0"/>
              </a:spcBef>
            </a:pPr>
            <a:r>
              <a:rPr lang="en-US" dirty="0"/>
              <a:t>Need to consolidate agreements, and provide input to </a:t>
            </a:r>
            <a:r>
              <a:rPr lang="en-US" dirty="0" err="1"/>
              <a:t>REVmd</a:t>
            </a:r>
            <a:r>
              <a:rPr lang="en-US" dirty="0"/>
              <a:t>.</a:t>
            </a:r>
          </a:p>
          <a:p>
            <a:pPr>
              <a:spcBef>
                <a:spcPts val="0"/>
              </a:spcBef>
            </a:pPr>
            <a:endParaRPr lang="en-US" dirty="0"/>
          </a:p>
          <a:p>
            <a:pPr>
              <a:spcBef>
                <a:spcPts val="0"/>
              </a:spcBef>
            </a:pPr>
            <a:r>
              <a:rPr lang="en-US" dirty="0"/>
              <a:t>IETF/802 coordination</a:t>
            </a:r>
          </a:p>
          <a:p>
            <a:pPr lvl="1">
              <a:spcBef>
                <a:spcPts val="0"/>
              </a:spcBef>
            </a:pPr>
            <a:r>
              <a:rPr lang="en-US" dirty="0"/>
              <a:t>Reviewed with Peter Yee.  No action needed this session.  Although RTA might want to consider IETF’s </a:t>
            </a:r>
            <a:r>
              <a:rPr lang="en-US" dirty="0" err="1"/>
              <a:t>DetNet</a:t>
            </a:r>
            <a:r>
              <a:rPr lang="en-US" dirty="0"/>
              <a:t> work.</a:t>
            </a:r>
          </a:p>
          <a:p>
            <a:pPr>
              <a:spcBef>
                <a:spcPts val="0"/>
              </a:spcBef>
            </a:pPr>
            <a:endParaRPr lang="en-US" dirty="0"/>
          </a:p>
          <a:p>
            <a:pPr>
              <a:spcBef>
                <a:spcPts val="0"/>
              </a:spcBef>
            </a:pPr>
            <a:r>
              <a:rPr lang="en-US" dirty="0" err="1"/>
              <a:t>TGax</a:t>
            </a:r>
            <a:r>
              <a:rPr lang="en-US" dirty="0"/>
              <a:t> subclause 10.2 and Figure 10-1</a:t>
            </a:r>
          </a:p>
          <a:p>
            <a:pPr lvl="1">
              <a:spcBef>
                <a:spcPts val="0"/>
              </a:spcBef>
            </a:pPr>
            <a:r>
              <a:rPr lang="en-US" dirty="0"/>
              <a:t>Checked on D3.0 version – looks okay.  No relevant comments received on D3.0 ballot.</a:t>
            </a:r>
          </a:p>
          <a:p>
            <a:pPr lvl="1">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Ruckus/ARRIS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52377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 – monitor items</a:t>
            </a:r>
          </a:p>
        </p:txBody>
      </p:sp>
      <p:sp>
        <p:nvSpPr>
          <p:cNvPr id="15366" name="Rectangle 3"/>
          <p:cNvSpPr>
            <a:spLocks noGrp="1" noChangeArrowheads="1"/>
          </p:cNvSpPr>
          <p:nvPr>
            <p:ph type="body" idx="1"/>
          </p:nvPr>
        </p:nvSpPr>
        <p:spPr>
          <a:xfrm>
            <a:off x="1905000" y="1447800"/>
            <a:ext cx="8382000" cy="5029200"/>
          </a:xfrm>
        </p:spPr>
        <p:txBody>
          <a:bodyPr/>
          <a:lstStyle/>
          <a:p>
            <a:pPr>
              <a:spcBef>
                <a:spcPts val="0"/>
              </a:spcBef>
            </a:pPr>
            <a:r>
              <a:rPr lang="en-US" dirty="0"/>
              <a:t>802.1AS-rev use of Fine Timing Measurement</a:t>
            </a:r>
          </a:p>
          <a:p>
            <a:pPr lvl="1">
              <a:spcBef>
                <a:spcPts val="0"/>
              </a:spcBef>
            </a:pPr>
            <a:r>
              <a:rPr lang="en-US" dirty="0"/>
              <a:t>Our previous inputs have been incorporated.  Continue to monitor.</a:t>
            </a:r>
          </a:p>
          <a:p>
            <a:pPr lvl="1">
              <a:spcBef>
                <a:spcPts val="0"/>
              </a:spcBef>
            </a:pPr>
            <a:r>
              <a:rPr lang="en-US" dirty="0"/>
              <a:t>Being worked directly by 802.11 experts, with 802.1AS</a:t>
            </a:r>
          </a:p>
          <a:p>
            <a:pPr marL="0" indent="0">
              <a:spcBef>
                <a:spcPts val="0"/>
              </a:spcBef>
            </a:pPr>
            <a:endParaRPr lang="en-US" dirty="0"/>
          </a:p>
          <a:p>
            <a:pPr>
              <a:spcBef>
                <a:spcPts val="0"/>
              </a:spcBef>
            </a:pPr>
            <a:r>
              <a:rPr lang="en-US" dirty="0"/>
              <a:t>Noted status of IEEE 1588 mapping to IEEE 802.11</a:t>
            </a:r>
          </a:p>
          <a:p>
            <a:pPr lvl="1">
              <a:spcBef>
                <a:spcPts val="0"/>
              </a:spcBef>
            </a:pPr>
            <a:r>
              <a:rPr lang="en-US" dirty="0"/>
              <a:t>No changes.  Ongoing balloting.  No action needed.</a:t>
            </a:r>
          </a:p>
          <a:p>
            <a:pPr lvl="1">
              <a:spcBef>
                <a:spcPts val="0"/>
              </a:spcBef>
            </a:pPr>
            <a:r>
              <a:rPr lang="en-US" dirty="0"/>
              <a:t>Related activity: 802.1AS </a:t>
            </a:r>
            <a:r>
              <a:rPr lang="en-US" dirty="0" err="1"/>
              <a:t>REVision</a:t>
            </a:r>
            <a:r>
              <a:rPr lang="en-US" dirty="0"/>
              <a:t> use of FTM</a:t>
            </a:r>
          </a:p>
          <a:p>
            <a:pPr>
              <a:spcBef>
                <a:spcPts val="0"/>
              </a:spcBef>
            </a:pPr>
            <a:endParaRPr lang="en-US" dirty="0"/>
          </a:p>
          <a:p>
            <a:pPr>
              <a:spcBef>
                <a:spcPts val="0"/>
              </a:spcBef>
            </a:pPr>
            <a:r>
              <a:rPr lang="en-US" dirty="0"/>
              <a:t>Noted other IEEE 802 activities relevant to 802.11/ARC</a:t>
            </a:r>
          </a:p>
          <a:p>
            <a:pPr lvl="1"/>
            <a:r>
              <a:rPr lang="en-US" altLang="en-US" dirty="0"/>
              <a:t>802.1AC is now published</a:t>
            </a:r>
          </a:p>
          <a:p>
            <a:pPr lvl="1"/>
            <a:r>
              <a:rPr lang="en-US" altLang="en-US" dirty="0"/>
              <a:t>802.1Q-2018 is now published</a:t>
            </a:r>
          </a:p>
          <a:p>
            <a:pPr lvl="1"/>
            <a:r>
              <a:rPr lang="en-US" altLang="en-US" dirty="0"/>
              <a:t>802c is now published</a:t>
            </a:r>
          </a:p>
          <a:p>
            <a:pPr lvl="1"/>
            <a:r>
              <a:rPr lang="en-US" altLang="en-US" dirty="0"/>
              <a:t>802.1CQ has started</a:t>
            </a:r>
          </a:p>
          <a:p>
            <a:pPr>
              <a:spcBef>
                <a:spcPts val="0"/>
              </a:spcBef>
            </a:pPr>
            <a:endParaRPr lang="en-US" dirty="0"/>
          </a:p>
          <a:p>
            <a:pPr>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Ruckus/ARRIS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559050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Oct 11 (Thursday) at Noon ET, for 1.5 hours.</a:t>
            </a:r>
          </a:p>
          <a:p>
            <a:pPr>
              <a:lnSpc>
                <a:spcPct val="90000"/>
              </a:lnSpc>
            </a:pPr>
            <a:r>
              <a:rPr lang="en-US" sz="3200" dirty="0"/>
              <a:t>Topic: Continued review of WBA liaison on MAC Address Randomization</a:t>
            </a:r>
          </a:p>
          <a:p>
            <a:pPr lvl="1">
              <a:lnSpc>
                <a:spcPct val="90000"/>
              </a:lnSpc>
            </a:pPr>
            <a:r>
              <a:rPr lang="en-US" sz="2800" dirty="0">
                <a:solidFill>
                  <a:srgbClr val="FF0000"/>
                </a:solidFill>
              </a:rPr>
              <a:t>All WG members with interest are invited to attend/send submissions</a:t>
            </a:r>
          </a:p>
        </p:txBody>
      </p:sp>
      <p:sp>
        <p:nvSpPr>
          <p:cNvPr id="2" name="Footer Placeholder 1"/>
          <p:cNvSpPr>
            <a:spLocks noGrp="1"/>
          </p:cNvSpPr>
          <p:nvPr>
            <p:ph type="ftr" idx="14"/>
          </p:nvPr>
        </p:nvSpPr>
        <p:spPr/>
        <p:txBody>
          <a:bodyPr/>
          <a:lstStyle/>
          <a:p>
            <a:r>
              <a:rPr lang="en-GB" smtClean="0"/>
              <a:t>Mark Hamilton, Ruckus/ARRIS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544595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smtClean="0"/>
              <a:t>November </a:t>
            </a:r>
            <a:r>
              <a:rPr lang="en-US" dirty="0"/>
              <a:t>2018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solidFill>
                  <a:srgbClr val="000000"/>
                </a:solidFill>
              </a:rPr>
              <a:t>Discussion of 11ba architecture modeling and implications</a:t>
            </a:r>
          </a:p>
          <a:p>
            <a:pPr marL="684213">
              <a:lnSpc>
                <a:spcPct val="90000"/>
              </a:lnSpc>
            </a:pPr>
            <a:r>
              <a:rPr lang="en-US" dirty="0"/>
              <a:t>Consider other “split” PHYs (?), depending on direction of discussion on </a:t>
            </a:r>
            <a:r>
              <a:rPr lang="en-US" dirty="0" err="1"/>
              <a:t>TGba</a:t>
            </a:r>
            <a:r>
              <a:rPr lang="en-US" dirty="0"/>
              <a:t> – perhaps LC, 28 GHz</a:t>
            </a:r>
          </a:p>
          <a:p>
            <a:pPr marL="684213">
              <a:lnSpc>
                <a:spcPct val="90000"/>
              </a:lnSpc>
            </a:pPr>
            <a:r>
              <a:rPr lang="en-US" dirty="0"/>
              <a:t>Complete WBA liaison response on MAC Address randomization</a:t>
            </a:r>
          </a:p>
          <a:p>
            <a:pPr marL="684213">
              <a:lnSpc>
                <a:spcPct val="90000"/>
              </a:lnSpc>
            </a:pPr>
            <a:r>
              <a:rPr lang="en-US" dirty="0"/>
              <a:t>“What is an ESS?” and DS/AP/Portal architecture discussions</a:t>
            </a:r>
          </a:p>
          <a:p>
            <a:pPr marL="684213">
              <a:lnSpc>
                <a:spcPct val="90000"/>
              </a:lnSpc>
            </a:pPr>
            <a:r>
              <a:rPr lang="en-US" dirty="0"/>
              <a:t>MLME-RESET, versus MLME-JOIN and MLME-START</a:t>
            </a:r>
          </a:p>
          <a:p>
            <a:pPr marL="684213">
              <a:lnSpc>
                <a:spcPct val="90000"/>
              </a:lnSpc>
            </a:pPr>
            <a:r>
              <a:rPr lang="en-US" dirty="0"/>
              <a:t>Status updates on other IETF work, IEEE 1588 work</a:t>
            </a:r>
          </a:p>
          <a:p>
            <a:pPr marL="684213">
              <a:lnSpc>
                <a:spcPct val="90000"/>
              </a:lnSpc>
            </a:pPr>
            <a:r>
              <a:rPr lang="en-US" dirty="0"/>
              <a:t>NEW: Multiple MAC Addresses (and IPv6), “Multiple radios”</a:t>
            </a:r>
          </a:p>
          <a:p>
            <a:pPr marL="684213">
              <a:lnSpc>
                <a:spcPct val="90000"/>
              </a:lnSpc>
            </a:pPr>
            <a:r>
              <a:rPr lang="en-US" dirty="0"/>
              <a:t>NEW: System architecture views for common use scenarios</a:t>
            </a:r>
          </a:p>
        </p:txBody>
      </p:sp>
      <p:sp>
        <p:nvSpPr>
          <p:cNvPr id="2" name="Footer Placeholder 1"/>
          <p:cNvSpPr>
            <a:spLocks noGrp="1"/>
          </p:cNvSpPr>
          <p:nvPr>
            <p:ph type="ftr" idx="14"/>
          </p:nvPr>
        </p:nvSpPr>
        <p:spPr/>
        <p:txBody>
          <a:bodyPr/>
          <a:lstStyle/>
          <a:p>
            <a:r>
              <a:rPr lang="en-GB" smtClean="0"/>
              <a:t>Mark Hamilton, Ruckus/ARRIS</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62764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closing reports of all 802.11 sub-groups for presentation at the </a:t>
            </a:r>
            <a:r>
              <a:rPr lang="en-US" dirty="0" smtClean="0"/>
              <a:t>September 2018 </a:t>
            </a:r>
            <a:r>
              <a:rPr lang="en-US" dirty="0"/>
              <a:t>closing plenary meeting. </a:t>
            </a:r>
            <a:r>
              <a:rPr lang="en-US" dirty="0" smtClean="0"/>
              <a:t>Liaison </a:t>
            </a:r>
            <a:r>
              <a:rPr lang="en-US" dirty="0"/>
              <a:t>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4294967295"/>
          </p:nvPr>
        </p:nvSpPr>
        <p:spPr>
          <a:xfrm>
            <a:off x="9577389" y="6475413"/>
            <a:ext cx="1698096" cy="182562"/>
          </a:xfrm>
          <a:prstGeom prst="rect">
            <a:avLst/>
          </a:prstGeom>
        </p:spPr>
        <p:txBody>
          <a:bodyPr/>
          <a:lstStyle/>
          <a:p>
            <a:pPr>
              <a:defRPr/>
            </a:pPr>
            <a:r>
              <a:rPr lang="en-US" dirty="0" smtClean="0"/>
              <a:t>Andrew Myles, Cisco</a:t>
            </a:r>
            <a:endParaRPr lang="en-US" dirty="0"/>
          </a:p>
        </p:txBody>
      </p:sp>
      <p:sp>
        <p:nvSpPr>
          <p:cNvPr id="8"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C81347C9-C12F-43D2-B3D1-D523E0829A79}" type="slidenum">
              <a:rPr lang="en-US" smtClean="0"/>
              <a:pPr>
                <a:defRPr/>
              </a:pPr>
              <a:t>20</a:t>
            </a:fld>
            <a:endParaRPr lang="en-US"/>
          </a:p>
        </p:txBody>
      </p:sp>
      <p:sp>
        <p:nvSpPr>
          <p:cNvPr id="1029" name="Rectangle 2"/>
          <p:cNvSpPr>
            <a:spLocks noGrp="1" noChangeArrowheads="1"/>
          </p:cNvSpPr>
          <p:nvPr>
            <p:ph type="title"/>
          </p:nvPr>
        </p:nvSpPr>
        <p:spPr/>
        <p:txBody>
          <a:bodyPr anchor="ctr"/>
          <a:lstStyle/>
          <a:p>
            <a:pPr algn="ctr">
              <a:defRPr/>
            </a:pPr>
            <a:r>
              <a:rPr lang="en-US" i="1" dirty="0" smtClean="0">
                <a:solidFill>
                  <a:schemeClr val="accent2">
                    <a:lumMod val="75000"/>
                  </a:schemeClr>
                </a:solidFill>
              </a:rPr>
              <a:t>IEEE 802.11 Coexistence SC </a:t>
            </a:r>
            <a:r>
              <a:rPr lang="en-US" dirty="0" smtClean="0">
                <a:solidFill>
                  <a:schemeClr val="accent2">
                    <a:lumMod val="75000"/>
                  </a:schemeClr>
                </a:solidFill>
              </a:rPr>
              <a:t>closing report</a:t>
            </a:r>
            <a:br>
              <a:rPr lang="en-US" dirty="0" smtClean="0">
                <a:solidFill>
                  <a:schemeClr val="accent2">
                    <a:lumMod val="75000"/>
                  </a:schemeClr>
                </a:solidFill>
              </a:rPr>
            </a:br>
            <a:r>
              <a:rPr lang="en-US" dirty="0" smtClean="0">
                <a:solidFill>
                  <a:schemeClr val="accent2">
                    <a:lumMod val="75000"/>
                  </a:schemeClr>
                </a:solidFill>
              </a:rPr>
              <a:t>in Hawaii in Sept 2018</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13 September 2018</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nvPr>
        </p:nvGraphicFramePr>
        <p:xfrm>
          <a:off x="2209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xmlns="" val="20000"/>
                    </a:ext>
                  </a:extLst>
                </a:gridCol>
                <a:gridCol w="192405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1924050">
                  <a:extLst>
                    <a:ext uri="{9D8B030D-6E8A-4147-A177-3AD203B41FA5}">
                      <a16:colId xmlns:a16="http://schemas.microsoft.com/office/drawing/2014/main" xmlns=""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876234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a:xfrm>
            <a:off x="457200" y="1600200"/>
            <a:ext cx="11429999" cy="4494215"/>
          </a:xfrm>
        </p:spPr>
        <p:txBody>
          <a:bodyPr/>
          <a:lstStyle/>
          <a:p>
            <a:r>
              <a:rPr lang="en-AU" dirty="0" smtClean="0"/>
              <a:t>802.11 </a:t>
            </a:r>
            <a:r>
              <a:rPr lang="en-AU" dirty="0" err="1" smtClean="0"/>
              <a:t>Coex</a:t>
            </a:r>
            <a:r>
              <a:rPr lang="en-AU" dirty="0" smtClean="0"/>
              <a:t> SC achievements in Hawaii in Sept 2018 (</a:t>
            </a:r>
            <a:r>
              <a:rPr lang="en-AU" dirty="0" smtClean="0">
                <a:hlinkClick r:id="rId2"/>
              </a:rPr>
              <a:t>agenda</a:t>
            </a:r>
            <a:r>
              <a:rPr lang="en-AU" dirty="0" smtClean="0"/>
              <a:t>)</a:t>
            </a:r>
          </a:p>
          <a:p>
            <a:pPr lvl="1"/>
            <a:r>
              <a:rPr lang="en-AU" dirty="0" smtClean="0"/>
              <a:t>Reviewed plans for ETSI BRAN meeting</a:t>
            </a:r>
          </a:p>
          <a:p>
            <a:pPr lvl="2"/>
            <a:r>
              <a:rPr lang="en-AU" dirty="0" smtClean="0"/>
              <a:t>Discussed importance of finishing EN 301 893 to enable 11ax market in Europe </a:t>
            </a:r>
          </a:p>
          <a:p>
            <a:pPr lvl="2"/>
            <a:r>
              <a:rPr lang="en-AU" dirty="0" smtClean="0"/>
              <a:t>Highlighted importance of EN 301 893-like rules to avoid the very poor coexistence behaviour found in testing of a real “LAA” deployment</a:t>
            </a:r>
          </a:p>
          <a:p>
            <a:pPr lvl="2"/>
            <a:r>
              <a:rPr lang="en-AU" dirty="0" smtClean="0"/>
              <a:t>Reviewed proposed refinements to EN 301 893 to be discussed next week</a:t>
            </a:r>
          </a:p>
          <a:p>
            <a:pPr lvl="2"/>
            <a:r>
              <a:rPr lang="en-AU" dirty="0" smtClean="0"/>
              <a:t>Noted disagreement between approved IEEE 802 position on “blocking energy” and the perspective of many participants; may be resolved in Bangkok</a:t>
            </a:r>
          </a:p>
          <a:p>
            <a:pPr lvl="1"/>
            <a:r>
              <a:rPr lang="en-AU" dirty="0" smtClean="0"/>
              <a:t>Discussed recent 3GPP RAN activities</a:t>
            </a:r>
          </a:p>
          <a:p>
            <a:pPr lvl="2"/>
            <a:r>
              <a:rPr lang="en-AU" dirty="0" smtClean="0"/>
              <a:t>Heard report from recent RAN1 meeting, including nascent interest in use of 802.11 preamble with PD/ED mechanism to improve coexistence</a:t>
            </a:r>
          </a:p>
          <a:p>
            <a:pPr lvl="2"/>
            <a:r>
              <a:rPr lang="en-AU" dirty="0" smtClean="0"/>
              <a:t>Considered RAN4 LS reply; however we later learnt that the reply was “withdrawn” this week at the RAN meeting!</a:t>
            </a:r>
          </a:p>
          <a:p>
            <a:pPr lvl="2"/>
            <a:r>
              <a:rPr lang="en-AU" dirty="0" smtClean="0"/>
              <a:t>Noted apparent enthusiasm by RAN to participate in </a:t>
            </a:r>
            <a:r>
              <a:rPr lang="en-AU" dirty="0" err="1" smtClean="0"/>
              <a:t>Coex</a:t>
            </a:r>
            <a:r>
              <a:rPr lang="en-AU" dirty="0" smtClean="0"/>
              <a:t> Workshop; however, determining a location (at IEEE 802 or at 3GPP) may be an issue</a:t>
            </a:r>
          </a:p>
        </p:txBody>
      </p:sp>
      <p:sp>
        <p:nvSpPr>
          <p:cNvPr id="4" name="Footer Placeholder 3"/>
          <p:cNvSpPr>
            <a:spLocks noGrp="1"/>
          </p:cNvSpPr>
          <p:nvPr>
            <p:ph type="ftr" sz="quarter" idx="4294967295"/>
          </p:nvPr>
        </p:nvSpPr>
        <p:spPr>
          <a:xfrm>
            <a:off x="9577389" y="6475413"/>
            <a:ext cx="1776411" cy="182562"/>
          </a:xfrm>
          <a:prstGeom prst="rect">
            <a:avLst/>
          </a:prstGeom>
        </p:spPr>
        <p:txBody>
          <a:bodyPr/>
          <a:lstStyle/>
          <a:p>
            <a:r>
              <a:rPr lang="en-US" dirty="0"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21</a:t>
            </a:fld>
            <a:endParaRPr lang="en-US"/>
          </a:p>
        </p:txBody>
      </p:sp>
    </p:spTree>
    <p:extLst>
      <p:ext uri="{BB962C8B-B14F-4D97-AF65-F5344CB8AC3E}">
        <p14:creationId xmlns:p14="http://schemas.microsoft.com/office/powerpoint/2010/main" val="8586787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848600" cy="1066800"/>
          </a:xfrm>
        </p:spPr>
        <p:txBody>
          <a:bodyPr/>
          <a:lstStyle/>
          <a:p>
            <a:r>
              <a:rPr lang="en-AU" i="1" dirty="0" smtClean="0"/>
              <a:t>IEEE 802.11 Coexistence SC </a:t>
            </a:r>
            <a:r>
              <a:rPr lang="en-AU" dirty="0" smtClean="0"/>
              <a:t>will continue its work in  Bangkok in Nov 2018</a:t>
            </a:r>
            <a:endParaRPr lang="en-AU" dirty="0"/>
          </a:p>
        </p:txBody>
      </p:sp>
      <p:sp>
        <p:nvSpPr>
          <p:cNvPr id="3" name="Content Placeholder 2"/>
          <p:cNvSpPr>
            <a:spLocks noGrp="1"/>
          </p:cNvSpPr>
          <p:nvPr>
            <p:ph idx="1"/>
          </p:nvPr>
        </p:nvSpPr>
        <p:spPr>
          <a:xfrm>
            <a:off x="914401" y="1752601"/>
            <a:ext cx="10361084" cy="4341814"/>
          </a:xfrm>
        </p:spPr>
        <p:txBody>
          <a:bodyPr/>
          <a:lstStyle/>
          <a:p>
            <a:r>
              <a:rPr lang="en-AU" i="1" dirty="0" smtClean="0"/>
              <a:t>IEEE </a:t>
            </a:r>
            <a:r>
              <a:rPr lang="en-AU" i="1" dirty="0"/>
              <a:t>802.11 Coexistence SC</a:t>
            </a:r>
            <a:r>
              <a:rPr lang="en-AU" dirty="0"/>
              <a:t> </a:t>
            </a:r>
            <a:r>
              <a:rPr lang="en-AU" dirty="0" smtClean="0"/>
              <a:t>will meet in Bangkok in Nov  2018</a:t>
            </a:r>
          </a:p>
          <a:p>
            <a:pPr lvl="1"/>
            <a:r>
              <a:rPr lang="en-AU" dirty="0" smtClean="0"/>
              <a:t>Continue to act as a forum for discussion of coexistence issues between IEEE 802.11 and non-IEEE 802 technologies</a:t>
            </a:r>
          </a:p>
          <a:p>
            <a:pPr lvl="2"/>
            <a:r>
              <a:rPr lang="en-AU" dirty="0" smtClean="0"/>
              <a:t>Review ETSI BRAN meeting results</a:t>
            </a:r>
          </a:p>
          <a:p>
            <a:pPr lvl="2"/>
            <a:r>
              <a:rPr lang="en-AU" dirty="0"/>
              <a:t>Review </a:t>
            </a:r>
            <a:r>
              <a:rPr lang="en-AU" dirty="0" smtClean="0"/>
              <a:t>3GPP activities</a:t>
            </a:r>
          </a:p>
          <a:p>
            <a:pPr lvl="3"/>
            <a:r>
              <a:rPr lang="en-AU" dirty="0" smtClean="0"/>
              <a:t>New reply to LS to RAN4 LS</a:t>
            </a:r>
          </a:p>
          <a:p>
            <a:pPr lvl="3"/>
            <a:r>
              <a:rPr lang="en-AU" dirty="0" smtClean="0"/>
              <a:t>Reply to LS to RAN about Workshop</a:t>
            </a:r>
            <a:endParaRPr lang="en-AU" dirty="0"/>
          </a:p>
          <a:p>
            <a:pPr lvl="2"/>
            <a:r>
              <a:rPr lang="en-AU" dirty="0" smtClean="0"/>
              <a:t>Plan </a:t>
            </a:r>
            <a:r>
              <a:rPr lang="en-AU" dirty="0" err="1" smtClean="0"/>
              <a:t>Coex</a:t>
            </a:r>
            <a:r>
              <a:rPr lang="en-AU" dirty="0" smtClean="0"/>
              <a:t> Workshop</a:t>
            </a:r>
          </a:p>
          <a:p>
            <a:pPr lvl="1"/>
            <a:r>
              <a:rPr lang="en-AU" b="1" dirty="0" smtClean="0">
                <a:solidFill>
                  <a:srgbClr val="FF0000"/>
                </a:solidFill>
              </a:rPr>
              <a:t>Call to action</a:t>
            </a:r>
          </a:p>
          <a:p>
            <a:pPr lvl="2"/>
            <a:r>
              <a:rPr lang="en-AU" dirty="0" smtClean="0"/>
              <a:t>Coexistence with unlicensed LTE and NR-U is vital for future success of 802.11, in both 5GHz band (where 802.11 is incumbent) &amp; 6GHz band (where the rules might be quite different)</a:t>
            </a:r>
          </a:p>
          <a:p>
            <a:pPr lvl="2"/>
            <a:r>
              <a:rPr lang="en-AU" dirty="0" smtClean="0"/>
              <a:t>If you care then you need to get involved; leaving it to a few individuals or a few companies may lead to an undesirable result!</a:t>
            </a:r>
          </a:p>
          <a:p>
            <a:pPr lvl="2"/>
            <a:r>
              <a:rPr lang="en-AU" dirty="0">
                <a:solidFill>
                  <a:srgbClr val="FF0000"/>
                </a:solidFill>
              </a:rPr>
              <a:t>Topics (and submissions) are </a:t>
            </a:r>
            <a:r>
              <a:rPr lang="en-AU" dirty="0" smtClean="0">
                <a:solidFill>
                  <a:srgbClr val="FF0000"/>
                </a:solidFill>
              </a:rPr>
              <a:t>particularly requested </a:t>
            </a:r>
            <a:r>
              <a:rPr lang="en-AU" dirty="0">
                <a:solidFill>
                  <a:srgbClr val="FF0000"/>
                </a:solidFill>
              </a:rPr>
              <a:t>for the </a:t>
            </a:r>
            <a:r>
              <a:rPr lang="en-AU" dirty="0" err="1">
                <a:solidFill>
                  <a:srgbClr val="FF0000"/>
                </a:solidFill>
              </a:rPr>
              <a:t>Coex</a:t>
            </a:r>
            <a:r>
              <a:rPr lang="en-AU" dirty="0">
                <a:solidFill>
                  <a:srgbClr val="FF0000"/>
                </a:solidFill>
              </a:rPr>
              <a:t> Workshop</a:t>
            </a:r>
          </a:p>
          <a:p>
            <a:pPr lvl="2"/>
            <a:endParaRPr lang="en-AU" dirty="0" smtClean="0"/>
          </a:p>
          <a:p>
            <a:pPr lvl="2"/>
            <a:endParaRPr lang="en-AU" dirty="0" smtClean="0"/>
          </a:p>
        </p:txBody>
      </p:sp>
      <p:sp>
        <p:nvSpPr>
          <p:cNvPr id="4" name="Footer Placeholder 3"/>
          <p:cNvSpPr>
            <a:spLocks noGrp="1"/>
          </p:cNvSpPr>
          <p:nvPr>
            <p:ph type="ftr" sz="quarter" idx="4294967295"/>
          </p:nvPr>
        </p:nvSpPr>
        <p:spPr>
          <a:xfrm>
            <a:off x="9577389" y="6475413"/>
            <a:ext cx="1776411" cy="182562"/>
          </a:xfrm>
          <a:prstGeom prst="rect">
            <a:avLst/>
          </a:prstGeom>
        </p:spPr>
        <p:txBody>
          <a:bodyPr/>
          <a:lstStyle/>
          <a:p>
            <a:r>
              <a:rPr lang="en-US" dirty="0"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22</a:t>
            </a:fld>
            <a:endParaRPr lang="en-US"/>
          </a:p>
        </p:txBody>
      </p:sp>
    </p:spTree>
    <p:extLst>
      <p:ext uri="{BB962C8B-B14F-4D97-AF65-F5344CB8AC3E}">
        <p14:creationId xmlns:p14="http://schemas.microsoft.com/office/powerpoint/2010/main" val="3486089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C81347C9-C12F-43D2-B3D1-D523E0829A79}" type="slidenum">
              <a:rPr lang="en-US" smtClean="0"/>
              <a:pPr>
                <a:defRPr/>
              </a:pPr>
              <a:t>23</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September 2018 (Hawaii) closing report</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13 September 2018</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xmlns="" val="20000"/>
                    </a:ext>
                  </a:extLst>
                </a:gridCol>
                <a:gridCol w="192405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1924050">
                  <a:extLst>
                    <a:ext uri="{9D8B030D-6E8A-4147-A177-3AD203B41FA5}">
                      <a16:colId xmlns:a16="http://schemas.microsoft.com/office/drawing/2014/main" xmlns=""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xmlns="" val="10002"/>
                  </a:ext>
                </a:extLst>
              </a:tr>
            </a:tbl>
          </a:graphicData>
        </a:graphic>
      </p:graphicFrame>
      <p:sp>
        <p:nvSpPr>
          <p:cNvPr id="3" name="Footer Placeholder 2"/>
          <p:cNvSpPr>
            <a:spLocks noGrp="1"/>
          </p:cNvSpPr>
          <p:nvPr>
            <p:ph type="ftr" idx="14"/>
          </p:nvPr>
        </p:nvSpPr>
        <p:spPr/>
        <p:txBody>
          <a:bodyPr/>
          <a:lstStyle/>
          <a:p>
            <a:r>
              <a:rPr lang="en-GB" smtClean="0"/>
              <a:t>Andrew Myles, Cisco</a:t>
            </a:r>
            <a:endParaRPr lang="en-GB" dirty="0"/>
          </a:p>
        </p:txBody>
      </p:sp>
    </p:spTree>
    <p:extLst>
      <p:ext uri="{BB962C8B-B14F-4D97-AF65-F5344CB8AC3E}">
        <p14:creationId xmlns:p14="http://schemas.microsoft.com/office/powerpoint/2010/main" val="23046854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8001000" cy="1066800"/>
          </a:xfrm>
        </p:spPr>
        <p:txBody>
          <a:bodyPr/>
          <a:lstStyle/>
          <a:p>
            <a:r>
              <a:rPr lang="en-AU" dirty="0" smtClean="0"/>
              <a:t>IEEE 802 JTC1 SC focused on executing the PSDO process &amp; reviewing the SC6 meeting results</a:t>
            </a:r>
            <a:endParaRPr lang="en-AU" dirty="0"/>
          </a:p>
        </p:txBody>
      </p:sp>
      <p:sp>
        <p:nvSpPr>
          <p:cNvPr id="3" name="Content Placeholder 2"/>
          <p:cNvSpPr>
            <a:spLocks noGrp="1"/>
          </p:cNvSpPr>
          <p:nvPr>
            <p:ph idx="1"/>
          </p:nvPr>
        </p:nvSpPr>
        <p:spPr/>
        <p:txBody>
          <a:bodyPr/>
          <a:lstStyle/>
          <a:p>
            <a:r>
              <a:rPr lang="en-AU" dirty="0" smtClean="0"/>
              <a:t>IEEE 802 JTC1 SC achievements in Hawaii in Sept 2018</a:t>
            </a:r>
          </a:p>
          <a:p>
            <a:pPr lvl="1"/>
            <a:endParaRPr lang="en-AU" dirty="0" smtClean="0"/>
          </a:p>
        </p:txBody>
      </p:sp>
      <p:sp>
        <p:nvSpPr>
          <p:cNvPr id="4" name="Footer Placeholder 3"/>
          <p:cNvSpPr>
            <a:spLocks noGrp="1"/>
          </p:cNvSpPr>
          <p:nvPr>
            <p:ph type="ftr" sz="quarter" idx="4294967295"/>
          </p:nvPr>
        </p:nvSpPr>
        <p:spPr>
          <a:xfrm>
            <a:off x="8634841" y="6475413"/>
            <a:ext cx="1433085" cy="184666"/>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24</a:t>
            </a:fld>
            <a:endParaRPr lang="en-US"/>
          </a:p>
        </p:txBody>
      </p:sp>
      <p:graphicFrame>
        <p:nvGraphicFramePr>
          <p:cNvPr id="8" name="Content Placeholder 5"/>
          <p:cNvGraphicFramePr>
            <a:graphicFrameLocks/>
          </p:cNvGraphicFramePr>
          <p:nvPr>
            <p:extLst/>
          </p:nvPr>
        </p:nvGraphicFramePr>
        <p:xfrm>
          <a:off x="2286000" y="245364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xmlns="" val="4026387333"/>
                    </a:ext>
                  </a:extLst>
                </a:gridCol>
                <a:gridCol w="1930400">
                  <a:extLst>
                    <a:ext uri="{9D8B030D-6E8A-4147-A177-3AD203B41FA5}">
                      <a16:colId xmlns:a16="http://schemas.microsoft.com/office/drawing/2014/main" xmlns="" val="1749157900"/>
                    </a:ext>
                  </a:extLst>
                </a:gridCol>
                <a:gridCol w="1930400">
                  <a:extLst>
                    <a:ext uri="{9D8B030D-6E8A-4147-A177-3AD203B41FA5}">
                      <a16:colId xmlns:a16="http://schemas.microsoft.com/office/drawing/2014/main" xmlns=""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xmlns="" val="2218623818"/>
                  </a:ext>
                </a:extLst>
              </a:tr>
              <a:tr h="370840">
                <a:tc>
                  <a:txBody>
                    <a:bodyPr/>
                    <a:lstStyle/>
                    <a:p>
                      <a:pPr algn="ctr"/>
                      <a:r>
                        <a:rPr lang="en-AU" b="1" dirty="0" smtClean="0"/>
                        <a:t>802.1</a:t>
                      </a:r>
                      <a:endParaRPr lang="en-AU" b="1" dirty="0"/>
                    </a:p>
                  </a:txBody>
                  <a:tcPr/>
                </a:tc>
                <a:tc>
                  <a:txBody>
                    <a:bodyPr/>
                    <a:lstStyle/>
                    <a:p>
                      <a:pPr algn="ctr"/>
                      <a:r>
                        <a:rPr lang="en-AU" dirty="0" smtClean="0"/>
                        <a:t>22</a:t>
                      </a:r>
                      <a:endParaRPr lang="en-AU" dirty="0"/>
                    </a:p>
                  </a:txBody>
                  <a:tcPr/>
                </a:tc>
                <a:tc>
                  <a:txBody>
                    <a:bodyPr/>
                    <a:lstStyle/>
                    <a:p>
                      <a:pPr algn="ctr"/>
                      <a:r>
                        <a:rPr lang="en-AU" dirty="0" smtClean="0"/>
                        <a:t>16</a:t>
                      </a:r>
                      <a:endParaRPr lang="en-AU" dirty="0"/>
                    </a:p>
                  </a:txBody>
                  <a:tcPr/>
                </a:tc>
                <a:extLst>
                  <a:ext uri="{0D108BD9-81ED-4DB2-BD59-A6C34878D82A}">
                    <a16:rowId xmlns:a16="http://schemas.microsoft.com/office/drawing/2014/main" xmlns=""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xmlns=""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xmlns=""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xmlns=""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xmlns="" val="1930315798"/>
                  </a:ext>
                </a:extLst>
              </a:tr>
              <a:tr h="370840">
                <a:tc>
                  <a:txBody>
                    <a:bodyPr/>
                    <a:lstStyle/>
                    <a:p>
                      <a:pPr algn="ctr"/>
                      <a:r>
                        <a:rPr lang="en-AU" b="1" dirty="0" smtClean="0"/>
                        <a:t>802.21</a:t>
                      </a:r>
                      <a:endParaRPr lang="en-AU" b="1" dirty="0"/>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xmlns=""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56360250"/>
                  </a:ext>
                </a:extLst>
              </a:tr>
              <a:tr h="370840">
                <a:tc>
                  <a:txBody>
                    <a:bodyPr/>
                    <a:lstStyle/>
                    <a:p>
                      <a:pPr algn="ctr"/>
                      <a:r>
                        <a:rPr lang="en-AU" b="1" dirty="0" smtClean="0"/>
                        <a:t>All</a:t>
                      </a:r>
                      <a:endParaRPr lang="en-AU" b="1" dirty="0"/>
                    </a:p>
                  </a:txBody>
                  <a:tcPr/>
                </a:tc>
                <a:tc>
                  <a:txBody>
                    <a:bodyPr/>
                    <a:lstStyle/>
                    <a:p>
                      <a:pPr algn="ctr"/>
                      <a:r>
                        <a:rPr lang="en-AU" b="1" dirty="0" smtClean="0"/>
                        <a:t>44</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39</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3024263602"/>
                  </a:ext>
                </a:extLst>
              </a:tr>
            </a:tbl>
          </a:graphicData>
        </a:graphic>
      </p:graphicFrame>
      <p:sp>
        <p:nvSpPr>
          <p:cNvPr id="6" name="Rectangle 5"/>
          <p:cNvSpPr/>
          <p:nvPr/>
        </p:nvSpPr>
        <p:spPr bwMode="auto">
          <a:xfrm>
            <a:off x="8305800" y="4343400"/>
            <a:ext cx="2057400" cy="990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defTabSz="914400">
              <a:spcBef>
                <a:spcPts val="800"/>
              </a:spcBef>
              <a:buClrTx/>
              <a:buSzTx/>
              <a:buFont typeface="Arial" panose="020B0604020202020204" pitchFamily="34" charset="0"/>
              <a:buChar char="•"/>
            </a:pPr>
            <a:r>
              <a:rPr lang="en-AU" sz="1600" dirty="0">
                <a:solidFill>
                  <a:schemeClr val="tx1"/>
                </a:solidFill>
                <a:latin typeface="+mj-lt"/>
              </a:rPr>
              <a:t>802.11ai in FDIS</a:t>
            </a:r>
          </a:p>
          <a:p>
            <a:pPr marL="171450" indent="-171450" defTabSz="914400">
              <a:spcBef>
                <a:spcPts val="800"/>
              </a:spcBef>
              <a:buClrTx/>
              <a:buSzTx/>
              <a:buFont typeface="Arial" panose="020B0604020202020204" pitchFamily="34" charset="0"/>
              <a:buChar char="•"/>
            </a:pPr>
            <a:r>
              <a:rPr lang="en-AU" sz="1600" dirty="0">
                <a:solidFill>
                  <a:schemeClr val="tx1"/>
                </a:solidFill>
                <a:latin typeface="+mj-lt"/>
              </a:rPr>
              <a:t>802.11ah about to go to FDIS</a:t>
            </a:r>
          </a:p>
        </p:txBody>
      </p:sp>
      <p:cxnSp>
        <p:nvCxnSpPr>
          <p:cNvPr id="10" name="Curved Connector 9"/>
          <p:cNvCxnSpPr>
            <a:stCxn id="6" idx="0"/>
          </p:cNvCxnSpPr>
          <p:nvPr/>
        </p:nvCxnSpPr>
        <p:spPr bwMode="auto">
          <a:xfrm rot="16200000" flipV="1">
            <a:off x="8362950" y="3371850"/>
            <a:ext cx="685800" cy="1257300"/>
          </a:xfrm>
          <a:prstGeom prst="curvedConnector2">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49609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685800"/>
            <a:ext cx="10437284" cy="1066800"/>
          </a:xfrm>
        </p:spPr>
        <p:txBody>
          <a:bodyPr/>
          <a:lstStyle/>
          <a:p>
            <a:r>
              <a:rPr lang="en-AU" dirty="0" smtClean="0"/>
              <a:t>IEEE 802 JTC1 SC focused on executing the PSDO process </a:t>
            </a:r>
            <a:r>
              <a:rPr lang="en-AU" dirty="0"/>
              <a:t>&amp; reviewing </a:t>
            </a:r>
            <a:r>
              <a:rPr lang="en-AU" dirty="0" smtClean="0"/>
              <a:t>the SC6 </a:t>
            </a:r>
            <a:r>
              <a:rPr lang="en-AU" dirty="0"/>
              <a:t>meeting results</a:t>
            </a:r>
          </a:p>
        </p:txBody>
      </p:sp>
      <p:sp>
        <p:nvSpPr>
          <p:cNvPr id="3" name="Content Placeholder 2"/>
          <p:cNvSpPr>
            <a:spLocks noGrp="1"/>
          </p:cNvSpPr>
          <p:nvPr>
            <p:ph idx="1"/>
          </p:nvPr>
        </p:nvSpPr>
        <p:spPr/>
        <p:txBody>
          <a:bodyPr/>
          <a:lstStyle/>
          <a:p>
            <a:r>
              <a:rPr lang="en-AU" dirty="0" smtClean="0"/>
              <a:t>IEEE 802 JTC1 SC achievements in Hawaii in </a:t>
            </a:r>
            <a:r>
              <a:rPr lang="en-AU" dirty="0" smtClean="0"/>
              <a:t>September 2018</a:t>
            </a:r>
            <a:endParaRPr lang="en-AU" dirty="0" smtClean="0"/>
          </a:p>
          <a:p>
            <a:pPr lvl="1"/>
            <a:r>
              <a:rPr lang="en-AU" dirty="0" smtClean="0"/>
              <a:t>Processed 39 </a:t>
            </a:r>
            <a:r>
              <a:rPr lang="en-AU" dirty="0"/>
              <a:t>standards </a:t>
            </a:r>
            <a:r>
              <a:rPr lang="en-AU" dirty="0" smtClean="0"/>
              <a:t>in PSDO pipeline</a:t>
            </a:r>
            <a:endParaRPr lang="en-AU" dirty="0"/>
          </a:p>
          <a:p>
            <a:pPr lvl="2"/>
            <a:r>
              <a:rPr lang="en-AU" dirty="0" smtClean="0"/>
              <a:t>802.11aj/</a:t>
            </a:r>
            <a:r>
              <a:rPr lang="en-AU" dirty="0" err="1" smtClean="0"/>
              <a:t>ak</a:t>
            </a:r>
            <a:r>
              <a:rPr lang="en-AU" dirty="0" smtClean="0"/>
              <a:t>/</a:t>
            </a:r>
            <a:r>
              <a:rPr lang="en-AU" dirty="0" err="1" smtClean="0"/>
              <a:t>aq</a:t>
            </a:r>
            <a:r>
              <a:rPr lang="en-AU" dirty="0" smtClean="0"/>
              <a:t> will probably enter PSDO process in Nov 2018</a:t>
            </a:r>
          </a:p>
          <a:p>
            <a:pPr lvl="2"/>
            <a:r>
              <a:rPr lang="en-AU" dirty="0" smtClean="0"/>
              <a:t>802.16 may withdraw from PSDO process</a:t>
            </a:r>
          </a:p>
          <a:p>
            <a:pPr lvl="1"/>
            <a:r>
              <a:rPr lang="en-AU" dirty="0" smtClean="0"/>
              <a:t>Reviewed SC6 meeting results</a:t>
            </a:r>
          </a:p>
          <a:p>
            <a:pPr lvl="2"/>
            <a:r>
              <a:rPr lang="en-AU" dirty="0" smtClean="0"/>
              <a:t>Thank </a:t>
            </a:r>
            <a:r>
              <a:rPr lang="en-AU" dirty="0"/>
              <a:t>you to Dorothy </a:t>
            </a:r>
            <a:r>
              <a:rPr lang="en-AU" dirty="0" smtClean="0"/>
              <a:t>Stanley, Peter Yee &amp; Jodi </a:t>
            </a:r>
            <a:r>
              <a:rPr lang="en-AU" dirty="0" err="1"/>
              <a:t>Haasz</a:t>
            </a:r>
            <a:r>
              <a:rPr lang="en-AU" dirty="0"/>
              <a:t> </a:t>
            </a:r>
            <a:r>
              <a:rPr lang="en-AU" dirty="0" smtClean="0"/>
              <a:t>for attending SC6 meeting in Tokyo</a:t>
            </a:r>
            <a:endParaRPr lang="en-AU" dirty="0"/>
          </a:p>
          <a:p>
            <a:pPr lvl="2"/>
            <a:r>
              <a:rPr lang="en-AU" dirty="0" smtClean="0"/>
              <a:t>No agreement was reached on continuing the Security ad hoc; its work is now complete with no agreement about assertions of IEEE 802 (in)security!</a:t>
            </a:r>
          </a:p>
          <a:p>
            <a:pPr lvl="2"/>
            <a:r>
              <a:rPr lang="en-AU" dirty="0" smtClean="0"/>
              <a:t>It seems unlikely that any SC6 participants will accept IEEE 802’s invitation to a Security Workshop in Nov 2018; will run if acceptances received soon</a:t>
            </a:r>
          </a:p>
          <a:p>
            <a:pPr lvl="2"/>
            <a:r>
              <a:rPr lang="en-AU" dirty="0" smtClean="0"/>
              <a:t>SC6 acted on IEEE 802 request to withdraw various old and very out-of-date standards </a:t>
            </a:r>
          </a:p>
          <a:p>
            <a:pPr lvl="2"/>
            <a:endParaRPr lang="en-AU" dirty="0" smtClean="0"/>
          </a:p>
        </p:txBody>
      </p:sp>
      <p:sp>
        <p:nvSpPr>
          <p:cNvPr id="4" name="Footer Placeholder 3"/>
          <p:cNvSpPr>
            <a:spLocks noGrp="1"/>
          </p:cNvSpPr>
          <p:nvPr>
            <p:ph type="ftr" sz="quarter" idx="4294967295"/>
          </p:nvPr>
        </p:nvSpPr>
        <p:spPr>
          <a:xfrm>
            <a:off x="8634841" y="6475413"/>
            <a:ext cx="1433085" cy="184666"/>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25</a:t>
            </a:fld>
            <a:endParaRPr lang="en-US"/>
          </a:p>
        </p:txBody>
      </p:sp>
    </p:spTree>
    <p:extLst>
      <p:ext uri="{BB962C8B-B14F-4D97-AF65-F5344CB8AC3E}">
        <p14:creationId xmlns:p14="http://schemas.microsoft.com/office/powerpoint/2010/main" val="1032462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will execute the PSDO process in Bangkok in Nov 2018</a:t>
            </a:r>
            <a:endParaRPr lang="en-AU" dirty="0"/>
          </a:p>
        </p:txBody>
      </p:sp>
      <p:sp>
        <p:nvSpPr>
          <p:cNvPr id="3" name="Content Placeholder 2"/>
          <p:cNvSpPr>
            <a:spLocks noGrp="1"/>
          </p:cNvSpPr>
          <p:nvPr>
            <p:ph idx="1"/>
          </p:nvPr>
        </p:nvSpPr>
        <p:spPr/>
        <p:txBody>
          <a:bodyPr/>
          <a:lstStyle/>
          <a:p>
            <a:r>
              <a:rPr lang="en-AU" smtClean="0"/>
              <a:t>IEEE 802 JTC1 SC plans for Bangkok in November 2018</a:t>
            </a:r>
          </a:p>
          <a:p>
            <a:pPr lvl="1"/>
            <a:r>
              <a:rPr lang="en-AU" smtClean="0"/>
              <a:t>Execute PSDO process</a:t>
            </a:r>
          </a:p>
          <a:p>
            <a:pPr lvl="1"/>
            <a:r>
              <a:rPr lang="en-AU" smtClean="0"/>
              <a:t>(Unlikely) Run Security Workshop</a:t>
            </a:r>
          </a:p>
          <a:p>
            <a:pPr lvl="1"/>
            <a:endParaRPr lang="en-AU" dirty="0"/>
          </a:p>
        </p:txBody>
      </p:sp>
      <p:sp>
        <p:nvSpPr>
          <p:cNvPr id="4" name="Footer Placeholder 3"/>
          <p:cNvSpPr>
            <a:spLocks noGrp="1"/>
          </p:cNvSpPr>
          <p:nvPr>
            <p:ph type="ftr" sz="quarter" idx="4294967295"/>
          </p:nvPr>
        </p:nvSpPr>
        <p:spPr>
          <a:xfrm>
            <a:off x="8634841" y="6475413"/>
            <a:ext cx="1433085" cy="184666"/>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26</a:t>
            </a:fld>
            <a:endParaRPr lang="en-US"/>
          </a:p>
        </p:txBody>
      </p:sp>
    </p:spTree>
    <p:extLst>
      <p:ext uri="{BB962C8B-B14F-4D97-AF65-F5344CB8AC3E}">
        <p14:creationId xmlns:p14="http://schemas.microsoft.com/office/powerpoint/2010/main" val="8695665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429496729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September 2018</a:t>
            </a:r>
            <a:endParaRPr lang="en-US" sz="1800" dirty="0"/>
          </a:p>
        </p:txBody>
      </p:sp>
      <p:sp>
        <p:nvSpPr>
          <p:cNvPr id="3075" name="Footer Placeholder 4"/>
          <p:cNvSpPr>
            <a:spLocks noGrp="1"/>
          </p:cNvSpPr>
          <p:nvPr>
            <p:ph type="ftr" sz="quarter" idx="4294967295"/>
          </p:nvPr>
        </p:nvSpPr>
        <p:spPr>
          <a:xfrm>
            <a:off x="9601201" y="6475413"/>
            <a:ext cx="18287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27</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err="1" smtClean="0"/>
              <a:t>TGmd</a:t>
            </a:r>
            <a:r>
              <a:rPr lang="en-US" altLang="en-US" dirty="0" smtClean="0"/>
              <a:t> September 2018 Closing Report</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2018-09-13</a:t>
            </a:r>
          </a:p>
        </p:txBody>
      </p:sp>
      <p:graphicFrame>
        <p:nvGraphicFramePr>
          <p:cNvPr id="2055" name="Object 11"/>
          <p:cNvGraphicFramePr>
            <a:graphicFrameLocks noChangeAspect="1"/>
          </p:cNvGraphicFramePr>
          <p:nvPr>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7180" name="Document" r:id="rId4" imgW="8254447" imgH="2544858" progId="Word.Document.8">
                  <p:embed/>
                </p:oleObj>
              </mc:Choice>
              <mc:Fallback>
                <p:oleObj name="Document" r:id="rId4" imgW="8254447" imgH="2544858" progId="Word.Document.8">
                  <p:embed/>
                  <p:pic>
                    <p:nvPicPr>
                      <p:cNvPr id="0" name=""/>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38179766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429496729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September 2018</a:t>
            </a:r>
          </a:p>
        </p:txBody>
      </p:sp>
      <p:sp>
        <p:nvSpPr>
          <p:cNvPr id="4099" name="Footer Placeholder 4"/>
          <p:cNvSpPr>
            <a:spLocks noGrp="1"/>
          </p:cNvSpPr>
          <p:nvPr>
            <p:ph type="ftr" sz="quarter" idx="4294967295"/>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28</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closing report for the September 2018 session.</a:t>
            </a:r>
          </a:p>
        </p:txBody>
      </p:sp>
    </p:spTree>
    <p:extLst>
      <p:ext uri="{BB962C8B-B14F-4D97-AF65-F5344CB8AC3E}">
        <p14:creationId xmlns:p14="http://schemas.microsoft.com/office/powerpoint/2010/main" val="31954575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smtClean="0"/>
              <a:t>Work completed this week </a:t>
            </a:r>
            <a:r>
              <a:rPr lang="en-US" dirty="0"/>
              <a:t/>
            </a:r>
            <a:br>
              <a:rPr lang="en-US" dirty="0"/>
            </a:br>
            <a:endParaRPr lang="en-US" dirty="0"/>
          </a:p>
        </p:txBody>
      </p:sp>
      <p:sp>
        <p:nvSpPr>
          <p:cNvPr id="3" name="Content Placeholder 2"/>
          <p:cNvSpPr>
            <a:spLocks noGrp="1"/>
          </p:cNvSpPr>
          <p:nvPr>
            <p:ph idx="1"/>
          </p:nvPr>
        </p:nvSpPr>
        <p:spPr>
          <a:xfrm>
            <a:off x="1905000" y="1447800"/>
            <a:ext cx="8382000" cy="4114800"/>
          </a:xfrm>
        </p:spPr>
        <p:txBody>
          <a:bodyPr/>
          <a:lstStyle/>
          <a:p>
            <a:pPr>
              <a:defRPr/>
            </a:pPr>
            <a:r>
              <a:rPr lang="en-US" altLang="ja-JP" dirty="0" smtClean="0"/>
              <a:t>Continued comment resolution</a:t>
            </a:r>
          </a:p>
          <a:p>
            <a:pPr lvl="1">
              <a:defRPr/>
            </a:pPr>
            <a:r>
              <a:rPr lang="en-US" altLang="ja-JP" dirty="0" smtClean="0"/>
              <a:t>Approximately 470(of 623) comment resolutions approved/ready for motion</a:t>
            </a:r>
          </a:p>
          <a:p>
            <a:r>
              <a:rPr lang="en-US" dirty="0" smtClean="0"/>
              <a:t>Approved teleconferences for the purpose of continued comment resolution: </a:t>
            </a:r>
          </a:p>
          <a:p>
            <a:pPr lvl="1"/>
            <a:r>
              <a:rPr lang="en-US" altLang="en-US" dirty="0" smtClean="0"/>
              <a:t>September </a:t>
            </a:r>
            <a:r>
              <a:rPr lang="en-US" altLang="en-US" dirty="0"/>
              <a:t>28, Oct 5, 12, 19, Nov 2 10am Eastern, 2 hours</a:t>
            </a:r>
            <a:endParaRPr lang="en-GB" dirty="0"/>
          </a:p>
          <a:p>
            <a:r>
              <a:rPr lang="en-US" dirty="0" smtClean="0"/>
              <a:t>Updated </a:t>
            </a:r>
            <a:r>
              <a:rPr lang="en-US" dirty="0" err="1" smtClean="0"/>
              <a:t>TGmd</a:t>
            </a:r>
            <a:r>
              <a:rPr lang="en-US" dirty="0" smtClean="0"/>
              <a:t> schedule</a:t>
            </a:r>
          </a:p>
          <a:p>
            <a:pPr lvl="1"/>
            <a:r>
              <a:rPr lang="en-US" dirty="0" smtClean="0"/>
              <a:t>Recirculation LB on P802.11REVmd D2.0 out of November meeting</a:t>
            </a:r>
          </a:p>
          <a:p>
            <a:r>
              <a:rPr lang="en-US" dirty="0" smtClean="0"/>
              <a:t>Agenda</a:t>
            </a:r>
            <a:endParaRPr lang="en-US" dirty="0"/>
          </a:p>
          <a:p>
            <a:pPr lvl="1"/>
            <a:r>
              <a:rPr lang="en-US" dirty="0"/>
              <a:t>https://mentor.ieee.org/802.11/dcn/18/11-18-1388-08-000m-2018-september-tgmd-agenda.pptx</a:t>
            </a:r>
            <a:endParaRPr lang="en-US" dirty="0" smtClean="0"/>
          </a:p>
        </p:txBody>
      </p:sp>
      <p:sp>
        <p:nvSpPr>
          <p:cNvPr id="4" name="Date Placeholder 3"/>
          <p:cNvSpPr>
            <a:spLocks noGrp="1"/>
          </p:cNvSpPr>
          <p:nvPr>
            <p:ph type="dt" sz="half" idx="4294967295"/>
          </p:nvPr>
        </p:nvSpPr>
        <p:spPr>
          <a:xfrm>
            <a:off x="2220914" y="334964"/>
            <a:ext cx="1893887" cy="274637"/>
          </a:xfrm>
          <a:prstGeom prst="rect">
            <a:avLst/>
          </a:prstGeom>
        </p:spPr>
        <p:txBody>
          <a:bodyPr/>
          <a:lstStyle/>
          <a:p>
            <a:pPr>
              <a:defRPr/>
            </a:pPr>
            <a:r>
              <a:rPr lang="en-US" smtClean="0"/>
              <a:t>September 2018</a:t>
            </a:r>
            <a:endParaRPr lang="en-US" dirty="0"/>
          </a:p>
        </p:txBody>
      </p:sp>
      <p:sp>
        <p:nvSpPr>
          <p:cNvPr id="5" name="Footer Placeholder 4"/>
          <p:cNvSpPr>
            <a:spLocks noGrp="1"/>
          </p:cNvSpPr>
          <p:nvPr>
            <p:ph type="ftr" sz="quarter" idx="4294967295"/>
          </p:nvPr>
        </p:nvSpPr>
        <p:spPr>
          <a:xfrm>
            <a:off x="9601201" y="6475412"/>
            <a:ext cx="1752599" cy="306388"/>
          </a:xfrm>
          <a:prstGeom prst="rect">
            <a:avLst/>
          </a:prstGeom>
        </p:spPr>
        <p:txBody>
          <a:bodyPr/>
          <a:lstStyle/>
          <a:p>
            <a:pPr>
              <a:defRPr/>
            </a:pPr>
            <a:r>
              <a:rPr lang="en-US" dirty="0" smtClean="0"/>
              <a:t>Dorothy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3363606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a:t>
            </a:r>
            <a:r>
              <a:rPr lang="en-US" dirty="0" smtClean="0"/>
              <a:t>(September 2018</a:t>
            </a:r>
            <a:r>
              <a:rPr lang="en-US" dirty="0"/>
              <a: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2018-09-13</a:t>
            </a:r>
            <a:endParaRPr lang="en-GB" sz="2000" b="0" dirty="0"/>
          </a:p>
        </p:txBody>
      </p:sp>
      <p:sp>
        <p:nvSpPr>
          <p:cNvPr id="6" name="Date Placeholder 3"/>
          <p:cNvSpPr>
            <a:spLocks noGrp="1"/>
          </p:cNvSpPr>
          <p:nvPr>
            <p:ph type="dt" idx="10"/>
          </p:nvPr>
        </p:nvSpPr>
        <p:spPr/>
        <p:txBody>
          <a:bodyPr/>
          <a:lstStyle/>
          <a:p>
            <a:r>
              <a:rPr lang="en-US" smtClean="0"/>
              <a:t>September 2018</a:t>
            </a:r>
            <a:endParaRPr lang="en-GB" dirty="0"/>
          </a:p>
        </p:txBody>
      </p:sp>
      <p:sp>
        <p:nvSpPr>
          <p:cNvPr id="7" name="Footer Placeholder 4"/>
          <p:cNvSpPr>
            <a:spLocks noGrp="1"/>
          </p:cNvSpPr>
          <p:nvPr>
            <p:ph type="ftr" idx="11"/>
          </p:nvPr>
        </p:nvSpPr>
        <p:spPr/>
        <p:txBody>
          <a:bodyPr/>
          <a:lstStyle/>
          <a:p>
            <a:r>
              <a:rPr lang="en-GB" dirty="0" smtClean="0"/>
              <a:t>Peter Ecclesine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graphicFrame>
        <p:nvGraphicFramePr>
          <p:cNvPr id="3075" name="Object 3"/>
          <p:cNvGraphicFramePr>
            <a:graphicFrameLocks noChangeAspect="1"/>
          </p:cNvGraphicFramePr>
          <p:nvPr>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4110"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23296203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smtClean="0"/>
              <a:t>TGmd</a:t>
            </a:r>
            <a:r>
              <a:rPr lang="en-US" dirty="0" smtClean="0"/>
              <a:t> schedule - updated</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smtClean="0"/>
              <a:t>RevCom</a:t>
            </a:r>
            <a:r>
              <a:rPr lang="en-US" altLang="en-US" dirty="0" smtClean="0"/>
              <a:t>/SASB approval (was Sept 2020)</a:t>
            </a:r>
            <a:endParaRPr lang="en-US" altLang="en-US" dirty="0"/>
          </a:p>
        </p:txBody>
      </p:sp>
      <p:sp>
        <p:nvSpPr>
          <p:cNvPr id="4" name="Date Placeholder 3"/>
          <p:cNvSpPr>
            <a:spLocks noGrp="1"/>
          </p:cNvSpPr>
          <p:nvPr>
            <p:ph type="dt" sz="half" idx="4294967295"/>
          </p:nvPr>
        </p:nvSpPr>
        <p:spPr>
          <a:xfrm>
            <a:off x="2220914" y="334964"/>
            <a:ext cx="1893887" cy="274637"/>
          </a:xfrm>
          <a:prstGeom prst="rect">
            <a:avLst/>
          </a:prstGeom>
        </p:spPr>
        <p:txBody>
          <a:bodyPr/>
          <a:lstStyle/>
          <a:p>
            <a:pPr>
              <a:defRPr/>
            </a:pPr>
            <a:r>
              <a:rPr lang="en-US" smtClean="0"/>
              <a:t>September 2018</a:t>
            </a:r>
            <a:endParaRPr lang="en-US" dirty="0"/>
          </a:p>
        </p:txBody>
      </p:sp>
      <p:sp>
        <p:nvSpPr>
          <p:cNvPr id="5" name="Footer Placeholder 4"/>
          <p:cNvSpPr>
            <a:spLocks noGrp="1"/>
          </p:cNvSpPr>
          <p:nvPr>
            <p:ph type="ftr" sz="quarter" idx="4294967295"/>
          </p:nvPr>
        </p:nvSpPr>
        <p:spPr>
          <a:xfrm>
            <a:off x="9601201" y="6475413"/>
            <a:ext cx="1752599" cy="153987"/>
          </a:xfrm>
          <a:prstGeom prst="rect">
            <a:avLst/>
          </a:prstGeom>
        </p:spPr>
        <p:txBody>
          <a:bodyPr/>
          <a:lstStyle/>
          <a:p>
            <a:pPr>
              <a:defRPr/>
            </a:pPr>
            <a:r>
              <a:rPr lang="en-US" dirty="0" smtClean="0"/>
              <a:t>Dorothy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11299661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September 2018</a:t>
            </a:r>
          </a:p>
        </p:txBody>
      </p:sp>
      <p:sp>
        <p:nvSpPr>
          <p:cNvPr id="15363" name="Footer Placeholder 4"/>
          <p:cNvSpPr>
            <a:spLocks noGrp="1"/>
          </p:cNvSpPr>
          <p:nvPr>
            <p:ph type="ftr" sz="quarter" idx="4294967295"/>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2057400"/>
            <a:ext cx="8229600" cy="4191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Approved PARs: </a:t>
            </a:r>
            <a:r>
              <a:rPr lang="en-US" altLang="en-US" sz="2000" dirty="0">
                <a:hlinkClick r:id="rId4"/>
              </a:rPr>
              <a:t>https://standards.ieee.org/about/sba/index.html</a:t>
            </a:r>
            <a:r>
              <a:rPr lang="en-US" altLang="en-US" sz="2000" dirty="0"/>
              <a:t> </a:t>
            </a:r>
          </a:p>
        </p:txBody>
      </p:sp>
    </p:spTree>
    <p:extLst>
      <p:ext uri="{BB962C8B-B14F-4D97-AF65-F5344CB8AC3E}">
        <p14:creationId xmlns:p14="http://schemas.microsoft.com/office/powerpoint/2010/main" val="40686608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4294967295"/>
          </p:nvPr>
        </p:nvSpPr>
        <p:spPr>
          <a:xfrm>
            <a:off x="2220914" y="334964"/>
            <a:ext cx="1182687" cy="276225"/>
          </a:xfrm>
          <a:prstGeom prst="rect">
            <a:avLst/>
          </a:prstGeom>
          <a:noFill/>
        </p:spPr>
        <p:txBody>
          <a:bodyPr/>
          <a:lstStyle/>
          <a:p>
            <a:r>
              <a:rPr lang="en-US" altLang="zh-CN" smtClean="0"/>
              <a:t>September 2018</a:t>
            </a:r>
            <a:endParaRPr lang="en-US" smtClean="0"/>
          </a:p>
        </p:txBody>
      </p:sp>
      <p:sp>
        <p:nvSpPr>
          <p:cNvPr id="1028" name="Footer Placeholder 4"/>
          <p:cNvSpPr>
            <a:spLocks noGrp="1"/>
          </p:cNvSpPr>
          <p:nvPr>
            <p:ph type="ftr" sz="quarter" idx="4294967295"/>
          </p:nvPr>
        </p:nvSpPr>
        <p:spPr>
          <a:xfrm>
            <a:off x="9601201" y="6475413"/>
            <a:ext cx="1828799" cy="153987"/>
          </a:xfrm>
          <a:prstGeom prst="rect">
            <a:avLst/>
          </a:prstGeom>
          <a:noFill/>
        </p:spPr>
        <p:txBody>
          <a:bodyPr/>
          <a:lstStyle/>
          <a:p>
            <a:r>
              <a:rPr lang="en-US" dirty="0" smtClean="0"/>
              <a:t>Osama </a:t>
            </a:r>
            <a:r>
              <a:rPr lang="en-US" dirty="0" err="1" smtClean="0"/>
              <a:t>Aboul-Magd</a:t>
            </a:r>
            <a:r>
              <a:rPr lang="en-US" dirty="0" smtClean="0"/>
              <a:t> (Huawei Technologies)</a:t>
            </a:r>
          </a:p>
        </p:txBody>
      </p:sp>
      <p:sp>
        <p:nvSpPr>
          <p:cNvPr id="1029" name="Slide Number Placeholder 5"/>
          <p:cNvSpPr>
            <a:spLocks noGrp="1"/>
          </p:cNvSpPr>
          <p:nvPr>
            <p:ph type="sldNum" sz="quarter" idx="12"/>
          </p:nvPr>
        </p:nvSpPr>
        <p:spPr>
          <a:noFill/>
        </p:spPr>
        <p:txBody>
          <a:bodyPr/>
          <a:lstStyle/>
          <a:p>
            <a:r>
              <a:rPr lang="en-US" smtClean="0"/>
              <a:t>Slide </a:t>
            </a:r>
            <a:fld id="{793F0BDF-8B5A-4F42-A460-6E03123FEBC0}" type="slidenum">
              <a:rPr lang="en-US" smtClean="0"/>
              <a:pPr/>
              <a:t>32</a:t>
            </a:fld>
            <a:endParaRPr lang="en-US" smtClean="0"/>
          </a:p>
        </p:txBody>
      </p:sp>
      <p:sp>
        <p:nvSpPr>
          <p:cNvPr id="1030" name="Rectangle 2"/>
          <p:cNvSpPr>
            <a:spLocks noGrp="1" noChangeArrowheads="1"/>
          </p:cNvSpPr>
          <p:nvPr>
            <p:ph type="title"/>
          </p:nvPr>
        </p:nvSpPr>
        <p:spPr/>
        <p:txBody>
          <a:bodyPr/>
          <a:lstStyle/>
          <a:p>
            <a:r>
              <a:rPr lang="en-US" dirty="0" err="1" smtClean="0"/>
              <a:t>TGax</a:t>
            </a:r>
            <a:r>
              <a:rPr lang="en-US" dirty="0" smtClean="0"/>
              <a:t> September 2018 Closing Report</a:t>
            </a:r>
          </a:p>
        </p:txBody>
      </p:sp>
      <p:sp>
        <p:nvSpPr>
          <p:cNvPr id="1031" name="Rectangle 6"/>
          <p:cNvSpPr>
            <a:spLocks noGrp="1" noChangeArrowheads="1"/>
          </p:cNvSpPr>
          <p:nvPr>
            <p:ph type="body" idx="1"/>
          </p:nvPr>
        </p:nvSpPr>
        <p:spPr>
          <a:xfrm>
            <a:off x="2209800" y="1828800"/>
            <a:ext cx="7772400" cy="381000"/>
          </a:xfrm>
        </p:spPr>
        <p:txBody>
          <a:bodyPr/>
          <a:lstStyle/>
          <a:p>
            <a:pPr algn="ctr">
              <a:buFontTx/>
              <a:buNone/>
            </a:pPr>
            <a:r>
              <a:rPr lang="en-US" sz="2000" dirty="0"/>
              <a:t>Date:</a:t>
            </a:r>
            <a:r>
              <a:rPr lang="en-US" sz="2000" b="0" dirty="0"/>
              <a:t> 2018-09-13</a:t>
            </a:r>
          </a:p>
        </p:txBody>
      </p:sp>
      <p:graphicFrame>
        <p:nvGraphicFramePr>
          <p:cNvPr id="1026" name="Object 11"/>
          <p:cNvGraphicFramePr>
            <a:graphicFrameLocks noChangeAspect="1"/>
          </p:cNvGraphicFramePr>
          <p:nvPr/>
        </p:nvGraphicFramePr>
        <p:xfrm>
          <a:off x="2590801" y="2590800"/>
          <a:ext cx="7535863" cy="2286000"/>
        </p:xfrm>
        <a:graphic>
          <a:graphicData uri="http://schemas.openxmlformats.org/presentationml/2006/ole">
            <mc:AlternateContent xmlns:mc="http://schemas.openxmlformats.org/markup-compatibility/2006">
              <mc:Choice xmlns:v="urn:schemas-microsoft-com:vml" Requires="v">
                <p:oleObj spid="_x0000_s8204" name="Document" r:id="rId4" imgW="8610834" imgH="2617202" progId="Word.Document.8">
                  <p:embed/>
                </p:oleObj>
              </mc:Choice>
              <mc:Fallback>
                <p:oleObj name="Document" r:id="rId4" imgW="8610834" imgH="261720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1" y="2590800"/>
                        <a:ext cx="7535863" cy="22860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extLst>
      <p:ext uri="{BB962C8B-B14F-4D97-AF65-F5344CB8AC3E}">
        <p14:creationId xmlns:p14="http://schemas.microsoft.com/office/powerpoint/2010/main" val="1029049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4294967295"/>
          </p:nvPr>
        </p:nvSpPr>
        <p:spPr>
          <a:xfrm>
            <a:off x="2220913" y="334964"/>
            <a:ext cx="1339850" cy="276225"/>
          </a:xfrm>
          <a:prstGeom prst="rect">
            <a:avLst/>
          </a:prstGeom>
          <a:noFill/>
        </p:spPr>
        <p:txBody>
          <a:bodyPr/>
          <a:lstStyle/>
          <a:p>
            <a:r>
              <a:rPr lang="en-US" altLang="zh-CN" smtClean="0"/>
              <a:t>September 2018</a:t>
            </a:r>
            <a:endParaRPr lang="en-US" smtClean="0"/>
          </a:p>
        </p:txBody>
      </p:sp>
      <p:sp>
        <p:nvSpPr>
          <p:cNvPr id="7171" name="Footer Placeholder 4"/>
          <p:cNvSpPr>
            <a:spLocks noGrp="1"/>
          </p:cNvSpPr>
          <p:nvPr>
            <p:ph type="ftr" sz="quarter" idx="4294967295"/>
          </p:nvPr>
        </p:nvSpPr>
        <p:spPr>
          <a:xfrm>
            <a:off x="9601201" y="6475413"/>
            <a:ext cx="1752599" cy="153987"/>
          </a:xfrm>
          <a:prstGeom prst="rect">
            <a:avLst/>
          </a:prstGeom>
          <a:noFill/>
        </p:spPr>
        <p:txBody>
          <a:bodyPr/>
          <a:lstStyle/>
          <a:p>
            <a:r>
              <a:rPr lang="en-US" dirty="0" smtClean="0"/>
              <a:t>Osama </a:t>
            </a:r>
            <a:r>
              <a:rPr lang="en-US" dirty="0" err="1" smtClean="0"/>
              <a:t>Aboul-Magd</a:t>
            </a:r>
            <a:r>
              <a:rPr lang="en-US" dirty="0" smtClean="0"/>
              <a:t> (Huawei Technologies)</a:t>
            </a:r>
          </a:p>
        </p:txBody>
      </p:sp>
      <p:sp>
        <p:nvSpPr>
          <p:cNvPr id="7172" name="Slide Number Placeholder 5"/>
          <p:cNvSpPr>
            <a:spLocks noGrp="1"/>
          </p:cNvSpPr>
          <p:nvPr>
            <p:ph type="sldNum" sz="quarter" idx="12"/>
          </p:nvPr>
        </p:nvSpPr>
        <p:spPr>
          <a:noFill/>
        </p:spPr>
        <p:txBody>
          <a:bodyPr/>
          <a:lstStyle/>
          <a:p>
            <a:r>
              <a:rPr lang="en-US" smtClean="0"/>
              <a:t>Slide </a:t>
            </a:r>
            <a:fld id="{9BDFEE4B-8411-40A8-8639-87B3C757CCB2}" type="slidenum">
              <a:rPr lang="en-US" smtClean="0"/>
              <a:pPr/>
              <a:t>33</a:t>
            </a:fld>
            <a:endParaRPr lang="en-US" smtClean="0"/>
          </a:p>
        </p:txBody>
      </p:sp>
      <p:sp>
        <p:nvSpPr>
          <p:cNvPr id="7173" name="Rectangle 2"/>
          <p:cNvSpPr>
            <a:spLocks noGrp="1" noChangeArrowheads="1"/>
          </p:cNvSpPr>
          <p:nvPr>
            <p:ph type="title"/>
          </p:nvPr>
        </p:nvSpPr>
        <p:spPr/>
        <p:txBody>
          <a:bodyPr/>
          <a:lstStyle/>
          <a:p>
            <a:r>
              <a:rPr lang="en-US" dirty="0" smtClean="0"/>
              <a:t>Abstract</a:t>
            </a:r>
          </a:p>
        </p:txBody>
      </p:sp>
      <p:sp>
        <p:nvSpPr>
          <p:cNvPr id="7174" name="Rectangle 3"/>
          <p:cNvSpPr>
            <a:spLocks noGrp="1" noChangeArrowheads="1"/>
          </p:cNvSpPr>
          <p:nvPr>
            <p:ph type="body" idx="1"/>
          </p:nvPr>
        </p:nvSpPr>
        <p:spPr/>
        <p:txBody>
          <a:bodyPr/>
          <a:lstStyle/>
          <a:p>
            <a:pPr>
              <a:buFontTx/>
              <a:buNone/>
            </a:pPr>
            <a:r>
              <a:rPr lang="en-US" dirty="0" smtClean="0"/>
              <a:t>This document is the closing report for the TGax for the September 2018 session.</a:t>
            </a:r>
          </a:p>
        </p:txBody>
      </p:sp>
    </p:spTree>
    <p:extLst>
      <p:ext uri="{BB962C8B-B14F-4D97-AF65-F5344CB8AC3E}">
        <p14:creationId xmlns:p14="http://schemas.microsoft.com/office/powerpoint/2010/main" val="19396693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Work Completed</a:t>
            </a:r>
            <a:endParaRPr lang="en-CA" dirty="0"/>
          </a:p>
        </p:txBody>
      </p:sp>
      <p:sp>
        <p:nvSpPr>
          <p:cNvPr id="3" name="Content Placeholder 2"/>
          <p:cNvSpPr>
            <a:spLocks noGrp="1"/>
          </p:cNvSpPr>
          <p:nvPr>
            <p:ph idx="1"/>
          </p:nvPr>
        </p:nvSpPr>
        <p:spPr>
          <a:xfrm>
            <a:off x="1981200" y="1524000"/>
            <a:ext cx="8458200" cy="4572000"/>
          </a:xfrm>
        </p:spPr>
        <p:txBody>
          <a:bodyPr/>
          <a:lstStyle/>
          <a:p>
            <a:r>
              <a:rPr lang="en-CA" sz="2000" dirty="0"/>
              <a:t>The TG approved resolutions to 500+ technical comments.</a:t>
            </a:r>
          </a:p>
          <a:p>
            <a:r>
              <a:rPr lang="en-CA" sz="2000" dirty="0"/>
              <a:t>The plan is to have draft D4.0 ready for recirculation after November meeting</a:t>
            </a:r>
          </a:p>
          <a:p>
            <a:r>
              <a:rPr lang="en-CA" sz="2000" dirty="0"/>
              <a:t>The TG reviewed a number of submissions on 6 GHz discovery and management. More discussion is needed to reach consensus. </a:t>
            </a:r>
          </a:p>
          <a:p>
            <a:r>
              <a:rPr lang="en-CA" sz="2000" dirty="0"/>
              <a:t>The TG revisited the coexistence issues with members from 802.15 and 802.18. </a:t>
            </a:r>
          </a:p>
          <a:p>
            <a:r>
              <a:rPr lang="en-CA" sz="2000" dirty="0"/>
              <a:t>The TG is planning a 3-day ad hoc meeting in Shenzhen, China the week before the November F2F meeting on November 7-9.  The PHY ad hoc has a 2-day meeting on November 8-9.</a:t>
            </a:r>
          </a:p>
          <a:p>
            <a:r>
              <a:rPr lang="en-CA" dirty="0" smtClean="0"/>
              <a:t>The agenda is available at</a:t>
            </a:r>
            <a:r>
              <a:rPr lang="en-CA" dirty="0"/>
              <a:t>: </a:t>
            </a:r>
            <a:endParaRPr lang="en-CA" sz="2000" dirty="0"/>
          </a:p>
          <a:p>
            <a:pPr lvl="1"/>
            <a:r>
              <a:rPr lang="en-CA" sz="1800" dirty="0">
                <a:hlinkClick r:id="rId3"/>
              </a:rPr>
              <a:t>https://mentor.ieee.org/802.11/dcn/18/11-18-1373-05-00ax-tgax-september-2018-meeting-agenda.pptx</a:t>
            </a:r>
            <a:r>
              <a:rPr lang="en-CA" sz="1800" dirty="0"/>
              <a:t> </a:t>
            </a:r>
          </a:p>
        </p:txBody>
      </p:sp>
      <p:sp>
        <p:nvSpPr>
          <p:cNvPr id="4" name="Date Placeholder 3"/>
          <p:cNvSpPr>
            <a:spLocks noGrp="1"/>
          </p:cNvSpPr>
          <p:nvPr>
            <p:ph type="dt" sz="half" idx="4294967295"/>
          </p:nvPr>
        </p:nvSpPr>
        <p:spPr>
          <a:xfrm>
            <a:off x="2220913" y="334964"/>
            <a:ext cx="1339850" cy="276225"/>
          </a:xfrm>
          <a:prstGeom prst="rect">
            <a:avLst/>
          </a:prstGeom>
        </p:spPr>
        <p:txBody>
          <a:bodyPr/>
          <a:lstStyle/>
          <a:p>
            <a:pPr>
              <a:defRPr/>
            </a:pPr>
            <a:r>
              <a:rPr lang="en-US" altLang="zh-CN" smtClean="0"/>
              <a:t>September 2018</a:t>
            </a:r>
            <a:endParaRPr lang="en-US" dirty="0"/>
          </a:p>
        </p:txBody>
      </p:sp>
      <p:sp>
        <p:nvSpPr>
          <p:cNvPr id="5" name="Footer Placeholder 4"/>
          <p:cNvSpPr>
            <a:spLocks noGrp="1"/>
          </p:cNvSpPr>
          <p:nvPr>
            <p:ph type="ftr" sz="quarter" idx="4294967295"/>
          </p:nvPr>
        </p:nvSpPr>
        <p:spPr>
          <a:xfrm>
            <a:off x="9601201" y="6475412"/>
            <a:ext cx="1828799" cy="230187"/>
          </a:xfrm>
          <a:prstGeom prst="rect">
            <a:avLst/>
          </a:prstGeom>
        </p:spPr>
        <p:txBody>
          <a:bodyPr/>
          <a:lstStyle/>
          <a:p>
            <a:pPr>
              <a:defRPr/>
            </a:pPr>
            <a:r>
              <a:rPr lang="en-US" dirty="0" smtClean="0"/>
              <a:t>Osama </a:t>
            </a:r>
            <a:r>
              <a:rPr lang="en-US" dirty="0" err="1" smtClean="0"/>
              <a:t>Aboul-Magd</a:t>
            </a:r>
            <a:r>
              <a:rPr lang="en-US" dirty="0" smtClean="0"/>
              <a:t> (Huawei Technologies)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34</a:t>
            </a:fld>
            <a:endParaRPr lang="en-US"/>
          </a:p>
        </p:txBody>
      </p:sp>
    </p:spTree>
    <p:extLst>
      <p:ext uri="{BB962C8B-B14F-4D97-AF65-F5344CB8AC3E}">
        <p14:creationId xmlns:p14="http://schemas.microsoft.com/office/powerpoint/2010/main" val="18852134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4294967295"/>
          </p:nvPr>
        </p:nvSpPr>
        <p:spPr>
          <a:xfrm>
            <a:off x="2220913" y="334964"/>
            <a:ext cx="1339850" cy="276225"/>
          </a:xfrm>
          <a:prstGeom prst="rect">
            <a:avLst/>
          </a:prstGeom>
          <a:noFill/>
        </p:spPr>
        <p:txBody>
          <a:bodyPr/>
          <a:lstStyle/>
          <a:p>
            <a:r>
              <a:rPr lang="en-US" altLang="zh-CN" smtClean="0"/>
              <a:t>September 2018</a:t>
            </a:r>
            <a:endParaRPr lang="en-US" smtClean="0"/>
          </a:p>
        </p:txBody>
      </p:sp>
      <p:sp>
        <p:nvSpPr>
          <p:cNvPr id="10243" name="Footer Placeholder 4"/>
          <p:cNvSpPr>
            <a:spLocks noGrp="1"/>
          </p:cNvSpPr>
          <p:nvPr>
            <p:ph type="ftr" sz="quarter" idx="4294967295"/>
          </p:nvPr>
        </p:nvSpPr>
        <p:spPr>
          <a:xfrm>
            <a:off x="9601201" y="6475413"/>
            <a:ext cx="1752599" cy="153987"/>
          </a:xfrm>
          <a:prstGeom prst="rect">
            <a:avLst/>
          </a:prstGeom>
          <a:noFill/>
        </p:spPr>
        <p:txBody>
          <a:bodyPr/>
          <a:lstStyle/>
          <a:p>
            <a:r>
              <a:rPr lang="en-US" dirty="0" smtClean="0"/>
              <a:t>Osama </a:t>
            </a:r>
            <a:r>
              <a:rPr lang="en-US" dirty="0" err="1" smtClean="0"/>
              <a:t>Aboul-Magd</a:t>
            </a:r>
            <a:r>
              <a:rPr lang="en-US" dirty="0" smtClean="0"/>
              <a:t> (Huawei Technologies)</a:t>
            </a:r>
          </a:p>
        </p:txBody>
      </p:sp>
      <p:sp>
        <p:nvSpPr>
          <p:cNvPr id="10244" name="Slide Number Placeholder 5"/>
          <p:cNvSpPr>
            <a:spLocks noGrp="1"/>
          </p:cNvSpPr>
          <p:nvPr>
            <p:ph type="sldNum" sz="quarter" idx="12"/>
          </p:nvPr>
        </p:nvSpPr>
        <p:spPr>
          <a:noFill/>
        </p:spPr>
        <p:txBody>
          <a:bodyPr/>
          <a:lstStyle/>
          <a:p>
            <a:r>
              <a:rPr lang="en-US" smtClean="0"/>
              <a:t>Slide </a:t>
            </a:r>
            <a:fld id="{049BA8DF-A3A2-4703-BC17-810D8C766354}" type="slidenum">
              <a:rPr lang="en-US" smtClean="0"/>
              <a:pPr/>
              <a:t>35</a:t>
            </a:fld>
            <a:endParaRPr lang="en-US" smtClean="0"/>
          </a:p>
        </p:txBody>
      </p:sp>
      <p:sp>
        <p:nvSpPr>
          <p:cNvPr id="10245" name="Rectangle 2"/>
          <p:cNvSpPr>
            <a:spLocks noGrp="1" noChangeArrowheads="1"/>
          </p:cNvSpPr>
          <p:nvPr>
            <p:ph type="title"/>
          </p:nvPr>
        </p:nvSpPr>
        <p:spPr/>
        <p:txBody>
          <a:bodyPr/>
          <a:lstStyle/>
          <a:p>
            <a:r>
              <a:rPr lang="en-US" dirty="0" smtClean="0"/>
              <a:t>November 2018 Goals</a:t>
            </a:r>
          </a:p>
        </p:txBody>
      </p:sp>
      <p:sp>
        <p:nvSpPr>
          <p:cNvPr id="10246" name="Rectangle 3"/>
          <p:cNvSpPr>
            <a:spLocks noGrp="1" noChangeArrowheads="1"/>
          </p:cNvSpPr>
          <p:nvPr>
            <p:ph type="body" idx="1"/>
          </p:nvPr>
        </p:nvSpPr>
        <p:spPr>
          <a:xfrm>
            <a:off x="2209800" y="1676400"/>
            <a:ext cx="8077200" cy="4419600"/>
          </a:xfrm>
        </p:spPr>
        <p:txBody>
          <a:bodyPr/>
          <a:lstStyle/>
          <a:p>
            <a:pPr>
              <a:buFont typeface="Arial" panose="020B0604020202020204" pitchFamily="34" charset="0"/>
              <a:buChar char="•"/>
            </a:pPr>
            <a:r>
              <a:rPr lang="en-US" sz="2800" dirty="0"/>
              <a:t>Complete the resolution of comments received on draft D3.0, generate draft D4.0, and go to recirculation ballot.</a:t>
            </a:r>
          </a:p>
        </p:txBody>
      </p:sp>
    </p:spTree>
    <p:extLst>
      <p:ext uri="{BB962C8B-B14F-4D97-AF65-F5344CB8AC3E}">
        <p14:creationId xmlns:p14="http://schemas.microsoft.com/office/powerpoint/2010/main" val="3669931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a:buChar char="•"/>
            </a:pPr>
            <a:r>
              <a:rPr lang="en-US" sz="2800" dirty="0"/>
              <a:t>10:00 -12:00 ET</a:t>
            </a:r>
          </a:p>
          <a:p>
            <a:pPr lvl="1">
              <a:buFont typeface="Arial"/>
              <a:buChar char="•"/>
            </a:pPr>
            <a:r>
              <a:rPr lang="en-US" sz="2400" dirty="0">
                <a:solidFill>
                  <a:schemeClr val="accent1"/>
                </a:solidFill>
              </a:rPr>
              <a:t>Thursday September 20 – approved in July</a:t>
            </a:r>
          </a:p>
          <a:p>
            <a:pPr lvl="1">
              <a:buFont typeface="Arial"/>
              <a:buChar char="•"/>
            </a:pPr>
            <a:r>
              <a:rPr lang="en-US" sz="2400" dirty="0"/>
              <a:t>Thursday Oct. 4, Oct. 18, Nov. 1 </a:t>
            </a:r>
            <a:endParaRPr lang="en-US" sz="2400" dirty="0">
              <a:solidFill>
                <a:schemeClr val="accent1"/>
              </a:solidFill>
            </a:endParaRPr>
          </a:p>
          <a:p>
            <a:pPr>
              <a:buFont typeface="Arial"/>
              <a:buChar char="•"/>
            </a:pPr>
            <a:r>
              <a:rPr lang="en-US" sz="2800" dirty="0"/>
              <a:t>20:00 – 22:00 ET</a:t>
            </a:r>
          </a:p>
          <a:p>
            <a:pPr lvl="1">
              <a:buFont typeface="Arial"/>
              <a:buChar char="•"/>
            </a:pPr>
            <a:r>
              <a:rPr lang="en-US" sz="2400" dirty="0"/>
              <a:t>Thursday September 27, Oct. 11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4294967295"/>
          </p:nvPr>
        </p:nvSpPr>
        <p:spPr>
          <a:xfrm>
            <a:off x="6881818" y="6475414"/>
            <a:ext cx="3184520" cy="180975"/>
          </a:xfrm>
          <a:prstGeom prst="rect">
            <a:avLst/>
          </a:prstGeom>
        </p:spPr>
        <p:txBody>
          <a:bodyPr/>
          <a:lstStyle/>
          <a:p>
            <a:r>
              <a:rPr lang="en-GB" dirty="0" smtClean="0"/>
              <a:t>Osama </a:t>
            </a:r>
            <a:r>
              <a:rPr lang="en-GB" dirty="0" err="1" smtClean="0"/>
              <a:t>Aboul-Magd</a:t>
            </a:r>
            <a:r>
              <a:rPr lang="en-GB" dirty="0" smtClean="0"/>
              <a:t> (Huawei Technologies)</a:t>
            </a:r>
            <a:endParaRPr lang="en-GB" dirty="0"/>
          </a:p>
        </p:txBody>
      </p:sp>
      <p:sp>
        <p:nvSpPr>
          <p:cNvPr id="6" name="Date Placeholder 5"/>
          <p:cNvSpPr>
            <a:spLocks noGrp="1"/>
          </p:cNvSpPr>
          <p:nvPr>
            <p:ph type="dt" idx="4294967295"/>
          </p:nvPr>
        </p:nvSpPr>
        <p:spPr>
          <a:xfrm>
            <a:off x="2220913" y="333375"/>
            <a:ext cx="1874823" cy="273050"/>
          </a:xfrm>
          <a:prstGeom prst="rect">
            <a:avLst/>
          </a:prstGeom>
        </p:spPr>
        <p:txBody>
          <a:bodyPr/>
          <a:lstStyle/>
          <a:p>
            <a:r>
              <a:rPr lang="en-US" smtClean="0"/>
              <a:t>September 2018</a:t>
            </a:r>
            <a:endParaRPr lang="en-GB" dirty="0"/>
          </a:p>
        </p:txBody>
      </p:sp>
    </p:spTree>
    <p:extLst>
      <p:ext uri="{BB962C8B-B14F-4D97-AF65-F5344CB8AC3E}">
        <p14:creationId xmlns:p14="http://schemas.microsoft.com/office/powerpoint/2010/main" val="17575434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a:xfrm>
            <a:off x="2220913" y="333376"/>
            <a:ext cx="1579562"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September 2018</a:t>
            </a:r>
          </a:p>
        </p:txBody>
      </p:sp>
      <p:sp>
        <p:nvSpPr>
          <p:cNvPr id="15363"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0ADFC2A-EA78-46F2-9C01-3D27E5083F87}" type="slidenum">
              <a:rPr lang="en-US" altLang="en-US" sz="1200" b="0"/>
              <a:pPr>
                <a:spcBef>
                  <a:spcPct val="0"/>
                </a:spcBef>
                <a:buFontTx/>
                <a:buNone/>
              </a:pPr>
              <a:t>37</a:t>
            </a:fld>
            <a:endParaRPr lang="en-US" altLang="en-US" sz="1200" b="0"/>
          </a:p>
        </p:txBody>
      </p:sp>
      <p:sp>
        <p:nvSpPr>
          <p:cNvPr id="15365" name="Rectangle 2"/>
          <p:cNvSpPr>
            <a:spLocks noGrp="1" noChangeArrowheads="1"/>
          </p:cNvSpPr>
          <p:nvPr>
            <p:ph type="title"/>
          </p:nvPr>
        </p:nvSpPr>
        <p:spPr>
          <a:xfrm>
            <a:off x="1524000" y="609600"/>
            <a:ext cx="9144000" cy="1066800"/>
          </a:xfrm>
        </p:spPr>
        <p:txBody>
          <a:bodyPr/>
          <a:lstStyle/>
          <a:p>
            <a:r>
              <a:rPr lang="en-US" altLang="en-US" dirty="0" smtClean="0"/>
              <a:t>Task Group </a:t>
            </a:r>
            <a:r>
              <a:rPr lang="en-US" altLang="en-US" dirty="0" smtClean="0"/>
              <a:t>ay </a:t>
            </a:r>
            <a:r>
              <a:rPr lang="en-US" altLang="en-US" dirty="0" smtClean="0"/>
              <a:t/>
            </a:r>
            <a:br>
              <a:rPr lang="en-US" altLang="en-US" dirty="0" smtClean="0"/>
            </a:br>
            <a:r>
              <a:rPr lang="en-US" altLang="en-US" dirty="0" smtClean="0"/>
              <a:t>September 2018 Closing Report</a:t>
            </a:r>
          </a:p>
        </p:txBody>
      </p:sp>
      <p:sp>
        <p:nvSpPr>
          <p:cNvPr id="15366"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a:t>Date:</a:t>
            </a:r>
            <a:r>
              <a:rPr lang="en-US" altLang="en-US" sz="2000" b="0"/>
              <a:t> 2018-09-14</a:t>
            </a:r>
          </a:p>
        </p:txBody>
      </p:sp>
      <p:graphicFrame>
        <p:nvGraphicFramePr>
          <p:cNvPr id="15367" name="Object 11"/>
          <p:cNvGraphicFramePr>
            <a:graphicFrameLocks noChangeAspect="1"/>
          </p:cNvGraphicFramePr>
          <p:nvPr/>
        </p:nvGraphicFramePr>
        <p:xfrm>
          <a:off x="2198688" y="2667000"/>
          <a:ext cx="7816850" cy="939800"/>
        </p:xfrm>
        <a:graphic>
          <a:graphicData uri="http://schemas.openxmlformats.org/presentationml/2006/ole">
            <mc:AlternateContent xmlns:mc="http://schemas.openxmlformats.org/markup-compatibility/2006">
              <mc:Choice xmlns:v="urn:schemas-microsoft-com:vml" Requires="v">
                <p:oleObj spid="_x0000_s9227"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8688" y="2667000"/>
                        <a:ext cx="781685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31477775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E7C1BB4-990B-477A-A5A5-A531CD96C872}" type="slidenum">
              <a:rPr lang="en-US" altLang="en-US" sz="1200" b="0"/>
              <a:pPr>
                <a:spcBef>
                  <a:spcPct val="0"/>
                </a:spcBef>
                <a:buFontTx/>
                <a:buNone/>
              </a:pPr>
              <a:t>38</a:t>
            </a:fld>
            <a:endParaRPr lang="en-US" altLang="en-US" sz="1200" b="0"/>
          </a:p>
        </p:txBody>
      </p:sp>
      <p:sp>
        <p:nvSpPr>
          <p:cNvPr id="17411" name="Rectangle 2"/>
          <p:cNvSpPr>
            <a:spLocks noGrp="1" noChangeArrowheads="1"/>
          </p:cNvSpPr>
          <p:nvPr>
            <p:ph type="title"/>
          </p:nvPr>
        </p:nvSpPr>
        <p:spPr/>
        <p:txBody>
          <a:bodyPr/>
          <a:lstStyle/>
          <a:p>
            <a:r>
              <a:rPr lang="en-US" altLang="en-US" smtClean="0"/>
              <a:t>Abstract</a:t>
            </a:r>
          </a:p>
        </p:txBody>
      </p:sp>
      <p:sp>
        <p:nvSpPr>
          <p:cNvPr id="17412" name="Rectangle 3"/>
          <p:cNvSpPr>
            <a:spLocks noGrp="1" noChangeArrowheads="1"/>
          </p:cNvSpPr>
          <p:nvPr>
            <p:ph type="body" idx="1"/>
          </p:nvPr>
        </p:nvSpPr>
        <p:spPr/>
        <p:txBody>
          <a:bodyPr/>
          <a:lstStyle/>
          <a:p>
            <a:pPr marL="0" algn="just"/>
            <a:r>
              <a:rPr lang="en-US" altLang="en-US" dirty="0" smtClean="0"/>
              <a:t>This document is the closing report for Task Group </a:t>
            </a:r>
            <a:r>
              <a:rPr lang="en-US" altLang="en-US" dirty="0" smtClean="0"/>
              <a:t>ay for </a:t>
            </a:r>
            <a:r>
              <a:rPr lang="en-US" altLang="en-US" dirty="0" smtClean="0"/>
              <a:t>the September 2018 session.</a:t>
            </a:r>
          </a:p>
        </p:txBody>
      </p:sp>
      <p:sp>
        <p:nvSpPr>
          <p:cNvPr id="7" name="Footer Placeholder 4"/>
          <p:cNvSpPr>
            <a:spLocks noGrp="1"/>
          </p:cNvSpPr>
          <p:nvPr>
            <p:ph type="ftr" sz="quarter" idx="4294967295"/>
          </p:nvPr>
        </p:nvSpPr>
        <p:spPr>
          <a:xfrm>
            <a:off x="7315201" y="6475413"/>
            <a:ext cx="2752725" cy="184150"/>
          </a:xfrm>
          <a:prstGeom prst="rect">
            <a:avLst/>
          </a:prstGeom>
        </p:spPr>
        <p:txBody>
          <a:bodyPr/>
          <a:lstStyle/>
          <a:p>
            <a:pPr>
              <a:defRPr/>
            </a:pPr>
            <a:r>
              <a:rPr lang="en-US"/>
              <a:t>Edward Au (Huawei Technologies)</a:t>
            </a:r>
          </a:p>
        </p:txBody>
      </p:sp>
      <p:sp>
        <p:nvSpPr>
          <p:cNvPr id="17414" name="Date Placeholder 3"/>
          <p:cNvSpPr>
            <a:spLocks noGrp="1"/>
          </p:cNvSpPr>
          <p:nvPr>
            <p:ph type="dt" sz="quarter" idx="4294967295"/>
          </p:nvPr>
        </p:nvSpPr>
        <p:spPr>
          <a:xfrm>
            <a:off x="2220913" y="333376"/>
            <a:ext cx="1579562"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September 2018</a:t>
            </a:r>
          </a:p>
        </p:txBody>
      </p:sp>
    </p:spTree>
    <p:extLst>
      <p:ext uri="{BB962C8B-B14F-4D97-AF65-F5344CB8AC3E}">
        <p14:creationId xmlns:p14="http://schemas.microsoft.com/office/powerpoint/2010/main" val="14626198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DCC9122-9211-4505-B4DE-F8FF1EE85278}" type="slidenum">
              <a:rPr lang="en-US" altLang="en-US" sz="1200" b="0"/>
              <a:pPr>
                <a:spcBef>
                  <a:spcPct val="0"/>
                </a:spcBef>
                <a:buFontTx/>
                <a:buNone/>
              </a:pPr>
              <a:t>39</a:t>
            </a:fld>
            <a:endParaRPr lang="en-US" altLang="en-US" sz="1200" b="0"/>
          </a:p>
        </p:txBody>
      </p:sp>
      <p:sp>
        <p:nvSpPr>
          <p:cNvPr id="1945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9460" name="Rectangle 3"/>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00"/>
              </a:spcBef>
            </a:pPr>
            <a:r>
              <a:rPr lang="en-US" altLang="en-US"/>
              <a:t>14 submissions are covered during the meeting covering areas related to:</a:t>
            </a:r>
          </a:p>
          <a:p>
            <a:pPr lvl="1" algn="just">
              <a:spcBef>
                <a:spcPts val="575"/>
              </a:spcBef>
              <a:buFontTx/>
              <a:buChar char="•"/>
            </a:pPr>
            <a:r>
              <a:rPr lang="en-US" altLang="en-US" sz="1800"/>
              <a:t>Comment resolution on Letter Ballot 234 (Draft 2.0)</a:t>
            </a:r>
          </a:p>
          <a:p>
            <a:pPr lvl="1" algn="just">
              <a:spcBef>
                <a:spcPts val="575"/>
              </a:spcBef>
              <a:buFontTx/>
              <a:buChar char="•"/>
            </a:pPr>
            <a:r>
              <a:rPr lang="en-US" altLang="en-US" sz="1800"/>
              <a:t>Technical presentation</a:t>
            </a:r>
          </a:p>
          <a:p>
            <a:pPr algn="just">
              <a:spcBef>
                <a:spcPts val="1225"/>
              </a:spcBef>
            </a:pPr>
            <a:r>
              <a:rPr lang="en-CA" altLang="en-US"/>
              <a:t>83 technical CIDs are resolved and approved.</a:t>
            </a:r>
          </a:p>
          <a:p>
            <a:pPr algn="just">
              <a:spcBef>
                <a:spcPts val="1225"/>
              </a:spcBef>
            </a:pPr>
            <a:endParaRPr lang="en-CA" altLang="en-US"/>
          </a:p>
          <a:p>
            <a:pPr algn="just">
              <a:spcBef>
                <a:spcPts val="1225"/>
              </a:spcBef>
            </a:pPr>
            <a:endParaRPr lang="en-US" altLang="en-US"/>
          </a:p>
          <a:p>
            <a:pPr lvl="1" algn="just">
              <a:spcBef>
                <a:spcPts val="1225"/>
              </a:spcBef>
            </a:pPr>
            <a:endParaRPr lang="en-US" altLang="en-US"/>
          </a:p>
          <a:p>
            <a:pPr lvl="1" algn="just"/>
            <a:endParaRPr lang="en-US" altLang="en-US"/>
          </a:p>
          <a:p>
            <a:pPr lvl="1"/>
            <a:endParaRPr lang="en-US" altLang="en-US"/>
          </a:p>
          <a:p>
            <a:pPr lvl="1"/>
            <a:endParaRPr lang="en-US" altLang="en-US"/>
          </a:p>
        </p:txBody>
      </p:sp>
      <p:sp>
        <p:nvSpPr>
          <p:cNvPr id="19461"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9462" name="Date Placeholder 3"/>
          <p:cNvSpPr>
            <a:spLocks noGrp="1"/>
          </p:cNvSpPr>
          <p:nvPr>
            <p:ph type="dt" sz="quarter" idx="4294967295"/>
          </p:nvPr>
        </p:nvSpPr>
        <p:spPr>
          <a:xfrm>
            <a:off x="2220913" y="333376"/>
            <a:ext cx="1579562"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September 2018</a:t>
            </a:r>
          </a:p>
        </p:txBody>
      </p:sp>
    </p:spTree>
    <p:extLst>
      <p:ext uri="{BB962C8B-B14F-4D97-AF65-F5344CB8AC3E}">
        <p14:creationId xmlns:p14="http://schemas.microsoft.com/office/powerpoint/2010/main" val="2476458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4" name="Date Placeholder 3"/>
          <p:cNvSpPr>
            <a:spLocks noGrp="1"/>
          </p:cNvSpPr>
          <p:nvPr>
            <p:ph type="dt" idx="15"/>
          </p:nvPr>
        </p:nvSpPr>
        <p:spPr/>
        <p:txBody>
          <a:bodyPr/>
          <a:lstStyle/>
          <a:p>
            <a:r>
              <a:rPr lang="en-US" smtClean="0"/>
              <a:t>September 2018</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smtClean="0"/>
              <a:t>TGax</a:t>
            </a:r>
            <a:r>
              <a:rPr lang="en-US" sz="1600" b="1" dirty="0" smtClean="0"/>
              <a:t> </a:t>
            </a:r>
            <a:r>
              <a:rPr lang="en-US" sz="1600" b="1" dirty="0"/>
              <a:t>–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5"/>
              </a:rPr>
              <a:t>chaochun.wang@mediatek.com</a:t>
            </a:r>
            <a:r>
              <a:rPr lang="en-US" sz="1600" dirty="0"/>
              <a:t> </a:t>
            </a:r>
            <a:endParaRPr lang="en-US" sz="1600" dirty="0" smtClean="0"/>
          </a:p>
          <a:p>
            <a:pPr marL="342900" lvl="1" indent="-342900">
              <a:buFontTx/>
              <a:buChar char="•"/>
            </a:pPr>
            <a:r>
              <a:rPr lang="en-US" sz="1600" b="1" dirty="0" err="1" smtClean="0"/>
              <a:t>TGba</a:t>
            </a:r>
            <a:r>
              <a:rPr lang="en-US" sz="1600" b="1" dirty="0" smtClean="0"/>
              <a:t> – Po-kai Huang </a:t>
            </a:r>
            <a:r>
              <a:rPr lang="en-US" sz="1600" dirty="0"/>
              <a:t>– </a:t>
            </a:r>
            <a:r>
              <a:rPr lang="en-US" sz="1600" dirty="0" smtClean="0">
                <a:hlinkClick r:id="rId6"/>
              </a:rPr>
              <a:t>po-kai.huang@intel.com</a:t>
            </a:r>
            <a:r>
              <a:rPr lang="en-US" sz="1600" dirty="0" smtClean="0"/>
              <a:t> </a:t>
            </a:r>
          </a:p>
          <a:p>
            <a:pPr marL="342900" lvl="1" indent="-342900">
              <a:buFontTx/>
              <a:buChar char="•"/>
            </a:pPr>
            <a:r>
              <a:rPr lang="en-US" sz="1600" b="1" dirty="0" err="1" smtClean="0"/>
              <a:t>TGbb</a:t>
            </a:r>
            <a:r>
              <a:rPr lang="en-US" sz="1600" b="1" dirty="0" smtClean="0"/>
              <a:t> - </a:t>
            </a:r>
            <a:r>
              <a:rPr lang="en-US" sz="1600" b="1" dirty="0"/>
              <a:t>Gaurav </a:t>
            </a:r>
            <a:r>
              <a:rPr lang="en-US" sz="1600" b="1" dirty="0" err="1" smtClean="0"/>
              <a:t>Patwardhan</a:t>
            </a:r>
            <a:r>
              <a:rPr lang="en-US" sz="1600" b="1" dirty="0" smtClean="0"/>
              <a:t> </a:t>
            </a:r>
            <a:r>
              <a:rPr lang="en-US" sz="1600" dirty="0" smtClean="0">
                <a:hlinkClick r:id="rId7"/>
              </a:rPr>
              <a:t>Gaurav.Patwardhan@hpe.com</a:t>
            </a:r>
            <a:r>
              <a:rPr lang="en-US" sz="1600" dirty="0" smtClean="0"/>
              <a:t> , </a:t>
            </a:r>
            <a:r>
              <a:rPr lang="en-US" sz="1600" b="1" dirty="0"/>
              <a:t>Volker </a:t>
            </a:r>
            <a:r>
              <a:rPr lang="en-US" sz="1600" b="1" dirty="0" err="1" smtClean="0"/>
              <a:t>Jungnickel</a:t>
            </a:r>
            <a:r>
              <a:rPr lang="en-US" sz="1600" b="1" dirty="0"/>
              <a:t> </a:t>
            </a:r>
            <a:r>
              <a:rPr lang="en-US" sz="1600" dirty="0" smtClean="0">
                <a:hlinkClick r:id="rId8"/>
              </a:rPr>
              <a:t>volker.jungnickel@hhi.fraunhofer.de</a:t>
            </a:r>
            <a:r>
              <a:rPr lang="en-US" sz="1600" dirty="0" smtClean="0"/>
              <a:t> </a:t>
            </a:r>
          </a:p>
          <a:p>
            <a:pPr marL="342900" lvl="1" indent="-342900">
              <a:buFontTx/>
              <a:buChar char="•"/>
            </a:pPr>
            <a:r>
              <a:rPr lang="en-US" sz="1600" dirty="0" smtClean="0"/>
              <a:t> </a:t>
            </a:r>
            <a:r>
              <a:rPr lang="en-US" sz="1600" b="1" dirty="0" err="1" smtClean="0"/>
              <a:t>REVmd</a:t>
            </a:r>
            <a:r>
              <a:rPr lang="en-US" sz="1600" b="1" dirty="0" smtClean="0"/>
              <a:t> – Emily </a:t>
            </a:r>
            <a:r>
              <a:rPr lang="en-US" sz="1600" b="1" dirty="0"/>
              <a:t>Qi </a:t>
            </a:r>
            <a:r>
              <a:rPr lang="en-US" sz="1600" dirty="0"/>
              <a:t>– </a:t>
            </a:r>
            <a:r>
              <a:rPr lang="en-US" sz="1600" b="0" dirty="0" smtClean="0">
                <a:hlinkClick r:id="rId9"/>
              </a:rPr>
              <a:t>emily.h.qi@intel.com</a:t>
            </a:r>
            <a:r>
              <a:rPr lang="en-US" sz="1600" dirty="0" smtClean="0"/>
              <a:t>, </a:t>
            </a:r>
            <a:r>
              <a:rPr lang="en-US" sz="1600" b="1" dirty="0"/>
              <a:t>Edward Au </a:t>
            </a:r>
            <a:r>
              <a:rPr lang="en-US" sz="1600" dirty="0"/>
              <a:t>– </a:t>
            </a:r>
            <a:r>
              <a:rPr lang="en-US" sz="1600" b="0" u="sng" dirty="0">
                <a:hlinkClick r:id="rId10"/>
              </a:rPr>
              <a:t>edward.ks.au@huawei.com</a:t>
            </a:r>
            <a:r>
              <a:rPr lang="en-US" sz="1600" dirty="0"/>
              <a:t>, </a:t>
            </a:r>
          </a:p>
          <a:p>
            <a:pPr marL="342900" lvl="1" indent="-342900">
              <a:buFontTx/>
              <a:buChar char="•"/>
            </a:pPr>
            <a:r>
              <a:rPr lang="en-US" sz="1600" dirty="0" smtClean="0"/>
              <a:t>Editors </a:t>
            </a:r>
            <a:r>
              <a:rPr lang="en-US" sz="1600" dirty="0"/>
              <a:t>Emeritus:</a:t>
            </a:r>
          </a:p>
          <a:p>
            <a:pPr lvl="1"/>
            <a:r>
              <a:rPr lang="en-US" sz="1050" dirty="0" err="1"/>
              <a:t>TGaa</a:t>
            </a:r>
            <a:r>
              <a:rPr lang="en-US" sz="1050" dirty="0"/>
              <a:t> – Alex Ashley – </a:t>
            </a:r>
            <a:r>
              <a:rPr lang="en-US" sz="1050" dirty="0" smtClean="0">
                <a:hlinkClick r:id="rId11"/>
              </a:rPr>
              <a:t>alex.ashley@hotmail.co.uk</a:t>
            </a:r>
            <a:r>
              <a:rPr lang="en-US" sz="1050" dirty="0" smtClean="0"/>
              <a:t>	</a:t>
            </a:r>
          </a:p>
          <a:p>
            <a:pPr lvl="1"/>
            <a:r>
              <a:rPr lang="en-US" sz="1050" dirty="0" err="1" smtClean="0"/>
              <a:t>TGac</a:t>
            </a:r>
            <a:r>
              <a:rPr lang="en-US" sz="1050" dirty="0" smtClean="0"/>
              <a:t> – Robert Stacey – </a:t>
            </a:r>
            <a:r>
              <a:rPr lang="en-US" sz="1050" dirty="0" smtClean="0">
                <a:hlinkClick r:id="rId3"/>
              </a:rPr>
              <a:t>robert.stacey@intel.com</a:t>
            </a:r>
            <a:r>
              <a:rPr lang="en-US" sz="1050" dirty="0" smtClean="0"/>
              <a:t> </a:t>
            </a:r>
          </a:p>
          <a:p>
            <a:pPr lvl="1"/>
            <a:r>
              <a:rPr lang="en-US" sz="1050" dirty="0" err="1" smtClean="0"/>
              <a:t>TGad</a:t>
            </a:r>
            <a:r>
              <a:rPr lang="en-US" sz="1050" dirty="0" smtClean="0"/>
              <a:t> </a:t>
            </a:r>
            <a:r>
              <a:rPr lang="en-US" sz="1050" dirty="0"/>
              <a:t>– Carlos Cordeiro – </a:t>
            </a:r>
            <a:r>
              <a:rPr lang="en-US" sz="1050" dirty="0">
                <a:hlinkClick r:id="rId4"/>
              </a:rPr>
              <a:t>carlos.cordeiro@intel.com</a:t>
            </a:r>
            <a:r>
              <a:rPr lang="en-US" sz="1050" dirty="0"/>
              <a:t>  </a:t>
            </a:r>
          </a:p>
          <a:p>
            <a:pPr lvl="1"/>
            <a:r>
              <a:rPr lang="en-US" sz="1050" dirty="0" err="1"/>
              <a:t>TGae</a:t>
            </a:r>
            <a:r>
              <a:rPr lang="en-US" sz="1050" dirty="0"/>
              <a:t> – Henry </a:t>
            </a:r>
            <a:r>
              <a:rPr lang="en-US" sz="1050" dirty="0" err="1"/>
              <a:t>Ptasinski</a:t>
            </a:r>
            <a:r>
              <a:rPr lang="en-US" sz="1050" dirty="0"/>
              <a:t> – </a:t>
            </a:r>
            <a:r>
              <a:rPr lang="en-US" sz="1050" dirty="0">
                <a:hlinkClick r:id="rId12"/>
              </a:rPr>
              <a:t>henry@LOGOUT.COM</a:t>
            </a:r>
            <a:r>
              <a:rPr lang="en-US" sz="1050" dirty="0"/>
              <a:t> </a:t>
            </a:r>
          </a:p>
          <a:p>
            <a:pPr lvl="1"/>
            <a:r>
              <a:rPr lang="en-US" sz="1050" dirty="0" err="1"/>
              <a:t>TGaf</a:t>
            </a:r>
            <a:r>
              <a:rPr lang="en-US" sz="1050" dirty="0"/>
              <a:t> – Peter Ecclesine – </a:t>
            </a:r>
            <a:r>
              <a:rPr lang="en-US" sz="1050" dirty="0">
                <a:hlinkClick r:id="rId13"/>
              </a:rPr>
              <a:t>petere@ieee.org</a:t>
            </a:r>
            <a:r>
              <a:rPr lang="en-US" sz="1050" dirty="0"/>
              <a:t>  </a:t>
            </a:r>
          </a:p>
          <a:p>
            <a:pPr lvl="1"/>
            <a:r>
              <a:rPr lang="en-US" sz="1050" dirty="0" err="1"/>
              <a:t>REVmc</a:t>
            </a:r>
            <a:r>
              <a:rPr lang="en-US" sz="1050" dirty="0"/>
              <a:t> – Adrian Stephens </a:t>
            </a:r>
            <a:r>
              <a:rPr lang="en-US" sz="1050" b="0" dirty="0"/>
              <a:t>– </a:t>
            </a:r>
            <a:r>
              <a:rPr lang="en-US" sz="1050" b="0" dirty="0">
                <a:hlinkClick r:id="rId14"/>
              </a:rPr>
              <a:t>adrian.p.stephens@ieee.org</a:t>
            </a:r>
            <a:r>
              <a:rPr lang="en-US" sz="1050" b="0" dirty="0"/>
              <a:t> </a:t>
            </a:r>
            <a:r>
              <a:rPr lang="en-US" sz="1050" dirty="0"/>
              <a:t>, Edward Au – </a:t>
            </a:r>
            <a:r>
              <a:rPr lang="en-US" sz="1050" b="0" u="sng" dirty="0">
                <a:hlinkClick r:id="rId10"/>
              </a:rPr>
              <a:t>edward.ks.au@huawei.com</a:t>
            </a:r>
            <a:r>
              <a:rPr lang="en-US" sz="1050" dirty="0"/>
              <a:t>, Emily Qi – </a:t>
            </a:r>
            <a:r>
              <a:rPr lang="en-US" sz="1050" b="0" dirty="0">
                <a:hlinkClick r:id="rId9"/>
              </a:rPr>
              <a:t>emily.h.qi@intel.com</a:t>
            </a:r>
            <a:r>
              <a:rPr lang="en-US" sz="1050" b="0" dirty="0"/>
              <a:t> </a:t>
            </a:r>
            <a:endParaRPr lang="en-US" sz="1050" b="0" dirty="0" smtClean="0"/>
          </a:p>
          <a:p>
            <a:pPr lvl="1"/>
            <a:r>
              <a:rPr lang="en-US" sz="1050" dirty="0" err="1"/>
              <a:t>TGah</a:t>
            </a:r>
            <a:r>
              <a:rPr lang="en-US" sz="1050" dirty="0"/>
              <a:t> – </a:t>
            </a:r>
            <a:r>
              <a:rPr lang="en-US" sz="1050" dirty="0" err="1"/>
              <a:t>Yongho</a:t>
            </a:r>
            <a:r>
              <a:rPr lang="en-US" sz="1050" dirty="0"/>
              <a:t> </a:t>
            </a:r>
            <a:r>
              <a:rPr lang="en-US" sz="1050" dirty="0" err="1"/>
              <a:t>Seok</a:t>
            </a:r>
            <a:r>
              <a:rPr lang="en-US" sz="1050" dirty="0"/>
              <a:t> </a:t>
            </a:r>
            <a:r>
              <a:rPr lang="en-US" sz="1050" dirty="0">
                <a:hlinkClick r:id="rId15"/>
              </a:rPr>
              <a:t>yongho.seok@gmail.com</a:t>
            </a:r>
            <a:r>
              <a:rPr lang="en-US" sz="1050" dirty="0"/>
              <a:t>,  Alfred </a:t>
            </a:r>
            <a:r>
              <a:rPr lang="en-US" sz="1050" dirty="0" err="1"/>
              <a:t>Asterjadhi</a:t>
            </a:r>
            <a:r>
              <a:rPr lang="en-US" sz="1050" dirty="0"/>
              <a:t> – </a:t>
            </a:r>
            <a:r>
              <a:rPr lang="en-US" sz="1050" dirty="0">
                <a:hlinkClick r:id="rId16"/>
              </a:rPr>
              <a:t>aasterja@qti.qualcomm.com</a:t>
            </a:r>
            <a:r>
              <a:rPr lang="en-US" sz="1050" dirty="0"/>
              <a:t>  </a:t>
            </a:r>
          </a:p>
          <a:p>
            <a:pPr lvl="1"/>
            <a:r>
              <a:rPr lang="en-US" sz="1050" dirty="0" err="1"/>
              <a:t>TGai</a:t>
            </a:r>
            <a:r>
              <a:rPr lang="en-US" sz="1050" dirty="0"/>
              <a:t> - </a:t>
            </a:r>
            <a:r>
              <a:rPr lang="en-US" sz="1050" dirty="0">
                <a:hlinkClick r:id="rId17"/>
              </a:rPr>
              <a:t>LRA@tiac.net</a:t>
            </a:r>
            <a:r>
              <a:rPr lang="en-US" sz="1050" dirty="0"/>
              <a:t>, Ping FANG </a:t>
            </a:r>
            <a:r>
              <a:rPr lang="en-US" sz="1050" dirty="0">
                <a:hlinkClick r:id="rId18"/>
              </a:rPr>
              <a:t>Ping.FANG@huawei.com </a:t>
            </a:r>
            <a:endParaRPr lang="en-US" sz="1050" dirty="0"/>
          </a:p>
          <a:p>
            <a:pPr lvl="1"/>
            <a:r>
              <a:rPr lang="en-US" sz="1000" b="0" dirty="0" err="1" smtClean="0"/>
              <a:t>TGaj</a:t>
            </a:r>
            <a:r>
              <a:rPr lang="en-US" sz="1000" b="0" dirty="0" smtClean="0"/>
              <a:t> </a:t>
            </a:r>
            <a:r>
              <a:rPr lang="en-US" sz="1000" b="0" dirty="0"/>
              <a:t>– </a:t>
            </a:r>
            <a:r>
              <a:rPr lang="en-US" sz="1000" b="0" dirty="0" err="1"/>
              <a:t>Jiamin</a:t>
            </a:r>
            <a:r>
              <a:rPr lang="en-US" sz="1000" b="0" dirty="0"/>
              <a:t> CHEN – </a:t>
            </a:r>
            <a:r>
              <a:rPr lang="en-US" sz="1000" b="0" dirty="0">
                <a:hlinkClick r:id="rId19"/>
              </a:rPr>
              <a:t>jiamin.chen@mail01.huawei.com</a:t>
            </a:r>
            <a:r>
              <a:rPr lang="en-US" sz="1000" b="0" dirty="0"/>
              <a:t> , </a:t>
            </a:r>
            <a:r>
              <a:rPr lang="en-US" sz="1000" b="0" dirty="0" err="1"/>
              <a:t>Shiwen</a:t>
            </a:r>
            <a:r>
              <a:rPr lang="en-US" sz="1000" b="0" dirty="0"/>
              <a:t> He – </a:t>
            </a:r>
            <a:r>
              <a:rPr lang="en-US" sz="1000" b="0" u="sng" dirty="0" smtClean="0">
                <a:hlinkClick r:id="rId20"/>
              </a:rPr>
              <a:t>shiwenhe@seu.edu.cn</a:t>
            </a:r>
            <a:endParaRPr lang="en-US" sz="1000" b="0" u="sng" dirty="0" smtClean="0"/>
          </a:p>
          <a:p>
            <a:pPr lvl="1"/>
            <a:r>
              <a:rPr lang="en-US" sz="1000" dirty="0" err="1"/>
              <a:t>TGak</a:t>
            </a:r>
            <a:r>
              <a:rPr lang="en-US" sz="1000" dirty="0"/>
              <a:t> – Donald Eastlake – </a:t>
            </a:r>
            <a:r>
              <a:rPr lang="en-US" sz="1000" dirty="0">
                <a:hlinkClick r:id="rId21"/>
              </a:rPr>
              <a:t>d3e3e3@gmail.com</a:t>
            </a:r>
            <a:r>
              <a:rPr lang="en-US" sz="1000" dirty="0"/>
              <a:t> </a:t>
            </a:r>
            <a:endParaRPr lang="en-US" sz="1000" dirty="0" smtClean="0"/>
          </a:p>
          <a:p>
            <a:pPr lvl="1"/>
            <a:r>
              <a:rPr lang="en-US" sz="1050" dirty="0" err="1" smtClean="0"/>
              <a:t>TGaq</a:t>
            </a:r>
            <a:r>
              <a:rPr lang="en-US" sz="1050" dirty="0" smtClean="0"/>
              <a:t> </a:t>
            </a:r>
            <a:r>
              <a:rPr lang="en-US" sz="1050" dirty="0"/>
              <a:t>– Dan Gal –  </a:t>
            </a:r>
            <a:r>
              <a:rPr lang="en-US" sz="1050" dirty="0">
                <a:hlinkClick r:id="rId22"/>
              </a:rPr>
              <a:t>ddrgal@gmail.com</a:t>
            </a:r>
            <a:r>
              <a:rPr lang="en-US" sz="1050" dirty="0"/>
              <a:t> , Lee Armstrong – </a:t>
            </a:r>
            <a:r>
              <a:rPr lang="en-US" sz="1050" dirty="0">
                <a:solidFill>
                  <a:schemeClr val="accent2"/>
                </a:solidFill>
                <a:hlinkClick r:id="rId17"/>
              </a:rPr>
              <a:t>LRA@tiac.net</a:t>
            </a:r>
            <a:r>
              <a:rPr lang="en-US" sz="1050" dirty="0">
                <a:solidFill>
                  <a:schemeClr val="accent2"/>
                </a:solidFill>
              </a:rPr>
              <a:t> </a:t>
            </a:r>
            <a:endParaRPr lang="en-US" sz="1050" dirty="0"/>
          </a:p>
          <a:p>
            <a:pPr lvl="1"/>
            <a:endParaRPr lang="en-US" sz="1050" dirty="0"/>
          </a:p>
          <a:p>
            <a:pPr lvl="1"/>
            <a:endParaRPr lang="en-US" sz="1600" dirty="0"/>
          </a:p>
        </p:txBody>
      </p:sp>
    </p:spTree>
    <p:extLst>
      <p:ext uri="{BB962C8B-B14F-4D97-AF65-F5344CB8AC3E}">
        <p14:creationId xmlns:p14="http://schemas.microsoft.com/office/powerpoint/2010/main" val="35374964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CB659FB-A7CF-42D3-80BC-B447DD6C575C}" type="slidenum">
              <a:rPr lang="en-US" altLang="en-US" sz="1200" b="0"/>
              <a:pPr>
                <a:spcBef>
                  <a:spcPct val="0"/>
                </a:spcBef>
                <a:buFontTx/>
                <a:buNone/>
              </a:pPr>
              <a:t>40</a:t>
            </a:fld>
            <a:endParaRPr lang="en-US" altLang="en-US" sz="1200" b="0"/>
          </a:p>
        </p:txBody>
      </p:sp>
      <p:sp>
        <p:nvSpPr>
          <p:cNvPr id="2150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November 2018 plenary</a:t>
            </a:r>
          </a:p>
        </p:txBody>
      </p:sp>
      <p:sp>
        <p:nvSpPr>
          <p:cNvPr id="21508"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a:t>
            </a:r>
          </a:p>
          <a:p>
            <a:pPr algn="just">
              <a:spcBef>
                <a:spcPts val="1225"/>
              </a:spcBef>
            </a:pPr>
            <a:r>
              <a:rPr lang="en-US" altLang="en-US"/>
              <a:t>Technical presentation</a:t>
            </a:r>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
        <p:nvSpPr>
          <p:cNvPr id="21509"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21510" name="Date Placeholder 3"/>
          <p:cNvSpPr>
            <a:spLocks noGrp="1"/>
          </p:cNvSpPr>
          <p:nvPr>
            <p:ph type="dt" sz="quarter" idx="4294967295"/>
          </p:nvPr>
        </p:nvSpPr>
        <p:spPr>
          <a:xfrm>
            <a:off x="2220913" y="333376"/>
            <a:ext cx="1579562"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September 2018</a:t>
            </a:r>
          </a:p>
        </p:txBody>
      </p:sp>
    </p:spTree>
    <p:extLst>
      <p:ext uri="{BB962C8B-B14F-4D97-AF65-F5344CB8AC3E}">
        <p14:creationId xmlns:p14="http://schemas.microsoft.com/office/powerpoint/2010/main" val="16519084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A125CE9-669C-4688-9DDA-70EBF35B4D8C}" type="slidenum">
              <a:rPr lang="en-US" altLang="en-US" sz="1200" b="0"/>
              <a:pPr>
                <a:spcBef>
                  <a:spcPct val="0"/>
                </a:spcBef>
                <a:buFontTx/>
                <a:buNone/>
              </a:pPr>
              <a:t>41</a:t>
            </a:fld>
            <a:endParaRPr lang="en-US" altLang="en-US" sz="1200" b="0"/>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19460" name="Rectangle 3"/>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defRPr/>
            </a:pPr>
            <a:r>
              <a:rPr lang="en-US" altLang="en-US" dirty="0">
                <a:cs typeface="Times New Roman" panose="02020603050405020304" pitchFamily="18" charset="0"/>
              </a:rPr>
              <a:t>September 19 (Wednesday), 10:00am ET – 11:30am ET</a:t>
            </a:r>
          </a:p>
          <a:p>
            <a:pPr algn="just">
              <a:spcBef>
                <a:spcPts val="600"/>
              </a:spcBef>
              <a:defRPr/>
            </a:pPr>
            <a:r>
              <a:rPr lang="en-US" altLang="en-US" dirty="0">
                <a:cs typeface="Times New Roman" panose="02020603050405020304" pitchFamily="18" charset="0"/>
              </a:rPr>
              <a:t>September 26 (Wednesday), 10:00am ET – 11:30am ET</a:t>
            </a:r>
          </a:p>
          <a:p>
            <a:pPr algn="just">
              <a:spcBef>
                <a:spcPts val="600"/>
              </a:spcBef>
              <a:defRPr/>
            </a:pPr>
            <a:r>
              <a:rPr lang="en-US" altLang="en-US" dirty="0">
                <a:cs typeface="Times New Roman" panose="02020603050405020304" pitchFamily="18" charset="0"/>
              </a:rPr>
              <a:t>October 3 (Wednesday), 10:00am ET – 11:30am ET</a:t>
            </a:r>
          </a:p>
          <a:p>
            <a:pPr algn="just">
              <a:spcBef>
                <a:spcPts val="600"/>
              </a:spcBef>
              <a:defRPr/>
            </a:pPr>
            <a:r>
              <a:rPr lang="en-US" altLang="en-US" dirty="0">
                <a:cs typeface="Times New Roman" panose="02020603050405020304" pitchFamily="18" charset="0"/>
              </a:rPr>
              <a:t>October 10 (Wednesday), 10:00am ET – 11:30am ET</a:t>
            </a:r>
          </a:p>
          <a:p>
            <a:pPr algn="just">
              <a:spcBef>
                <a:spcPts val="600"/>
              </a:spcBef>
              <a:defRPr/>
            </a:pPr>
            <a:r>
              <a:rPr lang="en-US" altLang="en-US" dirty="0">
                <a:cs typeface="Times New Roman" panose="02020603050405020304" pitchFamily="18" charset="0"/>
              </a:rPr>
              <a:t>October 17 (Wednesday), 10:00am ET – 11:30am ET</a:t>
            </a:r>
          </a:p>
          <a:p>
            <a:pPr algn="just">
              <a:spcBef>
                <a:spcPts val="600"/>
              </a:spcBef>
              <a:defRPr/>
            </a:pPr>
            <a:r>
              <a:rPr lang="en-US" altLang="en-US" dirty="0">
                <a:cs typeface="Times New Roman" panose="02020603050405020304" pitchFamily="18" charset="0"/>
              </a:rPr>
              <a:t>October 31 (Wednesday), 10:00am ET – 11:30am ET</a:t>
            </a:r>
          </a:p>
          <a:p>
            <a:pPr algn="just">
              <a:spcBef>
                <a:spcPts val="600"/>
              </a:spcBef>
              <a:defRPr/>
            </a:pPr>
            <a:r>
              <a:rPr lang="en-US" altLang="en-US" dirty="0">
                <a:cs typeface="Times New Roman" panose="02020603050405020304" pitchFamily="18" charset="0"/>
              </a:rPr>
              <a:t>November 7 (Wednesday), 10:00am ET – 11:30am ET</a:t>
            </a:r>
          </a:p>
          <a:p>
            <a:pPr marL="0" indent="0" algn="just">
              <a:spcBef>
                <a:spcPts val="1225"/>
              </a:spcBef>
              <a:buNone/>
              <a:defRPr/>
            </a:pPr>
            <a:r>
              <a:rPr lang="en-US" altLang="en-US" dirty="0">
                <a:solidFill>
                  <a:srgbClr val="FF0000"/>
                </a:solidFill>
                <a:cs typeface="Times New Roman" panose="02020603050405020304" pitchFamily="18" charset="0"/>
              </a:rPr>
              <a:t>Note:  No call is scheduled on October 24</a:t>
            </a:r>
          </a:p>
          <a:p>
            <a:pPr algn="just">
              <a:spcBef>
                <a:spcPts val="1225"/>
              </a:spcBef>
              <a:defRPr/>
            </a:pPr>
            <a:endParaRPr lang="en-US" altLang="en-US" dirty="0">
              <a:cs typeface="Times New Roman" panose="02020603050405020304" pitchFamily="18" charset="0"/>
            </a:endParaRPr>
          </a:p>
          <a:p>
            <a:pPr algn="just">
              <a:spcBef>
                <a:spcPts val="1225"/>
              </a:spcBef>
              <a:defRPr/>
            </a:pPr>
            <a:endParaRPr lang="en-US" altLang="en-US" dirty="0">
              <a:cs typeface="Times New Roman" panose="02020603050405020304" pitchFamily="18" charset="0"/>
            </a:endParaRPr>
          </a:p>
          <a:p>
            <a:pPr algn="just">
              <a:spcBef>
                <a:spcPts val="1225"/>
              </a:spcBef>
              <a:defRPr/>
            </a:pPr>
            <a:endParaRPr lang="en-US" altLang="en-US" dirty="0">
              <a:cs typeface="Times New Roman" panose="02020603050405020304" pitchFamily="18" charset="0"/>
            </a:endParaRPr>
          </a:p>
          <a:p>
            <a:pPr algn="just">
              <a:spcBef>
                <a:spcPts val="1225"/>
              </a:spcBef>
              <a:defRPr/>
            </a:pPr>
            <a:endParaRPr lang="en-US" altLang="en-US" dirty="0">
              <a:cs typeface="Times New Roman" panose="02020603050405020304" pitchFamily="18" charset="0"/>
            </a:endParaRPr>
          </a:p>
          <a:p>
            <a:pPr lvl="1" algn="just">
              <a:defRPr/>
            </a:pPr>
            <a:endParaRPr lang="en-US" altLang="en-US" dirty="0">
              <a:cs typeface="Times New Roman" panose="02020603050405020304" pitchFamily="18" charset="0"/>
            </a:endParaRPr>
          </a:p>
          <a:p>
            <a:pPr lvl="1">
              <a:defRPr/>
            </a:pPr>
            <a:endParaRPr lang="en-US" altLang="en-US" dirty="0">
              <a:cs typeface="Times New Roman" panose="02020603050405020304" pitchFamily="18" charset="0"/>
            </a:endParaRPr>
          </a:p>
          <a:p>
            <a:pPr lvl="1">
              <a:defRPr/>
            </a:pPr>
            <a:endParaRPr lang="en-US" altLang="en-US" dirty="0">
              <a:cs typeface="Times New Roman" panose="02020603050405020304" pitchFamily="18" charset="0"/>
            </a:endParaRPr>
          </a:p>
        </p:txBody>
      </p:sp>
      <p:sp>
        <p:nvSpPr>
          <p:cNvPr id="23557"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23558" name="Date Placeholder 3"/>
          <p:cNvSpPr>
            <a:spLocks noGrp="1"/>
          </p:cNvSpPr>
          <p:nvPr>
            <p:ph type="dt" sz="quarter" idx="4294967295"/>
          </p:nvPr>
        </p:nvSpPr>
        <p:spPr>
          <a:xfrm>
            <a:off x="2220913" y="333376"/>
            <a:ext cx="1579562"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September 2018</a:t>
            </a:r>
          </a:p>
        </p:txBody>
      </p:sp>
    </p:spTree>
    <p:extLst>
      <p:ext uri="{BB962C8B-B14F-4D97-AF65-F5344CB8AC3E}">
        <p14:creationId xmlns:p14="http://schemas.microsoft.com/office/powerpoint/2010/main" val="5148171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smtClean="0"/>
              <a:t>Sep.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42</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Closing </a:t>
            </a:r>
            <a:r>
              <a:rPr lang="en-US" altLang="en-US" dirty="0"/>
              <a:t>Report</a:t>
            </a:r>
            <a:endParaRPr lang="en-GB" dirty="0"/>
          </a:p>
        </p:txBody>
      </p:sp>
      <p:sp>
        <p:nvSpPr>
          <p:cNvPr id="3074" name="Rectangle 2"/>
          <p:cNvSpPr>
            <a:spLocks noGrp="1" noChangeArrowheads="1"/>
          </p:cNvSpPr>
          <p:nvPr>
            <p:ph type="body" idx="1"/>
          </p:nvPr>
        </p:nvSpPr>
        <p:spPr>
          <a:xfrm>
            <a:off x="2209800" y="180799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2018-09-13</a:t>
            </a:r>
            <a:endParaRPr lang="en-GB" sz="2000" b="0" dirty="0"/>
          </a:p>
        </p:txBody>
      </p:sp>
      <p:sp>
        <p:nvSpPr>
          <p:cNvPr id="3076" name="Rectangle 4"/>
          <p:cNvSpPr>
            <a:spLocks noChangeArrowheads="1"/>
          </p:cNvSpPr>
          <p:nvPr/>
        </p:nvSpPr>
        <p:spPr bwMode="auto">
          <a:xfrm>
            <a:off x="2057400" y="261595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nvPr>
        </p:nvGraphicFramePr>
        <p:xfrm>
          <a:off x="2062164" y="2997201"/>
          <a:ext cx="7915275" cy="2417763"/>
        </p:xfrm>
        <a:graphic>
          <a:graphicData uri="http://schemas.openxmlformats.org/presentationml/2006/ole">
            <mc:AlternateContent xmlns:mc="http://schemas.openxmlformats.org/markup-compatibility/2006">
              <mc:Choice xmlns:v="urn:schemas-microsoft-com:vml" Requires="v">
                <p:oleObj spid="_x0000_s10251" name="Document" r:id="rId4" imgW="8267030" imgH="2528378" progId="Word.Document.8">
                  <p:embed/>
                </p:oleObj>
              </mc:Choice>
              <mc:Fallback>
                <p:oleObj name="Document" r:id="rId4" imgW="8267030" imgH="2528378" progId="Word.Document.8">
                  <p:embed/>
                  <p:pic>
                    <p:nvPicPr>
                      <p:cNvPr id="0" name=""/>
                      <p:cNvPicPr>
                        <a:picLocks noChangeAspect="1" noChangeArrowheads="1"/>
                      </p:cNvPicPr>
                      <p:nvPr/>
                    </p:nvPicPr>
                    <p:blipFill>
                      <a:blip r:embed="rId5"/>
                      <a:srcRect/>
                      <a:stretch>
                        <a:fillRect/>
                      </a:stretch>
                    </p:blipFill>
                    <p:spPr bwMode="auto">
                      <a:xfrm>
                        <a:off x="2062164" y="2997201"/>
                        <a:ext cx="7915275" cy="24177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814153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US" smtClean="0"/>
              <a:t>Sep. 2018</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43</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marL="0" algn="just"/>
            <a:r>
              <a:rPr lang="en-US" dirty="0"/>
              <a:t>This document is the </a:t>
            </a:r>
            <a:r>
              <a:rPr lang="en-US" dirty="0" err="1"/>
              <a:t>TGaz</a:t>
            </a:r>
            <a:r>
              <a:rPr lang="en-US" dirty="0"/>
              <a:t> Next Generation Positioning closing report for the </a:t>
            </a:r>
            <a:r>
              <a:rPr lang="en-US" dirty="0" smtClean="0"/>
              <a:t>Waikoloa, Sep. 2018 meeting.</a:t>
            </a:r>
            <a:endParaRPr lang="en-US" dirty="0"/>
          </a:p>
          <a:p>
            <a:pPr marL="0" algn="just"/>
            <a:endParaRPr lang="en-US" dirty="0"/>
          </a:p>
        </p:txBody>
      </p:sp>
    </p:spTree>
    <p:extLst>
      <p:ext uri="{BB962C8B-B14F-4D97-AF65-F5344CB8AC3E}">
        <p14:creationId xmlns:p14="http://schemas.microsoft.com/office/powerpoint/2010/main" val="42783866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54968"/>
          </a:xfrm>
        </p:spPr>
        <p:txBody>
          <a:bodyPr/>
          <a:lstStyle/>
          <a:p>
            <a:r>
              <a:rPr lang="en-CA" dirty="0"/>
              <a:t>TG Status And Work Completed</a:t>
            </a:r>
            <a:endParaRPr lang="en-US" dirty="0"/>
          </a:p>
        </p:txBody>
      </p:sp>
      <p:sp>
        <p:nvSpPr>
          <p:cNvPr id="3" name="Content Placeholder 2"/>
          <p:cNvSpPr>
            <a:spLocks noGrp="1"/>
          </p:cNvSpPr>
          <p:nvPr>
            <p:ph idx="1"/>
          </p:nvPr>
        </p:nvSpPr>
        <p:spPr>
          <a:xfrm>
            <a:off x="1919536" y="1420146"/>
            <a:ext cx="8280920" cy="4674268"/>
          </a:xfrm>
        </p:spPr>
        <p:txBody>
          <a:bodyPr/>
          <a:lstStyle/>
          <a:p>
            <a:pPr>
              <a:buFont typeface="Arial" panose="020B0604020202020204" pitchFamily="34" charset="0"/>
              <a:buChar char="•"/>
            </a:pPr>
            <a:r>
              <a:rPr lang="en-US" b="0" dirty="0" smtClean="0"/>
              <a:t>Published a new draft, P802.11az D0.41 correcting some editorial issues.</a:t>
            </a:r>
          </a:p>
          <a:p>
            <a:pPr>
              <a:buFont typeface="Arial" panose="020B0604020202020204" pitchFamily="34" charset="0"/>
              <a:buChar char="•"/>
            </a:pPr>
            <a:r>
              <a:rPr lang="en-US" b="0" dirty="0" smtClean="0"/>
              <a:t>Adopted </a:t>
            </a:r>
            <a:r>
              <a:rPr lang="en-US" b="0" dirty="0"/>
              <a:t>roughly </a:t>
            </a:r>
            <a:r>
              <a:rPr lang="en-US" b="0" dirty="0" smtClean="0"/>
              <a:t>15 pages of additional </a:t>
            </a:r>
            <a:r>
              <a:rPr lang="en-US" b="0" dirty="0"/>
              <a:t>pages of amendment </a:t>
            </a:r>
            <a:r>
              <a:rPr lang="en-US" b="0" dirty="0" smtClean="0"/>
              <a:t>text.</a:t>
            </a:r>
            <a:endParaRPr lang="en-US" b="0" dirty="0"/>
          </a:p>
          <a:p>
            <a:pPr>
              <a:buFont typeface="Arial" panose="020B0604020202020204" pitchFamily="34" charset="0"/>
              <a:buChar char="•"/>
            </a:pPr>
            <a:r>
              <a:rPr lang="en-US" b="0" dirty="0" smtClean="0"/>
              <a:t>Reviewed comment collection results and assignment to TG members. </a:t>
            </a:r>
          </a:p>
          <a:p>
            <a:pPr>
              <a:buFont typeface="Arial" panose="020B0604020202020204" pitchFamily="34" charset="0"/>
              <a:buChar char="•"/>
            </a:pPr>
            <a:r>
              <a:rPr lang="en-US" b="0" dirty="0" smtClean="0"/>
              <a:t>Approved and committed to an updated timeline:</a:t>
            </a:r>
          </a:p>
          <a:p>
            <a:pPr lvl="1">
              <a:buFont typeface="Arial" panose="020B0604020202020204" pitchFamily="34" charset="0"/>
              <a:buChar char="•"/>
            </a:pPr>
            <a:r>
              <a:rPr lang="en-US" dirty="0" smtClean="0"/>
              <a:t>Project Initial WG ballot rescheduled to January to allow for sufficient comment resolution time.</a:t>
            </a:r>
          </a:p>
          <a:p>
            <a:pPr lvl="1">
              <a:buFont typeface="Arial" panose="020B0604020202020204" pitchFamily="34" charset="0"/>
              <a:buChar char="•"/>
            </a:pPr>
            <a:r>
              <a:rPr lang="en-US" b="0" dirty="0" smtClean="0"/>
              <a:t>No changes to other milestones.</a:t>
            </a:r>
          </a:p>
          <a:p>
            <a:pPr marL="457200" lvl="1"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835010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54968"/>
          </a:xfrm>
        </p:spPr>
        <p:txBody>
          <a:bodyPr/>
          <a:lstStyle/>
          <a:p>
            <a:r>
              <a:rPr lang="en-US" dirty="0" smtClean="0"/>
              <a:t>Goals For Nov. Meeting</a:t>
            </a:r>
            <a:endParaRPr lang="en-US" dirty="0"/>
          </a:p>
        </p:txBody>
      </p:sp>
      <p:sp>
        <p:nvSpPr>
          <p:cNvPr id="3" name="Content Placeholder 2"/>
          <p:cNvSpPr>
            <a:spLocks noGrp="1"/>
          </p:cNvSpPr>
          <p:nvPr>
            <p:ph idx="1"/>
          </p:nvPr>
        </p:nvSpPr>
        <p:spPr>
          <a:xfrm>
            <a:off x="2209801" y="1628801"/>
            <a:ext cx="7770813" cy="3168353"/>
          </a:xfrm>
        </p:spPr>
        <p:txBody>
          <a:bodyPr/>
          <a:lstStyle/>
          <a:p>
            <a:pPr>
              <a:buFont typeface="Arial" panose="020B0604020202020204" pitchFamily="34" charset="0"/>
              <a:buChar char="•"/>
            </a:pPr>
            <a:r>
              <a:rPr lang="en-US" b="0" dirty="0" smtClean="0"/>
              <a:t>Publish draft 0.5 of P802.11az address editorial comments and style.</a:t>
            </a:r>
          </a:p>
          <a:p>
            <a:pPr>
              <a:buFont typeface="Arial" panose="020B0604020202020204" pitchFamily="34" charset="0"/>
              <a:buChar char="•"/>
            </a:pPr>
            <a:r>
              <a:rPr lang="en-US" b="0" dirty="0" smtClean="0"/>
              <a:t>Continue comment resolution.</a:t>
            </a:r>
            <a:endParaRPr lang="en-US" b="0" dirty="0"/>
          </a:p>
          <a:p>
            <a:pPr>
              <a:buFont typeface="Arial" panose="020B0604020202020204" pitchFamily="34" charset="0"/>
              <a:buChar char="•"/>
            </a:pPr>
            <a:r>
              <a:rPr lang="en-US" b="0" dirty="0" smtClean="0"/>
              <a:t>Review of amendment text target at improving draft quality. </a:t>
            </a: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1837474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Oct. 10</a:t>
            </a:r>
            <a:r>
              <a:rPr lang="en-US" altLang="en-US" b="0" baseline="30000" dirty="0"/>
              <a:t>th</a:t>
            </a:r>
            <a:r>
              <a:rPr lang="en-US" altLang="en-US" b="0" dirty="0"/>
              <a:t> (Wed.) 12:00 PM ET, 1:30 </a:t>
            </a:r>
            <a:r>
              <a:rPr lang="en-US" altLang="en-US" b="0" dirty="0" err="1"/>
              <a:t>hr</a:t>
            </a:r>
            <a:endParaRPr lang="en-US" altLang="en-US" b="0" dirty="0"/>
          </a:p>
          <a:p>
            <a:pPr algn="just">
              <a:spcBef>
                <a:spcPct val="20000"/>
              </a:spcBef>
              <a:buFontTx/>
              <a:buChar char="•"/>
            </a:pPr>
            <a:r>
              <a:rPr lang="en-US" altLang="en-US" b="0" dirty="0"/>
              <a:t>Oct. 31</a:t>
            </a:r>
            <a:r>
              <a:rPr lang="en-US" altLang="en-US" b="0" baseline="30000" dirty="0"/>
              <a:t>st</a:t>
            </a:r>
            <a:r>
              <a:rPr lang="en-US" altLang="en-US" b="0" dirty="0"/>
              <a:t> (Wed.) 12:00 PM ET, 1:30 </a:t>
            </a:r>
            <a:r>
              <a:rPr lang="en-US" altLang="en-US" b="0" dirty="0" err="1"/>
              <a:t>hr</a:t>
            </a:r>
            <a:endParaRPr lang="en-US" alt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5330227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smtClean="0"/>
              <a:t>TGba</a:t>
            </a:r>
            <a:br>
              <a:rPr lang="en-US" altLang="en-US" smtClean="0"/>
            </a:br>
            <a:r>
              <a:rPr lang="en-US" altLang="en-US" smtClean="0"/>
              <a:t>September 2018 Closing Report</a:t>
            </a:r>
          </a:p>
        </p:txBody>
      </p:sp>
      <p:sp>
        <p:nvSpPr>
          <p:cNvPr id="4" name="Date Placeholder 3"/>
          <p:cNvSpPr>
            <a:spLocks noGrp="1"/>
          </p:cNvSpPr>
          <p:nvPr>
            <p:ph type="dt" sz="quarter" idx="10"/>
          </p:nvPr>
        </p:nvSpPr>
        <p:spPr/>
        <p:txBody>
          <a:bodyPr/>
          <a:lstStyle/>
          <a:p>
            <a:pPr>
              <a:defRPr/>
            </a:pPr>
            <a:r>
              <a:rPr lang="en-US"/>
              <a:t>September 2018</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3858149-B3F2-4C0E-A841-D93E6E611AAF}" type="slidenum">
              <a:rPr lang="en-US" altLang="en-US" sz="1200" b="0"/>
              <a:pPr>
                <a:spcBef>
                  <a:spcPct val="0"/>
                </a:spcBef>
                <a:buFontTx/>
                <a:buNone/>
              </a:pPr>
              <a:t>47</a:t>
            </a:fld>
            <a:endParaRPr lang="en-US" altLang="en-US" sz="1200" b="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2018-09-13</a:t>
            </a:r>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11274" name="Document" r:id="rId4" imgW="8267030" imgH="3023616" progId="Word.Document.8">
                  <p:embed/>
                </p:oleObj>
              </mc:Choice>
              <mc:Fallback>
                <p:oleObj name="Document" r:id="rId4" imgW="8267030" imgH="302361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65216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Work Completed</a:t>
            </a:r>
          </a:p>
        </p:txBody>
      </p:sp>
      <p:sp>
        <p:nvSpPr>
          <p:cNvPr id="6147" name="Content Placeholder 2"/>
          <p:cNvSpPr>
            <a:spLocks noGrp="1"/>
          </p:cNvSpPr>
          <p:nvPr>
            <p:ph idx="1"/>
          </p:nvPr>
        </p:nvSpPr>
        <p:spPr>
          <a:xfrm>
            <a:off x="2209801" y="1600201"/>
            <a:ext cx="7858125" cy="4875213"/>
          </a:xfrm>
        </p:spPr>
        <p:txBody>
          <a:bodyPr/>
          <a:lstStyle/>
          <a:p>
            <a:r>
              <a:rPr lang="en-US" altLang="en-US" smtClean="0"/>
              <a:t>Approved TGba D0.4</a:t>
            </a:r>
          </a:p>
          <a:p>
            <a:r>
              <a:rPr lang="en-US" altLang="en-US" smtClean="0"/>
              <a:t>Resolved remaining TBDs in D0.4 to produce D1.0</a:t>
            </a:r>
          </a:p>
          <a:p>
            <a:r>
              <a:rPr lang="en-CA" altLang="en-US" smtClean="0"/>
              <a:t>The TG passed a motion to enable the TG Editor to prepare draft D1.0 and start a 30-day WG letter Ballot</a:t>
            </a:r>
            <a:endParaRPr lang="en-US" altLang="en-US" smtClean="0"/>
          </a:p>
          <a:p>
            <a:r>
              <a:rPr lang="en-US" altLang="en-US" smtClean="0"/>
              <a:t>The TG approved TGba Coexistence Assurance document (11-18/1069r0)</a:t>
            </a:r>
          </a:p>
          <a:p>
            <a:r>
              <a:rPr lang="en-US" altLang="en-US" smtClean="0"/>
              <a:t>TGba power management presented to ARC</a:t>
            </a:r>
          </a:p>
          <a:p>
            <a:r>
              <a:rPr lang="en-US" altLang="en-US" smtClean="0"/>
              <a:t>Reviewed TG timeline</a:t>
            </a:r>
          </a:p>
          <a:p>
            <a:r>
              <a:rPr lang="en-US" altLang="en-US" smtClean="0"/>
              <a:t>Agenda: doc:11-18/1381</a:t>
            </a:r>
          </a:p>
          <a:p>
            <a:endParaRPr lang="en-US" altLang="en-US" smtClean="0"/>
          </a:p>
          <a:p>
            <a:endParaRPr lang="en-US" altLang="en-US" smtClean="0"/>
          </a:p>
        </p:txBody>
      </p:sp>
      <p:sp>
        <p:nvSpPr>
          <p:cNvPr id="4" name="Date Placeholder 3"/>
          <p:cNvSpPr>
            <a:spLocks noGrp="1"/>
          </p:cNvSpPr>
          <p:nvPr>
            <p:ph type="dt" sz="quarter" idx="4294967295"/>
          </p:nvPr>
        </p:nvSpPr>
        <p:spPr>
          <a:xfrm>
            <a:off x="2220914" y="333376"/>
            <a:ext cx="942975" cy="276225"/>
          </a:xfrm>
          <a:prstGeom prst="rect">
            <a:avLst/>
          </a:prstGeom>
        </p:spPr>
        <p:txBody>
          <a:bodyPr/>
          <a:lstStyle/>
          <a:p>
            <a:pPr>
              <a:defRPr/>
            </a:pPr>
            <a:r>
              <a:rPr lang="en-US"/>
              <a:t>September 2018</a:t>
            </a:r>
            <a:endParaRPr lang="en-US" dirty="0"/>
          </a:p>
        </p:txBody>
      </p:sp>
      <p:sp>
        <p:nvSpPr>
          <p:cNvPr id="5" name="Footer Placeholder 4"/>
          <p:cNvSpPr>
            <a:spLocks noGrp="1"/>
          </p:cNvSpPr>
          <p:nvPr>
            <p:ph type="ftr" sz="quarter" idx="4294967295"/>
          </p:nvPr>
        </p:nvSpPr>
        <p:spPr>
          <a:xfrm>
            <a:off x="7315201" y="6475413"/>
            <a:ext cx="2752725" cy="184150"/>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6B7DBE-2FD6-426D-8805-17968F9467D3}" type="slidenum">
              <a:rPr lang="en-US" altLang="en-US" sz="1200" b="0"/>
              <a:pPr>
                <a:spcBef>
                  <a:spcPct val="0"/>
                </a:spcBef>
                <a:buFontTx/>
                <a:buNone/>
              </a:pPr>
              <a:t>48</a:t>
            </a:fld>
            <a:endParaRPr lang="en-US" altLang="en-US" sz="1200" b="0"/>
          </a:p>
        </p:txBody>
      </p:sp>
    </p:spTree>
    <p:extLst>
      <p:ext uri="{BB962C8B-B14F-4D97-AF65-F5344CB8AC3E}">
        <p14:creationId xmlns:p14="http://schemas.microsoft.com/office/powerpoint/2010/main" val="25806307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smtClean="0"/>
              <a:t>Goals for November 2018</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smtClean="0"/>
              <a:t>Comment resolution on </a:t>
            </a:r>
            <a:r>
              <a:rPr lang="en-US" altLang="en-US" dirty="0" err="1" smtClean="0"/>
              <a:t>TGba</a:t>
            </a:r>
            <a:r>
              <a:rPr lang="en-US" altLang="en-US" dirty="0" smtClean="0"/>
              <a:t> D1.0</a:t>
            </a:r>
            <a:endParaRPr lang="en-US" altLang="en-US" dirty="0"/>
          </a:p>
          <a:p>
            <a:pPr>
              <a:defRPr/>
            </a:pPr>
            <a:r>
              <a:rPr lang="en-US" altLang="en-US" dirty="0" smtClean="0"/>
              <a:t>Review </a:t>
            </a:r>
            <a:r>
              <a:rPr lang="en-US" altLang="en-US" dirty="0"/>
              <a:t>TG timeline</a:t>
            </a:r>
          </a:p>
          <a:p>
            <a:pPr>
              <a:defRPr/>
            </a:pPr>
            <a:endParaRPr lang="en-US" altLang="en-US" dirty="0" smtClean="0"/>
          </a:p>
          <a:p>
            <a:pPr marL="0" indent="0">
              <a:defRPr/>
            </a:pPr>
            <a:endParaRPr lang="en-US" altLang="en-US" dirty="0" smtClean="0"/>
          </a:p>
          <a:p>
            <a:pPr>
              <a:defRPr/>
            </a:pPr>
            <a:endParaRPr lang="en-US" altLang="en-US" dirty="0" smtClean="0"/>
          </a:p>
        </p:txBody>
      </p:sp>
      <p:sp>
        <p:nvSpPr>
          <p:cNvPr id="5" name="Date Placeholder 4"/>
          <p:cNvSpPr>
            <a:spLocks noGrp="1"/>
          </p:cNvSpPr>
          <p:nvPr>
            <p:ph type="dt" sz="quarter" idx="4294967295"/>
          </p:nvPr>
        </p:nvSpPr>
        <p:spPr>
          <a:xfrm>
            <a:off x="2220914" y="333376"/>
            <a:ext cx="942975" cy="276225"/>
          </a:xfrm>
          <a:prstGeom prst="rect">
            <a:avLst/>
          </a:prstGeom>
        </p:spPr>
        <p:txBody>
          <a:bodyPr/>
          <a:lstStyle/>
          <a:p>
            <a:pPr>
              <a:defRPr/>
            </a:pPr>
            <a:r>
              <a:rPr lang="en-US"/>
              <a:t>September 2018</a:t>
            </a:r>
            <a:endParaRPr lang="en-US" dirty="0"/>
          </a:p>
        </p:txBody>
      </p:sp>
      <p:sp>
        <p:nvSpPr>
          <p:cNvPr id="6" name="Footer Placeholder 5"/>
          <p:cNvSpPr>
            <a:spLocks noGrp="1"/>
          </p:cNvSpPr>
          <p:nvPr>
            <p:ph type="ftr" sz="quarter" idx="4294967295"/>
          </p:nvPr>
        </p:nvSpPr>
        <p:spPr>
          <a:xfrm>
            <a:off x="7315201" y="6475413"/>
            <a:ext cx="2752725" cy="184150"/>
          </a:xfrm>
          <a:prstGeom prst="rect">
            <a:avLst/>
          </a:prstGeom>
        </p:spPr>
        <p:txBody>
          <a:bodyPr/>
          <a:lstStyle/>
          <a:p>
            <a:pPr>
              <a:defRPr/>
            </a:pPr>
            <a:r>
              <a:rPr lang="en-US"/>
              <a:t>Minyoung Park (Intel Corp.)</a:t>
            </a:r>
          </a:p>
        </p:txBody>
      </p:sp>
      <p:sp>
        <p:nvSpPr>
          <p:cNvPr id="717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70B88E-513A-456A-914D-56E3005FCC1A}" type="slidenum">
              <a:rPr lang="en-US" altLang="en-US" sz="1200" b="0"/>
              <a:pPr>
                <a:spcBef>
                  <a:spcPct val="0"/>
                </a:spcBef>
                <a:buFontTx/>
                <a:buNone/>
              </a:pPr>
              <a:t>49</a:t>
            </a:fld>
            <a:endParaRPr lang="en-US" altLang="en-US" sz="1200" b="0"/>
          </a:p>
        </p:txBody>
      </p:sp>
    </p:spTree>
    <p:extLst>
      <p:ext uri="{BB962C8B-B14F-4D97-AF65-F5344CB8AC3E}">
        <p14:creationId xmlns:p14="http://schemas.microsoft.com/office/powerpoint/2010/main" val="1841767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 Style Guide</a:t>
            </a:r>
            <a:endParaRPr lang="en-GB" dirty="0"/>
          </a:p>
        </p:txBody>
      </p:sp>
      <p:sp>
        <p:nvSpPr>
          <p:cNvPr id="9218" name="Rectangle 2"/>
          <p:cNvSpPr>
            <a:spLocks noGrp="1" noChangeArrowheads="1"/>
          </p:cNvSpPr>
          <p:nvPr>
            <p:ph idx="1"/>
          </p:nvPr>
        </p:nvSpPr>
        <p:spPr>
          <a:xfrm>
            <a:off x="914401" y="1981201"/>
            <a:ext cx="10361084" cy="4494213"/>
          </a:xfrm>
          <a:ln/>
        </p:spPr>
        <p:txBody>
          <a:bodyPr/>
          <a:lstStyle/>
          <a:p>
            <a:r>
              <a:rPr lang="en-GB" dirty="0"/>
              <a:t>See </a:t>
            </a:r>
            <a:r>
              <a:rPr lang="en-GB" dirty="0">
                <a:hlinkClick r:id="rId3"/>
              </a:rPr>
              <a:t>https://</a:t>
            </a:r>
            <a:r>
              <a:rPr lang="en-GB" dirty="0" smtClean="0">
                <a:hlinkClick r:id="rId3"/>
              </a:rPr>
              <a:t>mentor.ieee.org/802.11/dcn/09/11-09-1034-12-0000-802-11-editorial-style-guide.docx</a:t>
            </a:r>
            <a:endParaRPr lang="en-GB" dirty="0" smtClean="0"/>
          </a:p>
          <a:p>
            <a:r>
              <a:rPr lang="en-US" dirty="0" smtClean="0"/>
              <a:t>We </a:t>
            </a:r>
            <a:r>
              <a:rPr lang="en-US" dirty="0"/>
              <a:t>updated 802.11 WG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4"/>
              </a:rPr>
              <a:t>https://development.standards.ieee.org/myproject/Public/mytools/draft/styleman.pdf</a:t>
            </a:r>
            <a:endParaRPr lang="en-US" b="0" dirty="0"/>
          </a:p>
          <a:p>
            <a:r>
              <a:rPr lang="en-US" b="0" dirty="0"/>
              <a:t>Submissions with draft text should conform to both the WG11 Style Guide and IEEE Standards Style Manual</a:t>
            </a:r>
          </a:p>
          <a:p>
            <a:r>
              <a:rPr lang="en-US" b="0" dirty="0"/>
              <a:t>Note that the </a:t>
            </a:r>
            <a:r>
              <a:rPr lang="en-US" b="0" dirty="0" smtClean="0"/>
              <a:t>802.11 Style </a:t>
            </a:r>
            <a:r>
              <a:rPr lang="en-US" b="0" dirty="0"/>
              <a:t>Guide evolves with our </a:t>
            </a:r>
            <a:r>
              <a:rPr lang="en-US" b="0" dirty="0" smtClean="0"/>
              <a:t>practice</a:t>
            </a:r>
            <a:endParaRPr lang="en-US"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4" name="Date Placeholder 3"/>
          <p:cNvSpPr>
            <a:spLocks noGrp="1"/>
          </p:cNvSpPr>
          <p:nvPr>
            <p:ph type="dt" idx="15"/>
          </p:nvPr>
        </p:nvSpPr>
        <p:spPr/>
        <p:txBody>
          <a:bodyPr/>
          <a:lstStyle/>
          <a:p>
            <a:r>
              <a:rPr lang="en-US" smtClean="0"/>
              <a:t>September 2018</a:t>
            </a:r>
            <a:endParaRPr lang="en-GB"/>
          </a:p>
        </p:txBody>
      </p:sp>
    </p:spTree>
    <p:extLst>
      <p:ext uri="{BB962C8B-B14F-4D97-AF65-F5344CB8AC3E}">
        <p14:creationId xmlns:p14="http://schemas.microsoft.com/office/powerpoint/2010/main" val="3317164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Teleconference Call Schedule</a:t>
            </a:r>
          </a:p>
        </p:txBody>
      </p:sp>
      <p:sp>
        <p:nvSpPr>
          <p:cNvPr id="8195" name="Content Placeholder 2"/>
          <p:cNvSpPr>
            <a:spLocks noGrp="1"/>
          </p:cNvSpPr>
          <p:nvPr>
            <p:ph idx="1"/>
          </p:nvPr>
        </p:nvSpPr>
        <p:spPr/>
        <p:txBody>
          <a:bodyPr/>
          <a:lstStyle/>
          <a:p>
            <a:pPr marL="342900" lvl="1" indent="-342900">
              <a:buFontTx/>
              <a:buChar char="•"/>
            </a:pPr>
            <a:r>
              <a:rPr lang="en-US" altLang="en-US" sz="2400" b="1"/>
              <a:t>One teleconference call</a:t>
            </a:r>
          </a:p>
          <a:p>
            <a:pPr marL="685800" lvl="2" indent="-342900"/>
            <a:r>
              <a:rPr lang="en-US" altLang="en-US" sz="2400" b="1"/>
              <a:t>November 5</a:t>
            </a:r>
            <a:r>
              <a:rPr lang="en-US" altLang="en-US" sz="2400" b="1" baseline="30000"/>
              <a:t>th</a:t>
            </a:r>
            <a:r>
              <a:rPr lang="en-US" altLang="en-US" sz="2400" b="1"/>
              <a:t> (Monday) 10:00 ET, 1.5 hour</a:t>
            </a:r>
          </a:p>
        </p:txBody>
      </p:sp>
      <p:sp>
        <p:nvSpPr>
          <p:cNvPr id="4" name="Date Placeholder 3"/>
          <p:cNvSpPr>
            <a:spLocks noGrp="1"/>
          </p:cNvSpPr>
          <p:nvPr>
            <p:ph type="dt" sz="quarter" idx="4294967295"/>
          </p:nvPr>
        </p:nvSpPr>
        <p:spPr>
          <a:xfrm>
            <a:off x="2220914" y="333376"/>
            <a:ext cx="942975" cy="276225"/>
          </a:xfrm>
          <a:prstGeom prst="rect">
            <a:avLst/>
          </a:prstGeom>
        </p:spPr>
        <p:txBody>
          <a:bodyPr/>
          <a:lstStyle/>
          <a:p>
            <a:pPr>
              <a:defRPr/>
            </a:pPr>
            <a:r>
              <a:rPr lang="en-US"/>
              <a:t>September 2018</a:t>
            </a:r>
            <a:endParaRPr lang="en-US" dirty="0"/>
          </a:p>
        </p:txBody>
      </p:sp>
      <p:sp>
        <p:nvSpPr>
          <p:cNvPr id="5" name="Footer Placeholder 4"/>
          <p:cNvSpPr>
            <a:spLocks noGrp="1"/>
          </p:cNvSpPr>
          <p:nvPr>
            <p:ph type="ftr" sz="quarter" idx="4294967295"/>
          </p:nvPr>
        </p:nvSpPr>
        <p:spPr>
          <a:xfrm>
            <a:off x="7315201" y="6475413"/>
            <a:ext cx="2752725" cy="184150"/>
          </a:xfrm>
          <a:prstGeom prst="rect">
            <a:avLst/>
          </a:prstGeom>
        </p:spPr>
        <p:txBody>
          <a:bodyPr/>
          <a:lstStyle/>
          <a:p>
            <a:pPr>
              <a:defRPr/>
            </a:pPr>
            <a:r>
              <a:rPr lang="en-US"/>
              <a:t>Minyoung Park (Intel Corp.)</a:t>
            </a:r>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EB21E4C-2820-42E0-9FF1-90B25AD6F99D}" type="slidenum">
              <a:rPr lang="en-US" altLang="en-US" sz="1200" b="0"/>
              <a:pPr>
                <a:spcBef>
                  <a:spcPct val="0"/>
                </a:spcBef>
                <a:buFontTx/>
                <a:buNone/>
              </a:pPr>
              <a:t>50</a:t>
            </a:fld>
            <a:endParaRPr lang="en-US" altLang="en-US" sz="1200" b="0"/>
          </a:p>
        </p:txBody>
      </p:sp>
    </p:spTree>
    <p:extLst>
      <p:ext uri="{BB962C8B-B14F-4D97-AF65-F5344CB8AC3E}">
        <p14:creationId xmlns:p14="http://schemas.microsoft.com/office/powerpoint/2010/main" val="14653406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July 2018</a:t>
            </a:r>
          </a:p>
        </p:txBody>
      </p:sp>
      <p:sp>
        <p:nvSpPr>
          <p:cNvPr id="15363"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BA53E34-BA5F-4ED1-884C-51ECC4D4A5BD}" type="slidenum">
              <a:rPr lang="en-US" altLang="en-US" sz="1200" b="0"/>
              <a:pPr>
                <a:spcBef>
                  <a:spcPct val="0"/>
                </a:spcBef>
                <a:buFontTx/>
                <a:buNone/>
              </a:pPr>
              <a:t>51</a:t>
            </a:fld>
            <a:endParaRPr lang="en-US" altLang="en-US" sz="1200" b="0"/>
          </a:p>
        </p:txBody>
      </p:sp>
      <p:sp>
        <p:nvSpPr>
          <p:cNvPr id="15365" name="Rectangle 2"/>
          <p:cNvSpPr>
            <a:spLocks noGrp="1" noChangeArrowheads="1"/>
          </p:cNvSpPr>
          <p:nvPr>
            <p:ph type="title"/>
          </p:nvPr>
        </p:nvSpPr>
        <p:spPr>
          <a:xfrm>
            <a:off x="2209800" y="609600"/>
            <a:ext cx="7772400" cy="1066800"/>
          </a:xfrm>
        </p:spPr>
        <p:txBody>
          <a:bodyPr/>
          <a:lstStyle/>
          <a:p>
            <a:r>
              <a:rPr lang="en-US" altLang="en-US" smtClean="0"/>
              <a:t>TGbb September 2018 Closing Report</a:t>
            </a:r>
          </a:p>
        </p:txBody>
      </p:sp>
      <p:sp>
        <p:nvSpPr>
          <p:cNvPr id="15366" name="Rectangle 6"/>
          <p:cNvSpPr>
            <a:spLocks noGrp="1" noChangeArrowheads="1"/>
          </p:cNvSpPr>
          <p:nvPr>
            <p:ph type="body" idx="1"/>
          </p:nvPr>
        </p:nvSpPr>
        <p:spPr>
          <a:xfrm>
            <a:off x="2209800" y="1752600"/>
            <a:ext cx="7772400" cy="381000"/>
          </a:xfrm>
        </p:spPr>
        <p:txBody>
          <a:bodyPr/>
          <a:lstStyle/>
          <a:p>
            <a:pPr algn="ctr">
              <a:buFontTx/>
              <a:buNone/>
            </a:pPr>
            <a:r>
              <a:rPr lang="en-US" altLang="en-US" sz="2000"/>
              <a:t>Date:</a:t>
            </a:r>
            <a:r>
              <a:rPr lang="en-US" altLang="en-US" sz="2000" b="0"/>
              <a:t> 2018-09-13</a:t>
            </a:r>
          </a:p>
        </p:txBody>
      </p:sp>
      <p:graphicFrame>
        <p:nvGraphicFramePr>
          <p:cNvPr id="15367" name="Object 11"/>
          <p:cNvGraphicFramePr>
            <a:graphicFrameLocks noChangeAspect="1"/>
          </p:cNvGraphicFramePr>
          <p:nvPr/>
        </p:nvGraphicFramePr>
        <p:xfrm>
          <a:off x="2195514" y="2667000"/>
          <a:ext cx="9126537" cy="1174750"/>
        </p:xfrm>
        <a:graphic>
          <a:graphicData uri="http://schemas.openxmlformats.org/presentationml/2006/ole">
            <mc:AlternateContent xmlns:mc="http://schemas.openxmlformats.org/markup-compatibility/2006">
              <mc:Choice xmlns:v="urn:schemas-microsoft-com:vml" Requires="v">
                <p:oleObj spid="_x0000_s12298" name="Document" r:id="rId4" imgW="8216847" imgH="1061847" progId="Word.Document.8">
                  <p:embed/>
                </p:oleObj>
              </mc:Choice>
              <mc:Fallback>
                <p:oleObj name="Document" r:id="rId4" imgW="8216847" imgH="1061847"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514" y="2667000"/>
                        <a:ext cx="9126537" cy="1174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extLst>
      <p:ext uri="{BB962C8B-B14F-4D97-AF65-F5344CB8AC3E}">
        <p14:creationId xmlns:p14="http://schemas.microsoft.com/office/powerpoint/2010/main" val="202783437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E0A93C2B-FEC4-44EA-BCCD-D487CE6D168C}" type="slidenum">
              <a:rPr lang="en-US" altLang="en-US" sz="1200" b="0"/>
              <a:pPr>
                <a:spcBef>
                  <a:spcPct val="0"/>
                </a:spcBef>
                <a:buFontTx/>
                <a:buNone/>
              </a:pPr>
              <a:t>52</a:t>
            </a:fld>
            <a:endParaRPr lang="en-US" altLang="en-US" sz="1200" b="0"/>
          </a:p>
        </p:txBody>
      </p:sp>
      <p:sp>
        <p:nvSpPr>
          <p:cNvPr id="17411"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a:t>This presentation contains the IEEE 802.11 Light Communications Task Group closing report for the September 2018 session.</a:t>
            </a:r>
          </a:p>
          <a:p>
            <a:pPr lvl="1"/>
            <a:endParaRPr lang="en-US" altLang="en-US"/>
          </a:p>
          <a:p>
            <a:pPr lvl="1"/>
            <a:endParaRPr lang="en-US" altLang="en-US"/>
          </a:p>
        </p:txBody>
      </p:sp>
      <p:sp>
        <p:nvSpPr>
          <p:cNvPr id="1741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Date Placeholder 3"/>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July 2018</a:t>
            </a:r>
          </a:p>
        </p:txBody>
      </p:sp>
      <p:sp>
        <p:nvSpPr>
          <p:cNvPr id="17414"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41135220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8D4171E-D3B4-4223-A20C-602081C93D1B}" type="slidenum">
              <a:rPr lang="en-US" altLang="en-US" sz="1200" b="0"/>
              <a:pPr>
                <a:spcBef>
                  <a:spcPct val="0"/>
                </a:spcBef>
                <a:buFontTx/>
                <a:buNone/>
              </a:pPr>
              <a:t>53</a:t>
            </a:fld>
            <a:endParaRPr lang="en-US" altLang="en-US" sz="1200" b="0"/>
          </a:p>
        </p:txBody>
      </p:sp>
      <p:sp>
        <p:nvSpPr>
          <p:cNvPr id="17411" name="Rectangle 3">
            <a:extLst>
              <a:ext uri="{FF2B5EF4-FFF2-40B4-BE49-F238E27FC236}">
                <a16:creationId xmlns:a16="http://schemas.microsoft.com/office/drawing/2014/main" xmlns="" id="{6F1E1487-9677-45E7-8A6F-BEB88DB435CF}"/>
              </a:ext>
            </a:extLst>
          </p:cNvPr>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457200" lvl="1" indent="0">
              <a:buNone/>
              <a:defRPr/>
            </a:pPr>
            <a:r>
              <a:rPr lang="en-US" altLang="en-US" sz="1600" b="1" u="sng" dirty="0"/>
              <a:t>Content</a:t>
            </a:r>
          </a:p>
          <a:p>
            <a:pPr lvl="1">
              <a:defRPr/>
            </a:pPr>
            <a:r>
              <a:rPr lang="en-GB" altLang="en-US" sz="1800" dirty="0"/>
              <a:t>Channel model document has been update and comments are requested against (</a:t>
            </a:r>
            <a:r>
              <a:rPr lang="en-GB" altLang="en-US" sz="1800" b="1" dirty="0"/>
              <a:t>doc. 11-18/1582r2</a:t>
            </a:r>
            <a:r>
              <a:rPr lang="en-GB" altLang="en-US" sz="1800" dirty="0"/>
              <a:t>) </a:t>
            </a:r>
            <a:endParaRPr lang="en-GB" altLang="en-US" sz="1600" dirty="0"/>
          </a:p>
          <a:p>
            <a:pPr lvl="1">
              <a:defRPr/>
            </a:pPr>
            <a:r>
              <a:rPr lang="en-GB" altLang="en-US" sz="1800" dirty="0"/>
              <a:t>Simulation Scenarios document has been updated (</a:t>
            </a:r>
            <a:r>
              <a:rPr lang="en-GB" altLang="en-US" sz="1800" b="1" dirty="0"/>
              <a:t>doc. 11-18/1423r3</a:t>
            </a:r>
            <a:r>
              <a:rPr lang="en-GB" altLang="en-US" sz="1800" dirty="0"/>
              <a:t>)</a:t>
            </a:r>
          </a:p>
          <a:p>
            <a:pPr lvl="2">
              <a:defRPr/>
            </a:pPr>
            <a:r>
              <a:rPr lang="en-GB" altLang="en-US" sz="1600" dirty="0"/>
              <a:t>Topology for the various scenarios need to be agreed</a:t>
            </a:r>
          </a:p>
          <a:p>
            <a:pPr lvl="2">
              <a:defRPr/>
            </a:pPr>
            <a:r>
              <a:rPr lang="en-GB" altLang="en-US" sz="1600" b="1" dirty="0"/>
              <a:t>Comments to be submitted no later than 1 Oct. 2018</a:t>
            </a:r>
          </a:p>
          <a:p>
            <a:pPr lvl="1">
              <a:defRPr/>
            </a:pPr>
            <a:r>
              <a:rPr lang="en-GB" altLang="en-US" sz="1800" dirty="0"/>
              <a:t>Evaluation Methodology document has been updated (</a:t>
            </a:r>
            <a:r>
              <a:rPr lang="en-GB" altLang="en-US" sz="1800" b="1" dirty="0"/>
              <a:t>doc. 11-18/1429r1</a:t>
            </a:r>
            <a:r>
              <a:rPr lang="en-GB" altLang="en-US" sz="1800" dirty="0"/>
              <a:t>)</a:t>
            </a:r>
          </a:p>
          <a:p>
            <a:pPr lvl="2">
              <a:defRPr/>
            </a:pPr>
            <a:r>
              <a:rPr lang="en-GB" altLang="en-US" sz="1600" dirty="0"/>
              <a:t>Reduced length to only essential content</a:t>
            </a:r>
          </a:p>
          <a:p>
            <a:pPr lvl="2">
              <a:defRPr/>
            </a:pPr>
            <a:r>
              <a:rPr lang="en-GB" altLang="en-US" sz="1600" dirty="0"/>
              <a:t>Comments and revisions to be discussed at the next teleconference (5 Oct. 2018)</a:t>
            </a:r>
          </a:p>
          <a:p>
            <a:pPr lvl="1">
              <a:defRPr/>
            </a:pPr>
            <a:r>
              <a:rPr lang="en-GB" altLang="en-US" sz="1800" dirty="0"/>
              <a:t>Call for Proposals will be issued at the end of the Nov. 2018 plenary session</a:t>
            </a:r>
          </a:p>
          <a:p>
            <a:pPr marL="457200" lvl="1" indent="0">
              <a:buNone/>
              <a:defRPr/>
            </a:pPr>
            <a:endParaRPr lang="en-US" altLang="en-US" sz="1800" b="1" dirty="0"/>
          </a:p>
          <a:p>
            <a:pPr marL="457200" lvl="1" indent="0">
              <a:buNone/>
              <a:defRPr/>
            </a:pPr>
            <a:r>
              <a:rPr lang="en-US" altLang="en-US" sz="1800" b="1" dirty="0"/>
              <a:t>Minutes of the meeting are available as doc. 11-18/1602r3.</a:t>
            </a:r>
          </a:p>
        </p:txBody>
      </p:sp>
      <p:sp>
        <p:nvSpPr>
          <p:cNvPr id="19460"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TGbb September Meeting</a:t>
            </a:r>
          </a:p>
        </p:txBody>
      </p:sp>
      <p:sp>
        <p:nvSpPr>
          <p:cNvPr id="19461" name="Date Placeholder 3"/>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July 2018</a:t>
            </a:r>
          </a:p>
        </p:txBody>
      </p:sp>
      <p:sp>
        <p:nvSpPr>
          <p:cNvPr id="19462"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35560239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5C8750D-4BA7-4706-A2F8-D1BCB50D5D40}" type="slidenum">
              <a:rPr lang="en-US" altLang="en-US" sz="1200" b="0"/>
              <a:pPr>
                <a:spcBef>
                  <a:spcPct val="0"/>
                </a:spcBef>
                <a:buFontTx/>
                <a:buNone/>
              </a:pPr>
              <a:t>54</a:t>
            </a:fld>
            <a:endParaRPr lang="en-US" altLang="en-US" sz="1200" b="0"/>
          </a:p>
        </p:txBody>
      </p:sp>
      <p:sp>
        <p:nvSpPr>
          <p:cNvPr id="21507"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Comment collection on </a:t>
            </a:r>
            <a:r>
              <a:rPr lang="en-US" altLang="en-US" sz="3200" dirty="0">
                <a:solidFill>
                  <a:schemeClr val="tx2"/>
                </a:solidFill>
              </a:rPr>
              <a:t>s</a:t>
            </a:r>
            <a:r>
              <a:rPr lang="en-US" altLang="en-US" sz="3200" dirty="0" smtClean="0">
                <a:solidFill>
                  <a:schemeClr val="tx2"/>
                </a:solidFill>
              </a:rPr>
              <a:t>im scenarios doc</a:t>
            </a:r>
            <a:endParaRPr lang="en-US" altLang="en-US" sz="3200" dirty="0">
              <a:solidFill>
                <a:schemeClr val="tx2"/>
              </a:solidFill>
            </a:endParaRPr>
          </a:p>
        </p:txBody>
      </p:sp>
      <p:sp>
        <p:nvSpPr>
          <p:cNvPr id="21508" name="Date Placeholder 3"/>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July 2018</a:t>
            </a:r>
          </a:p>
        </p:txBody>
      </p:sp>
      <p:sp>
        <p:nvSpPr>
          <p:cNvPr id="21509"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pic>
        <p:nvPicPr>
          <p:cNvPr id="215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6613" y="1676400"/>
            <a:ext cx="604520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5842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EF4FF475-E10B-4972-9DC7-40C98ED0B4B1}" type="slidenum">
              <a:rPr lang="en-US" altLang="en-US" sz="1200" b="0"/>
              <a:pPr>
                <a:spcBef>
                  <a:spcPct val="0"/>
                </a:spcBef>
                <a:buFontTx/>
                <a:buNone/>
              </a:pPr>
              <a:t>55</a:t>
            </a:fld>
            <a:endParaRPr lang="en-US" altLang="en-US" sz="1200" b="0"/>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Teleconference schedule</a:t>
            </a:r>
            <a:endParaRPr lang="en-US" altLang="en-US" sz="3200" dirty="0">
              <a:solidFill>
                <a:schemeClr val="tx2"/>
              </a:solidFill>
            </a:endParaRPr>
          </a:p>
        </p:txBody>
      </p:sp>
      <p:sp>
        <p:nvSpPr>
          <p:cNvPr id="23556" name="Date Placeholder 3"/>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July 2018</a:t>
            </a:r>
          </a:p>
        </p:txBody>
      </p:sp>
      <p:sp>
        <p:nvSpPr>
          <p:cNvPr id="23557"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pic>
        <p:nvPicPr>
          <p:cNvPr id="2355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447800"/>
            <a:ext cx="65532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156962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GB"/>
              <a:t>September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56</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BCS SG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2018-09-14</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13322" name="Dokument" r:id="rId4" imgW="8255000" imgH="2514600" progId="Word.Document.8">
                  <p:embed/>
                </p:oleObj>
              </mc:Choice>
              <mc:Fallback>
                <p:oleObj name="Dokument" r:id="rId4" imgW="8255000" imgH="2514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1274021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GB"/>
              <a:t>September 2018</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57</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Closing report for IEEE 802.11 BCS SG (Broadcast Services) for September 2018, Waikoloa, HI, USA.</a:t>
            </a:r>
          </a:p>
        </p:txBody>
      </p:sp>
    </p:spTree>
    <p:extLst>
      <p:ext uri="{BB962C8B-B14F-4D97-AF65-F5344CB8AC3E}">
        <p14:creationId xmlns:p14="http://schemas.microsoft.com/office/powerpoint/2010/main" val="26050938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Work Completed this week</a:t>
            </a:r>
          </a:p>
        </p:txBody>
      </p:sp>
      <p:sp>
        <p:nvSpPr>
          <p:cNvPr id="3" name="Inhaltsplatzhalter 2"/>
          <p:cNvSpPr>
            <a:spLocks noGrp="1"/>
          </p:cNvSpPr>
          <p:nvPr>
            <p:ph idx="1"/>
          </p:nvPr>
        </p:nvSpPr>
        <p:spPr/>
        <p:txBody>
          <a:bodyPr/>
          <a:lstStyle/>
          <a:p>
            <a:r>
              <a:rPr lang="en-US" dirty="0"/>
              <a:t>Group met 2 time slots during this week</a:t>
            </a:r>
          </a:p>
          <a:p>
            <a:endParaRPr lang="en-US" dirty="0"/>
          </a:p>
          <a:p>
            <a:pPr>
              <a:buFont typeface="Arial" panose="020B0604020202020204" pitchFamily="34" charset="0"/>
              <a:buChar char="•"/>
            </a:pPr>
            <a:r>
              <a:rPr lang="en-US" dirty="0"/>
              <a:t>Reviewed 4 submissions</a:t>
            </a:r>
          </a:p>
          <a:p>
            <a:pPr lvl="1">
              <a:buFont typeface="Arial" panose="020B0604020202020204" pitchFamily="34" charset="0"/>
              <a:buChar char="•"/>
            </a:pPr>
            <a:r>
              <a:rPr lang="en-US" dirty="0"/>
              <a:t>Broadcast / BBC use case</a:t>
            </a:r>
          </a:p>
          <a:p>
            <a:pPr lvl="1">
              <a:buFont typeface="Arial" panose="020B0604020202020204" pitchFamily="34" charset="0"/>
              <a:buChar char="•"/>
            </a:pPr>
            <a:r>
              <a:rPr lang="en-US" dirty="0"/>
              <a:t>Performance simulation</a:t>
            </a:r>
          </a:p>
          <a:p>
            <a:pPr lvl="1">
              <a:buFont typeface="Arial" panose="020B0604020202020204" pitchFamily="34" charset="0"/>
              <a:buChar char="•"/>
            </a:pPr>
            <a:r>
              <a:rPr lang="en-US" dirty="0"/>
              <a:t>Potential extensions &amp; reuse of 11aq</a:t>
            </a:r>
          </a:p>
          <a:p>
            <a:pPr lvl="1">
              <a:buFont typeface="Arial" panose="020B0604020202020204" pitchFamily="34" charset="0"/>
              <a:buChar char="•"/>
            </a:pPr>
            <a:r>
              <a:rPr lang="en-GB" dirty="0"/>
              <a:t>Coverage of Enhanced Broadcast Service</a:t>
            </a:r>
          </a:p>
          <a:p>
            <a:pPr>
              <a:buFont typeface="Arial" panose="020B0604020202020204" pitchFamily="34" charset="0"/>
              <a:buChar char="•"/>
            </a:pPr>
            <a:r>
              <a:rPr lang="en-GB" dirty="0"/>
              <a:t>Approved PAR &amp; CSD</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extLst>
      <p:ext uri="{BB962C8B-B14F-4D97-AF65-F5344CB8AC3E}">
        <p14:creationId xmlns:p14="http://schemas.microsoft.com/office/powerpoint/2010/main" val="7644290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GB"/>
              <a:t>September 2018</a:t>
            </a:r>
          </a:p>
        </p:txBody>
      </p:sp>
      <p:sp>
        <p:nvSpPr>
          <p:cNvPr id="5" name="Footer Placeholder 4"/>
          <p:cNvSpPr>
            <a:spLocks noGrp="1"/>
          </p:cNvSpPr>
          <p:nvPr>
            <p:ph type="ftr" idx="14"/>
          </p:nvPr>
        </p:nvSpPr>
        <p:spPr>
          <a:xfrm>
            <a:off x="7667636" y="6475414"/>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59</a:t>
            </a:fld>
            <a:endParaRPr lang="en-GB"/>
          </a:p>
        </p:txBody>
      </p:sp>
      <p:sp>
        <p:nvSpPr>
          <p:cNvPr id="10241" name="Rectangle 1"/>
          <p:cNvSpPr>
            <a:spLocks noGrp="1" noChangeArrowheads="1"/>
          </p:cNvSpPr>
          <p:nvPr>
            <p:ph type="title"/>
          </p:nvPr>
        </p:nvSpPr>
        <p:spPr>
          <a:xfrm>
            <a:off x="2209800" y="684213"/>
            <a:ext cx="7772400" cy="1160462"/>
          </a:xfrm>
          <a:ln/>
        </p:spPr>
        <p:txBody>
          <a:bodyPr vert="horz" wrap="square" lIns="90000" tIns="46800" rIns="90000" bIns="46800" numCol="1" anchor="ctr" anchorCtr="0" compatLnSpc="1">
            <a:prstTxWarp prst="textNoShape">
              <a:avLst/>
            </a:prstTxWarp>
          </a:bodyPr>
          <a:lstStyle/>
          <a:p>
            <a:r>
              <a:rPr lang="en-US" dirty="0"/>
              <a:t>Plans for November 2018</a:t>
            </a:r>
          </a:p>
        </p:txBody>
      </p:sp>
      <p:sp>
        <p:nvSpPr>
          <p:cNvPr id="10242" name="Rectangle 2"/>
          <p:cNvSpPr>
            <a:spLocks noGrp="1" noChangeArrowheads="1"/>
          </p:cNvSpPr>
          <p:nvPr>
            <p:ph type="body" idx="1"/>
          </p:nvPr>
        </p:nvSpPr>
        <p:spPr>
          <a:xfrm>
            <a:off x="2209800" y="1981201"/>
            <a:ext cx="7772400" cy="4208463"/>
          </a:xfrm>
          <a:ln/>
        </p:spPr>
        <p:txBody>
          <a:bodyPr/>
          <a:lstStyle/>
          <a:p>
            <a:pPr>
              <a:buFont typeface="Arial" panose="020B0604020202020204" pitchFamily="34" charset="0"/>
              <a:buChar char="•"/>
            </a:pPr>
            <a:r>
              <a:rPr lang="en-US" dirty="0"/>
              <a:t>BCS SG will be in the “PAR/CSD review cycle”</a:t>
            </a:r>
          </a:p>
          <a:p>
            <a:pPr lvl="1">
              <a:buFont typeface="Arial" panose="020B0604020202020204" pitchFamily="34" charset="0"/>
              <a:buChar char="•"/>
            </a:pPr>
            <a:r>
              <a:rPr lang="en-US" dirty="0"/>
              <a:t>Receive comments form other 802 WGs by TUE evening</a:t>
            </a:r>
          </a:p>
          <a:p>
            <a:pPr lvl="1">
              <a:buFont typeface="Arial" panose="020B0604020202020204" pitchFamily="34" charset="0"/>
              <a:buChar char="•"/>
            </a:pPr>
            <a:r>
              <a:rPr lang="en-US" dirty="0"/>
              <a:t>TUE-EVE &amp; WED-AM1 slots – draft responses to comments and approve a potentially modified PAR &amp; CSC</a:t>
            </a:r>
          </a:p>
          <a:p>
            <a:pPr lvl="1">
              <a:buFont typeface="Arial" panose="020B0604020202020204" pitchFamily="34" charset="0"/>
              <a:buChar char="•"/>
            </a:pPr>
            <a:r>
              <a:rPr lang="en-US" dirty="0"/>
              <a:t>WED-AM2 – WG to approved modified PAR &amp; CSD</a:t>
            </a:r>
          </a:p>
          <a:p>
            <a:pPr lvl="1">
              <a:buFont typeface="Arial" panose="020B0604020202020204" pitchFamily="34" charset="0"/>
              <a:buChar char="•"/>
            </a:pPr>
            <a:endParaRPr lang="en-US" dirty="0"/>
          </a:p>
          <a:p>
            <a:pPr>
              <a:buFont typeface="Arial" panose="020B0604020202020204" pitchFamily="34" charset="0"/>
              <a:buChar char="•"/>
            </a:pPr>
            <a:r>
              <a:rPr lang="en-US" dirty="0"/>
              <a:t>WG approval to forward modified PAR &amp; CSD to EC</a:t>
            </a:r>
          </a:p>
        </p:txBody>
      </p:sp>
    </p:spTree>
    <p:extLst>
      <p:ext uri="{BB962C8B-B14F-4D97-AF65-F5344CB8AC3E}">
        <p14:creationId xmlns:p14="http://schemas.microsoft.com/office/powerpoint/2010/main" val="30840498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smtClean="0">
                <a:solidFill>
                  <a:srgbClr val="FF0000"/>
                </a:solidFill>
              </a:rPr>
              <a:t>Sept </a:t>
            </a:r>
            <a:r>
              <a:rPr lang="en-US" sz="2000" dirty="0">
                <a:solidFill>
                  <a:srgbClr val="FF0000"/>
                </a:solidFill>
              </a:rPr>
              <a:t>2018</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In Nov 2017, Editors discussed </a:t>
            </a:r>
            <a:r>
              <a:rPr lang="en-US" sz="1800" dirty="0" err="1"/>
              <a:t>REVmd</a:t>
            </a:r>
            <a:r>
              <a:rPr lang="en-US" sz="1800" dirty="0"/>
              <a:t> schedule and possible completion in </a:t>
            </a:r>
            <a:r>
              <a:rPr lang="en-US" sz="1800" dirty="0" smtClean="0"/>
              <a:t>2020. </a:t>
            </a:r>
            <a:r>
              <a:rPr lang="en-US" sz="1800" dirty="0"/>
              <a:t>We will revisit the running order in</a:t>
            </a:r>
            <a:r>
              <a:rPr lang="en-US" sz="1800" dirty="0">
                <a:solidFill>
                  <a:srgbClr val="FF0000"/>
                </a:solidFill>
              </a:rPr>
              <a:t> </a:t>
            </a:r>
            <a:r>
              <a:rPr lang="en-US" sz="1800" dirty="0" smtClean="0">
                <a:solidFill>
                  <a:srgbClr val="FF0000"/>
                </a:solidFill>
              </a:rPr>
              <a:t>November</a:t>
            </a:r>
            <a:r>
              <a:rPr lang="en-US" sz="1800" dirty="0" smtClean="0"/>
              <a:t>.</a:t>
            </a:r>
            <a:endParaRPr lang="en-US" sz="1800" dirty="0"/>
          </a:p>
          <a:p>
            <a:pPr>
              <a:buFont typeface="Times New Roman" pitchFamily="16" charset="0"/>
              <a:buChar char="•"/>
            </a:pPr>
            <a:endParaRPr lang="en-GB" b="0"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4" name="Date Placeholder 3"/>
          <p:cNvSpPr>
            <a:spLocks noGrp="1"/>
          </p:cNvSpPr>
          <p:nvPr>
            <p:ph type="dt" idx="15"/>
          </p:nvPr>
        </p:nvSpPr>
        <p:spPr/>
        <p:txBody>
          <a:bodyPr/>
          <a:lstStyle/>
          <a:p>
            <a:r>
              <a:rPr lang="en-US" smtClean="0"/>
              <a:t>September 2018</a:t>
            </a:r>
            <a:endParaRPr lang="en-GB"/>
          </a:p>
        </p:txBody>
      </p:sp>
      <p:graphicFrame>
        <p:nvGraphicFramePr>
          <p:cNvPr id="3" name="Table 2"/>
          <p:cNvGraphicFramePr>
            <a:graphicFrameLocks noGrp="1"/>
          </p:cNvGraphicFramePr>
          <p:nvPr>
            <p:extLst/>
          </p:nvPr>
        </p:nvGraphicFramePr>
        <p:xfrm>
          <a:off x="1295400" y="2285998"/>
          <a:ext cx="9296400" cy="4781713"/>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xmlns="" val="3336049185"/>
                    </a:ext>
                  </a:extLst>
                </a:gridCol>
                <a:gridCol w="3098800">
                  <a:extLst>
                    <a:ext uri="{9D8B030D-6E8A-4147-A177-3AD203B41FA5}">
                      <a16:colId xmlns:a16="http://schemas.microsoft.com/office/drawing/2014/main" xmlns="" val="1921072032"/>
                    </a:ext>
                  </a:extLst>
                </a:gridCol>
                <a:gridCol w="3098800">
                  <a:extLst>
                    <a:ext uri="{9D8B030D-6E8A-4147-A177-3AD203B41FA5}">
                      <a16:colId xmlns:a16="http://schemas.microsoft.com/office/drawing/2014/main" xmlns="" val="3834352144"/>
                    </a:ext>
                  </a:extLst>
                </a:gridCol>
              </a:tblGrid>
              <a:tr h="4840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xmlns="" val="3578554141"/>
                  </a:ext>
                </a:extLst>
              </a:tr>
              <a:tr h="65933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Amendment </a:t>
                      </a:r>
                      <a:r>
                        <a:rPr kumimoji="0" lang="en-US" sz="2000" b="0" i="0" u="none" strike="noStrike" cap="none" normalizeH="0" baseline="0" dirty="0" smtClean="0">
                          <a:ln>
                            <a:noFill/>
                          </a:ln>
                          <a:solidFill>
                            <a:schemeClr val="tx1"/>
                          </a:solidFill>
                          <a:effectLst/>
                          <a:latin typeface="Times New Roman" pitchFamily="18" charset="0"/>
                        </a:rPr>
                        <a:t>1</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TGax</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dirty="0" smtClean="0">
                          <a:ln>
                            <a:noFill/>
                          </a:ln>
                          <a:solidFill>
                            <a:srgbClr val="FF0000"/>
                          </a:solidFill>
                          <a:effectLst/>
                          <a:latin typeface="Times New Roman" pitchFamily="18" charset="0"/>
                        </a:rPr>
                        <a:t>682</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0000"/>
                          </a:solidFill>
                          <a:effectLst/>
                          <a:latin typeface="Times New Roman" pitchFamily="18" charset="0"/>
                        </a:rPr>
                        <a:t>Sept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Dec 2019</a:t>
                      </a:r>
                      <a:r>
                        <a:rPr kumimoji="0" lang="en-US" sz="2000" b="0" i="0" u="none" strike="noStrike" cap="none" normalizeH="0" baseline="0" dirty="0" smtClean="0">
                          <a:ln>
                            <a:noFill/>
                          </a:ln>
                          <a:solidFill>
                            <a:srgbClr val="FF0000"/>
                          </a:solidFill>
                          <a:effectLst/>
                          <a:latin typeface="Times New Roman" pitchFamily="18" charset="0"/>
                        </a:rPr>
                        <a:t>*</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216556490"/>
                  </a:ext>
                </a:extLst>
              </a:tr>
              <a:tr h="3428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Amendment </a:t>
                      </a:r>
                      <a:r>
                        <a:rPr kumimoji="0" lang="en-US" sz="2000" b="0" i="0" u="none" strike="noStrike" cap="none" normalizeH="0" baseline="0" dirty="0" smtClean="0">
                          <a:ln>
                            <a:noFill/>
                          </a:ln>
                          <a:solidFill>
                            <a:schemeClr val="tx1"/>
                          </a:solidFill>
                          <a:effectLst/>
                          <a:latin typeface="Times New Roman" pitchFamily="18" charset="0"/>
                        </a:rPr>
                        <a:t>2</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smtClean="0">
                          <a:ln>
                            <a:noFill/>
                          </a:ln>
                          <a:solidFill>
                            <a:srgbClr val="FF0000"/>
                          </a:solidFill>
                          <a:effectLst/>
                          <a:latin typeface="Times New Roman" pitchFamily="18" charset="0"/>
                        </a:rPr>
                        <a:t>673</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Dec 2019</a:t>
                      </a:r>
                      <a:r>
                        <a:rPr kumimoji="0" lang="en-US" sz="2000" b="0" i="0" u="none" strike="noStrike" cap="none" normalizeH="0" baseline="0" dirty="0" smtClean="0">
                          <a:ln>
                            <a:noFill/>
                          </a:ln>
                          <a:solidFill>
                            <a:srgbClr val="FF0000"/>
                          </a:solidFill>
                          <a:effectLst/>
                          <a:latin typeface="Times New Roman" pitchFamily="18" charset="0"/>
                        </a:rPr>
                        <a:t>*</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2414023622"/>
                  </a:ext>
                </a:extLst>
              </a:tr>
              <a:tr h="3428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Amendment </a:t>
                      </a:r>
                      <a:r>
                        <a:rPr kumimoji="0" lang="en-US" sz="2000" b="0" i="0" u="none" strike="noStrike" cap="none" normalizeH="0" baseline="0" dirty="0" smtClean="0">
                          <a:ln>
                            <a:noFill/>
                          </a:ln>
                          <a:solidFill>
                            <a:schemeClr val="tx1"/>
                          </a:solidFill>
                          <a:effectLst/>
                          <a:latin typeface="Times New Roman" pitchFamily="18" charset="0"/>
                        </a:rPr>
                        <a:t>3</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TGaz</a:t>
                      </a:r>
                      <a:r>
                        <a:rPr kumimoji="0" lang="en-US" sz="2000" b="0" i="0" u="none" strike="noStrike" cap="none" normalizeH="0" baseline="0" dirty="0" smtClean="0">
                          <a:ln>
                            <a:noFill/>
                          </a:ln>
                          <a:solidFill>
                            <a:schemeClr val="tx1"/>
                          </a:solidFill>
                          <a:effectLst/>
                          <a:latin typeface="Times New Roman" pitchFamily="18" charset="0"/>
                        </a:rPr>
                        <a:t> – </a:t>
                      </a:r>
                      <a:r>
                        <a:rPr kumimoji="0" lang="en-US" sz="2000" b="0" i="0" u="none" strike="noStrike" cap="none" normalizeH="0" baseline="0" dirty="0" smtClean="0">
                          <a:ln>
                            <a:noFill/>
                          </a:ln>
                          <a:solidFill>
                            <a:srgbClr val="FF0000"/>
                          </a:solidFill>
                          <a:effectLst/>
                          <a:latin typeface="Times New Roman" pitchFamily="18" charset="0"/>
                        </a:rPr>
                        <a:t>108</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xmlns="" val="3227809256"/>
                  </a:ext>
                </a:extLst>
              </a:tr>
              <a:tr h="3428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r>
                        <a:rPr kumimoji="0" lang="en-US" sz="2000" b="0" i="0" u="none" strike="noStrike" cap="none" normalizeH="0" baseline="0" dirty="0" smtClean="0">
                          <a:ln>
                            <a:noFill/>
                          </a:ln>
                          <a:solidFill>
                            <a:schemeClr val="tx1"/>
                          </a:solidFill>
                          <a:effectLst/>
                          <a:latin typeface="Times New Roman" pitchFamily="18" charset="0"/>
                        </a:rPr>
                        <a:t> Amendment 4</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TGba</a:t>
                      </a:r>
                      <a:r>
                        <a:rPr kumimoji="0" lang="en-US" sz="2000" b="0" i="0" u="none" strike="noStrike" cap="none" normalizeH="0" baseline="0" dirty="0" smtClean="0">
                          <a:ln>
                            <a:noFill/>
                          </a:ln>
                          <a:solidFill>
                            <a:schemeClr val="tx1"/>
                          </a:solidFill>
                          <a:effectLst/>
                          <a:latin typeface="Times New Roman" pitchFamily="18" charset="0"/>
                        </a:rPr>
                        <a:t> - </a:t>
                      </a:r>
                      <a:r>
                        <a:rPr kumimoji="0" lang="en-US" sz="2000" b="0" i="0" u="none" strike="noStrike" cap="none" normalizeH="0" baseline="0" dirty="0" smtClean="0">
                          <a:ln>
                            <a:noFill/>
                          </a:ln>
                          <a:solidFill>
                            <a:srgbClr val="FF0000"/>
                          </a:solidFill>
                          <a:effectLst/>
                          <a:latin typeface="Times New Roman" pitchFamily="18" charset="0"/>
                        </a:rPr>
                        <a:t>90</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0000"/>
                          </a:solidFill>
                          <a:effectLst/>
                          <a:latin typeface="Times New Roman" pitchFamily="18" charset="0"/>
                        </a:rPr>
                        <a:t>Sept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0000"/>
                          </a:solidFill>
                          <a:effectLst/>
                          <a:latin typeface="Times New Roman" pitchFamily="18" charset="0"/>
                        </a:rPr>
                        <a:t>*</a:t>
                      </a:r>
                      <a:r>
                        <a:rPr kumimoji="0" lang="en-US" sz="2000" b="0" i="0" u="none" strike="noStrike" cap="none" normalizeH="0" baseline="0" dirty="0" err="1" smtClean="0">
                          <a:ln>
                            <a:noFill/>
                          </a:ln>
                          <a:solidFill>
                            <a:srgbClr val="FF0000"/>
                          </a:solidFill>
                          <a:effectLst/>
                          <a:latin typeface="Times New Roman" pitchFamily="18" charset="0"/>
                        </a:rPr>
                        <a:t>REVmd</a:t>
                      </a:r>
                      <a:r>
                        <a:rPr kumimoji="0" lang="en-US" sz="2000" b="0" i="0" u="none" strike="noStrike" cap="none" normalizeH="0" baseline="0" dirty="0" smtClean="0">
                          <a:ln>
                            <a:noFill/>
                          </a:ln>
                          <a:solidFill>
                            <a:srgbClr val="FF0000"/>
                          </a:solidFill>
                          <a:effectLst/>
                          <a:latin typeface="Times New Roman" pitchFamily="18" charset="0"/>
                        </a:rPr>
                        <a:t> may </a:t>
                      </a:r>
                      <a:r>
                        <a:rPr kumimoji="0" lang="en-US" sz="2000" b="0" i="0" u="none" strike="noStrike" cap="none" normalizeH="0" baseline="0" dirty="0" err="1" smtClean="0">
                          <a:ln>
                            <a:noFill/>
                          </a:ln>
                          <a:solidFill>
                            <a:srgbClr val="FF0000"/>
                          </a:solidFill>
                          <a:effectLst/>
                          <a:latin typeface="Times New Roman" pitchFamily="18" charset="0"/>
                        </a:rPr>
                        <a:t>pullin</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1982380037"/>
                  </a:ext>
                </a:extLst>
              </a:tr>
              <a:tr h="34285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rgbClr val="0070C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4167905179"/>
                  </a:ext>
                </a:extLst>
              </a:tr>
              <a:tr h="3428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1182416159"/>
                  </a:ext>
                </a:extLst>
              </a:tr>
              <a:tr h="3428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502494330"/>
                  </a:ext>
                </a:extLst>
              </a:tr>
              <a:tr h="3428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3939065581"/>
                  </a:ext>
                </a:extLst>
              </a:tr>
              <a:tr h="3428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1287635205"/>
                  </a:ext>
                </a:extLst>
              </a:tr>
            </a:tbl>
          </a:graphicData>
        </a:graphic>
      </p:graphicFrame>
    </p:spTree>
    <p:extLst>
      <p:ext uri="{BB962C8B-B14F-4D97-AF65-F5344CB8AC3E}">
        <p14:creationId xmlns:p14="http://schemas.microsoft.com/office/powerpoint/2010/main" val="96012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r>
              <a:rPr lang="en-US" dirty="0"/>
              <a:t>	Announced on a 10-day notice</a:t>
            </a:r>
          </a:p>
          <a:p>
            <a:endParaRPr lang="en-US" dirty="0"/>
          </a:p>
          <a:p>
            <a:r>
              <a:rPr lang="en-US" dirty="0"/>
              <a:t>Ad-hoc meetings:</a:t>
            </a:r>
          </a:p>
          <a:p>
            <a:r>
              <a:rPr lang="en-US" dirty="0"/>
              <a:t>	none</a:t>
            </a:r>
          </a:p>
          <a:p>
            <a:endParaRPr lang="en-US" dirty="0"/>
          </a:p>
          <a:p>
            <a:r>
              <a:rPr lang="en-US" dirty="0"/>
              <a:t>11-16</a:t>
            </a:r>
            <a:r>
              <a:rPr lang="en-US" baseline="30000" dirty="0"/>
              <a:t>th</a:t>
            </a:r>
            <a:r>
              <a:rPr lang="en-US" dirty="0"/>
              <a:t> November 2018 F2F meeting, Bangkok, Thailand</a:t>
            </a:r>
          </a:p>
          <a:p>
            <a:pPr>
              <a:buFont typeface="Arial" panose="020B0604020202020204" pitchFamily="34" charset="0"/>
              <a:buChar char="•"/>
            </a:pPr>
            <a:r>
              <a:rPr lang="en-US" dirty="0"/>
              <a:t>Meeting time requested: 3 sessions</a:t>
            </a:r>
          </a:p>
          <a:p>
            <a:pPr>
              <a:buFont typeface="Arial" panose="020B0604020202020204" pitchFamily="34" charset="0"/>
              <a:buChar char="•"/>
            </a:pPr>
            <a:r>
              <a:rPr lang="en-US" dirty="0"/>
              <a:t>TUE–EVE, WED-AM1, THUR-PM2 (tentative)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extLst>
      <p:ext uri="{BB962C8B-B14F-4D97-AF65-F5344CB8AC3E}">
        <p14:creationId xmlns:p14="http://schemas.microsoft.com/office/powerpoint/2010/main" val="2632670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BCS schedule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9" name="Inhaltsplatzhalter 2">
            <a:extLst>
              <a:ext uri="{FF2B5EF4-FFF2-40B4-BE49-F238E27FC236}">
                <a16:creationId xmlns:a16="http://schemas.microsoft.com/office/drawing/2014/main" xmlns="" id="{FC868D4C-3C4F-4A4B-BF47-98193068CF40}"/>
              </a:ext>
            </a:extLst>
          </p:cNvPr>
          <p:cNvSpPr>
            <a:spLocks noGrp="1"/>
          </p:cNvSpPr>
          <p:nvPr>
            <p:ph idx="1"/>
          </p:nvPr>
        </p:nvSpPr>
        <p:spPr>
          <a:xfrm>
            <a:off x="2209801" y="1981201"/>
            <a:ext cx="7770813" cy="4113213"/>
          </a:xfrm>
        </p:spPr>
        <p:txBody>
          <a:bodyPr/>
          <a:lstStyle/>
          <a:p>
            <a:pPr>
              <a:buFont typeface="Arial"/>
              <a:buChar char="•"/>
            </a:pPr>
            <a:r>
              <a:rPr lang="en-US" dirty="0"/>
              <a:t>Approval of WG motion to form SG: January 2018</a:t>
            </a:r>
          </a:p>
          <a:p>
            <a:pPr>
              <a:buFont typeface="Arial"/>
              <a:buChar char="•"/>
            </a:pPr>
            <a:r>
              <a:rPr lang="en-US" dirty="0"/>
              <a:t>Motion (EC) for form SG: End of March 2018 meeting</a:t>
            </a:r>
          </a:p>
          <a:p>
            <a:pPr>
              <a:buFont typeface="Arial"/>
              <a:buChar char="•"/>
            </a:pPr>
            <a:endParaRPr lang="en-US" dirty="0"/>
          </a:p>
          <a:p>
            <a:pPr>
              <a:buFont typeface="Arial"/>
              <a:buChar char="•"/>
            </a:pPr>
            <a:r>
              <a:rPr lang="en-US" dirty="0"/>
              <a:t>March 2018 – Meet as TIG</a:t>
            </a:r>
          </a:p>
          <a:p>
            <a:pPr>
              <a:buFont typeface="Arial"/>
              <a:buChar char="•"/>
            </a:pPr>
            <a:r>
              <a:rPr lang="en-US" dirty="0"/>
              <a:t>May &amp; July 2018 – Meet as SG</a:t>
            </a:r>
          </a:p>
          <a:p>
            <a:pPr>
              <a:buFont typeface="Arial"/>
              <a:buChar char="•"/>
            </a:pPr>
            <a:r>
              <a:rPr lang="en-US" dirty="0"/>
              <a:t>July 2018 – Motion to extend duration of SG</a:t>
            </a:r>
          </a:p>
          <a:p>
            <a:pPr>
              <a:buFont typeface="Arial"/>
              <a:buChar char="•"/>
            </a:pPr>
            <a:r>
              <a:rPr lang="en-US" dirty="0"/>
              <a:t>September 2018 – Approve PAR and CSD</a:t>
            </a:r>
          </a:p>
          <a:p>
            <a:pPr>
              <a:buFont typeface="Arial"/>
              <a:buChar char="•"/>
            </a:pPr>
            <a:r>
              <a:rPr lang="en-US" dirty="0"/>
              <a:t>November 2018 – Receive feedback from 802 &amp; 802 approval</a:t>
            </a:r>
          </a:p>
          <a:p>
            <a:pPr>
              <a:buFont typeface="Arial"/>
              <a:buChar char="•"/>
            </a:pPr>
            <a:r>
              <a:rPr lang="en-US" dirty="0"/>
              <a:t>January 2019 – Meet as SG</a:t>
            </a:r>
          </a:p>
          <a:p>
            <a:pPr>
              <a:buFont typeface="Arial"/>
              <a:buChar char="•"/>
            </a:pPr>
            <a:endParaRPr lang="en-US" dirty="0"/>
          </a:p>
        </p:txBody>
      </p:sp>
    </p:spTree>
    <p:extLst>
      <p:ext uri="{BB962C8B-B14F-4D97-AF65-F5344CB8AC3E}">
        <p14:creationId xmlns:p14="http://schemas.microsoft.com/office/powerpoint/2010/main" val="13447938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GB"/>
              <a:t>September 2018</a:t>
            </a:r>
          </a:p>
        </p:txBody>
      </p:sp>
      <p:sp>
        <p:nvSpPr>
          <p:cNvPr id="5" name="Footer Placeholder 4"/>
          <p:cNvSpPr>
            <a:spLocks noGrp="1"/>
          </p:cNvSpPr>
          <p:nvPr>
            <p:ph type="ftr" idx="14"/>
          </p:nvPr>
        </p:nvSpPr>
        <p:spPr>
          <a:xfrm>
            <a:off x="7739074" y="6475414"/>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62</a:t>
            </a:fld>
            <a:endParaRPr lang="en-GB"/>
          </a:p>
        </p:txBody>
      </p:sp>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2209800" y="1981201"/>
            <a:ext cx="7772400" cy="4208463"/>
          </a:xfrm>
          <a:ln/>
        </p:spPr>
        <p:txBody>
          <a:bodyPr/>
          <a:lstStyle/>
          <a:p>
            <a:r>
              <a:rPr lang="en-US" dirty="0"/>
              <a:t>Agenda for this week:				11-18/1404</a:t>
            </a:r>
          </a:p>
          <a:p>
            <a:r>
              <a:rPr lang="en-US" dirty="0"/>
              <a:t>Meeting / Chair’s Slide Deck:		11-18/1405</a:t>
            </a:r>
          </a:p>
          <a:p>
            <a:endParaRPr lang="en-US" dirty="0"/>
          </a:p>
          <a:p>
            <a:r>
              <a:rPr lang="en-US" dirty="0"/>
              <a:t>Meeting minutes:					11-18/1578</a:t>
            </a:r>
          </a:p>
          <a:p>
            <a:endParaRPr lang="en-US" dirty="0"/>
          </a:p>
          <a:p>
            <a:r>
              <a:rPr lang="en-US" dirty="0"/>
              <a:t>Snapshot Slide:						11-18/1403</a:t>
            </a:r>
          </a:p>
          <a:p>
            <a:r>
              <a:rPr lang="en-US" dirty="0"/>
              <a:t>Motion Deck:							11-18/1406</a:t>
            </a:r>
          </a:p>
          <a:p>
            <a:r>
              <a:rPr lang="en-US" dirty="0"/>
              <a:t>Closing report:						11-18/1407</a:t>
            </a:r>
          </a:p>
        </p:txBody>
      </p:sp>
    </p:spTree>
    <p:extLst>
      <p:ext uri="{BB962C8B-B14F-4D97-AF65-F5344CB8AC3E}">
        <p14:creationId xmlns:p14="http://schemas.microsoft.com/office/powerpoint/2010/main" val="859776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4294967295"/>
          </p:nvPr>
        </p:nvSpPr>
        <p:spPr>
          <a:xfrm>
            <a:off x="9601201" y="6475413"/>
            <a:ext cx="1752599" cy="77787"/>
          </a:xfrm>
          <a:prstGeom prst="rect">
            <a:avLst/>
          </a:prstGeom>
          <a:noFill/>
        </p:spPr>
        <p:txBody>
          <a:bodyPr/>
          <a:lstStyle/>
          <a:p>
            <a:r>
              <a:rPr lang="en-US" dirty="0">
                <a:latin typeface="Times New Roman" charset="0"/>
              </a:rPr>
              <a:t>Michael </a:t>
            </a:r>
            <a:r>
              <a:rPr lang="en-US" dirty="0" err="1">
                <a:latin typeface="Times New Roman" charset="0"/>
              </a:rPr>
              <a:t>Montemurro</a:t>
            </a:r>
            <a:r>
              <a:rPr lang="en-US" dirty="0">
                <a:latin typeface="Times New Roman" charset="0"/>
              </a:rPr>
              <a:t>, BlackBerry</a:t>
            </a:r>
          </a:p>
        </p:txBody>
      </p:sp>
      <p:sp>
        <p:nvSpPr>
          <p:cNvPr id="1030" name="Rectangle 2"/>
          <p:cNvSpPr>
            <a:spLocks noGrp="1" noChangeArrowheads="1"/>
          </p:cNvSpPr>
          <p:nvPr>
            <p:ph type="title"/>
          </p:nvPr>
        </p:nvSpPr>
        <p:spPr>
          <a:xfrm>
            <a:off x="2209800" y="685800"/>
            <a:ext cx="7772400" cy="1066800"/>
          </a:xfrm>
          <a:noFill/>
        </p:spPr>
        <p:txBody>
          <a:bodyPr/>
          <a:lstStyle/>
          <a:p>
            <a:r>
              <a:rPr lang="en-US" dirty="0"/>
              <a:t>EHT Closing Report – September 2018</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2018-09-13</a:t>
            </a:r>
          </a:p>
        </p:txBody>
      </p:sp>
      <p:graphicFrame>
        <p:nvGraphicFramePr>
          <p:cNvPr id="1026" name="Object 11"/>
          <p:cNvGraphicFramePr>
            <a:graphicFrameLocks noChangeAspect="1"/>
          </p:cNvGraphicFramePr>
          <p:nvPr>
            <p:extLst/>
          </p:nvPr>
        </p:nvGraphicFramePr>
        <p:xfrm>
          <a:off x="2076451" y="2360614"/>
          <a:ext cx="7694613" cy="1068387"/>
        </p:xfrm>
        <a:graphic>
          <a:graphicData uri="http://schemas.openxmlformats.org/presentationml/2006/ole">
            <mc:AlternateContent xmlns:mc="http://schemas.openxmlformats.org/markup-compatibility/2006">
              <mc:Choice xmlns:v="urn:schemas-microsoft-com:vml" Requires="v">
                <p:oleObj spid="_x0000_s15369" name="Document" r:id="rId4" imgW="8521700" imgH="1181100" progId="Word.Document.8">
                  <p:embed/>
                </p:oleObj>
              </mc:Choice>
              <mc:Fallback>
                <p:oleObj name="Document" r:id="rId4" imgW="8521700" imgH="1181100" progId="Word.Document.8">
                  <p:embed/>
                  <p:pic>
                    <p:nvPicPr>
                      <p:cNvPr id="0" name=""/>
                      <p:cNvPicPr>
                        <a:picLocks noChangeAspect="1" noChangeArrowheads="1"/>
                      </p:cNvPicPr>
                      <p:nvPr/>
                    </p:nvPicPr>
                    <p:blipFill>
                      <a:blip r:embed="rId5"/>
                      <a:srcRect/>
                      <a:stretch>
                        <a:fillRect/>
                      </a:stretch>
                    </p:blipFill>
                    <p:spPr bwMode="auto">
                      <a:xfrm>
                        <a:off x="2076451" y="2360614"/>
                        <a:ext cx="7694613" cy="10683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2" name="Date Placeholder 1">
            <a:extLst>
              <a:ext uri="{FF2B5EF4-FFF2-40B4-BE49-F238E27FC236}">
                <a16:creationId xmlns:a16="http://schemas.microsoft.com/office/drawing/2014/main" xmlns="" id="{F851CB6F-A90E-4047-B9B5-BAA26AA9BD11}"/>
              </a:ext>
            </a:extLst>
          </p:cNvPr>
          <p:cNvSpPr>
            <a:spLocks noGrp="1"/>
          </p:cNvSpPr>
          <p:nvPr>
            <p:ph type="dt" sz="half" idx="4294967295"/>
          </p:nvPr>
        </p:nvSpPr>
        <p:spPr>
          <a:xfrm>
            <a:off x="2220913" y="332602"/>
            <a:ext cx="942566" cy="276999"/>
          </a:xfrm>
          <a:prstGeom prst="rect">
            <a:avLst/>
          </a:prstGeom>
        </p:spPr>
        <p:txBody>
          <a:bodyPr/>
          <a:lstStyle/>
          <a:p>
            <a:pPr>
              <a:defRPr/>
            </a:pPr>
            <a:r>
              <a:rPr lang="en-CA"/>
              <a:t>September 2018</a:t>
            </a:r>
            <a:endParaRPr lang="en-US" dirty="0"/>
          </a:p>
        </p:txBody>
      </p:sp>
    </p:spTree>
    <p:extLst>
      <p:ext uri="{BB962C8B-B14F-4D97-AF65-F5344CB8AC3E}">
        <p14:creationId xmlns:p14="http://schemas.microsoft.com/office/powerpoint/2010/main" val="41469378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4294967295"/>
          </p:nvPr>
        </p:nvSpPr>
        <p:spPr>
          <a:xfrm>
            <a:off x="9601201" y="6475413"/>
            <a:ext cx="1752599" cy="153987"/>
          </a:xfrm>
          <a:prstGeom prst="rect">
            <a:avLst/>
          </a:prstGeom>
          <a:noFill/>
        </p:spPr>
        <p:txBody>
          <a:bodyPr/>
          <a:lstStyle/>
          <a:p>
            <a:r>
              <a:rPr lang="en-US" dirty="0">
                <a:latin typeface="Times New Roman" charset="0"/>
              </a:rPr>
              <a:t>Michael </a:t>
            </a:r>
            <a:r>
              <a:rPr lang="en-US" dirty="0" err="1">
                <a:latin typeface="Times New Roman" charset="0"/>
              </a:rPr>
              <a:t>Montemurro</a:t>
            </a:r>
            <a:r>
              <a:rPr lang="en-US" dirty="0">
                <a:latin typeface="Times New Roman" charset="0"/>
              </a:rPr>
              <a:t>, BlackBerry</a:t>
            </a:r>
          </a:p>
        </p:txBody>
      </p:sp>
      <p:sp>
        <p:nvSpPr>
          <p:cNvPr id="5125" name="Rectangle 2"/>
          <p:cNvSpPr>
            <a:spLocks noGrp="1" noChangeArrowheads="1"/>
          </p:cNvSpPr>
          <p:nvPr>
            <p:ph type="title"/>
          </p:nvPr>
        </p:nvSpPr>
        <p:spPr/>
        <p:txBody>
          <a:bodyPr/>
          <a:lstStyle/>
          <a:p>
            <a:r>
              <a:rPr lang="en-US" dirty="0"/>
              <a:t>Work Completed</a:t>
            </a:r>
          </a:p>
        </p:txBody>
      </p:sp>
      <p:sp>
        <p:nvSpPr>
          <p:cNvPr id="5126" name="Rectangle 3"/>
          <p:cNvSpPr>
            <a:spLocks noGrp="1" noChangeArrowheads="1"/>
          </p:cNvSpPr>
          <p:nvPr>
            <p:ph type="body" idx="1"/>
          </p:nvPr>
        </p:nvSpPr>
        <p:spPr>
          <a:xfrm>
            <a:off x="2209800" y="1600200"/>
            <a:ext cx="7772400" cy="914400"/>
          </a:xfrm>
        </p:spPr>
        <p:txBody>
          <a:bodyPr/>
          <a:lstStyle/>
          <a:p>
            <a:pPr>
              <a:lnSpc>
                <a:spcPct val="90000"/>
              </a:lnSpc>
            </a:pPr>
            <a:r>
              <a:rPr lang="en-US" dirty="0"/>
              <a:t>Discussed 17 contributions on both project scope and timeline as well as potential technical features.</a:t>
            </a:r>
          </a:p>
          <a:p>
            <a:pPr marL="0" indent="0">
              <a:lnSpc>
                <a:spcPct val="90000"/>
              </a:lnSpc>
            </a:pPr>
            <a:endParaRPr lang="en-US" dirty="0"/>
          </a:p>
        </p:txBody>
      </p:sp>
      <p:sp>
        <p:nvSpPr>
          <p:cNvPr id="2" name="Date Placeholder 1">
            <a:extLst>
              <a:ext uri="{FF2B5EF4-FFF2-40B4-BE49-F238E27FC236}">
                <a16:creationId xmlns:a16="http://schemas.microsoft.com/office/drawing/2014/main" xmlns="" id="{92B43621-837E-8D47-9CDC-89DF0A853A44}"/>
              </a:ext>
            </a:extLst>
          </p:cNvPr>
          <p:cNvSpPr>
            <a:spLocks noGrp="1"/>
          </p:cNvSpPr>
          <p:nvPr>
            <p:ph type="dt" sz="half" idx="4294967295"/>
          </p:nvPr>
        </p:nvSpPr>
        <p:spPr>
          <a:xfrm>
            <a:off x="2220913" y="332602"/>
            <a:ext cx="942566" cy="276999"/>
          </a:xfrm>
          <a:prstGeom prst="rect">
            <a:avLst/>
          </a:prstGeom>
        </p:spPr>
        <p:txBody>
          <a:bodyPr/>
          <a:lstStyle/>
          <a:p>
            <a:pPr>
              <a:defRPr/>
            </a:pPr>
            <a:r>
              <a:rPr lang="en-CA"/>
              <a:t>September 2018</a:t>
            </a:r>
            <a:endParaRPr lang="en-US" dirty="0"/>
          </a:p>
        </p:txBody>
      </p:sp>
      <p:sp>
        <p:nvSpPr>
          <p:cNvPr id="6" name="Rectangle 2">
            <a:extLst>
              <a:ext uri="{FF2B5EF4-FFF2-40B4-BE49-F238E27FC236}">
                <a16:creationId xmlns:a16="http://schemas.microsoft.com/office/drawing/2014/main" xmlns="" id="{E76FC2D1-1909-FA41-A84F-0176571AC78A}"/>
              </a:ext>
            </a:extLst>
          </p:cNvPr>
          <p:cNvSpPr txBox="1">
            <a:spLocks noChangeArrowheads="1"/>
          </p:cNvSpPr>
          <p:nvPr/>
        </p:nvSpPr>
        <p:spPr bwMode="auto">
          <a:xfrm>
            <a:off x="2209800" y="2895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Plan for November</a:t>
            </a:r>
          </a:p>
        </p:txBody>
      </p:sp>
      <p:sp>
        <p:nvSpPr>
          <p:cNvPr id="7" name="Rectangle 3">
            <a:extLst>
              <a:ext uri="{FF2B5EF4-FFF2-40B4-BE49-F238E27FC236}">
                <a16:creationId xmlns:a16="http://schemas.microsoft.com/office/drawing/2014/main" xmlns="" id="{4C69A6DD-6053-714D-9757-0C03EBA52CB6}"/>
              </a:ext>
            </a:extLst>
          </p:cNvPr>
          <p:cNvSpPr txBox="1">
            <a:spLocks noChangeArrowheads="1"/>
          </p:cNvSpPr>
          <p:nvPr/>
        </p:nvSpPr>
        <p:spPr bwMode="auto">
          <a:xfrm>
            <a:off x="2209800" y="3810000"/>
            <a:ext cx="7772400" cy="2209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90000"/>
              </a:lnSpc>
            </a:pPr>
            <a:r>
              <a:rPr lang="en-US" kern="0" dirty="0"/>
              <a:t>Work on PAR document – objective to create initial draft</a:t>
            </a:r>
          </a:p>
          <a:p>
            <a:pPr>
              <a:lnSpc>
                <a:spcPct val="90000"/>
              </a:lnSpc>
            </a:pPr>
            <a:r>
              <a:rPr lang="en-US" kern="0" dirty="0"/>
              <a:t>Continue to entertain technical contributions.</a:t>
            </a:r>
          </a:p>
          <a:p>
            <a:pPr marL="0" indent="0">
              <a:lnSpc>
                <a:spcPct val="90000"/>
              </a:lnSpc>
              <a:buNone/>
            </a:pPr>
            <a:endParaRPr lang="en-US" kern="0" dirty="0"/>
          </a:p>
        </p:txBody>
      </p:sp>
    </p:spTree>
    <p:extLst>
      <p:ext uri="{BB962C8B-B14F-4D97-AF65-F5344CB8AC3E}">
        <p14:creationId xmlns:p14="http://schemas.microsoft.com/office/powerpoint/2010/main" val="16806002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xmlns="" id="{67656E0B-7455-4708-8A20-6F0E5068328C}"/>
              </a:ext>
            </a:extLst>
          </p:cNvPr>
          <p:cNvSpPr>
            <a:spLocks noGrp="1"/>
          </p:cNvSpPr>
          <p:nvPr>
            <p:ph type="dt" sz="quarter" idx="4294967295"/>
          </p:nvPr>
        </p:nvSpPr>
        <p:spPr>
          <a:xfrm>
            <a:off x="2220913" y="332602"/>
            <a:ext cx="942566" cy="276999"/>
          </a:xfrm>
          <a:prstGeom prst="rect">
            <a:avLst/>
          </a:prstGeo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a:t>September 2018</a:t>
            </a:r>
            <a:endParaRPr lang="en-US" altLang="en-US" sz="1800" dirty="0"/>
          </a:p>
        </p:txBody>
      </p:sp>
      <p:sp>
        <p:nvSpPr>
          <p:cNvPr id="17411" name="Footer Placeholder 4">
            <a:extLst>
              <a:ext uri="{FF2B5EF4-FFF2-40B4-BE49-F238E27FC236}">
                <a16:creationId xmlns:a16="http://schemas.microsoft.com/office/drawing/2014/main" xmlns="" id="{868FAA49-F8B1-488C-8084-C9733931BFF4}"/>
              </a:ext>
            </a:extLst>
          </p:cNvPr>
          <p:cNvSpPr>
            <a:spLocks noGrp="1"/>
          </p:cNvSpPr>
          <p:nvPr>
            <p:ph type="ftr" sz="quarter" idx="4294967295"/>
          </p:nvPr>
        </p:nvSpPr>
        <p:spPr>
          <a:xfrm>
            <a:off x="9601201" y="6475413"/>
            <a:ext cx="1752599" cy="153987"/>
          </a:xfrm>
          <a:prstGeom prst="rect">
            <a:avLst/>
          </a:prstGeo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dirty="0"/>
              <a:t>Michael </a:t>
            </a:r>
            <a:r>
              <a:rPr lang="en-US" altLang="en-US" sz="1200" b="0" dirty="0" err="1"/>
              <a:t>Montemurro</a:t>
            </a:r>
            <a:r>
              <a:rPr lang="en-US" altLang="en-US" sz="1200" b="0" dirty="0"/>
              <a:t>, BlackBerry</a:t>
            </a:r>
          </a:p>
        </p:txBody>
      </p:sp>
      <p:sp>
        <p:nvSpPr>
          <p:cNvPr id="44035" name="Slide Number Placeholder 5">
            <a:extLst>
              <a:ext uri="{FF2B5EF4-FFF2-40B4-BE49-F238E27FC236}">
                <a16:creationId xmlns:a16="http://schemas.microsoft.com/office/drawing/2014/main" xmlns="" id="{2649EEE1-1D0D-AF41-85A2-B20BEDAD71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AC5C33A-7461-8049-A6C8-C31579D9B3E6}" type="slidenum">
              <a:rPr lang="en-US" altLang="en-US" sz="1200" b="0"/>
              <a:pPr>
                <a:spcBef>
                  <a:spcPct val="0"/>
                </a:spcBef>
                <a:buFontTx/>
                <a:buNone/>
              </a:pPr>
              <a:t>65</a:t>
            </a:fld>
            <a:endParaRPr lang="en-US" altLang="en-US" sz="1200" b="0"/>
          </a:p>
        </p:txBody>
      </p:sp>
      <p:sp>
        <p:nvSpPr>
          <p:cNvPr id="44036" name="Rectangle 2">
            <a:extLst>
              <a:ext uri="{FF2B5EF4-FFF2-40B4-BE49-F238E27FC236}">
                <a16:creationId xmlns:a16="http://schemas.microsoft.com/office/drawing/2014/main" xmlns="" id="{FF6EA349-D0E6-184F-AC79-AD515F964A5A}"/>
              </a:ext>
            </a:extLst>
          </p:cNvPr>
          <p:cNvSpPr>
            <a:spLocks noGrp="1" noChangeArrowheads="1"/>
          </p:cNvSpPr>
          <p:nvPr>
            <p:ph type="title"/>
          </p:nvPr>
        </p:nvSpPr>
        <p:spPr>
          <a:xfrm>
            <a:off x="2209800" y="685801"/>
            <a:ext cx="7772400" cy="658813"/>
          </a:xfrm>
        </p:spPr>
        <p:txBody>
          <a:bodyPr/>
          <a:lstStyle/>
          <a:p>
            <a:pPr>
              <a:defRPr/>
            </a:pPr>
            <a:r>
              <a:rPr lang="en-US" altLang="en-US" dirty="0">
                <a:solidFill>
                  <a:schemeClr val="tx1"/>
                </a:solidFill>
              </a:rPr>
              <a:t>Contributions</a:t>
            </a:r>
          </a:p>
        </p:txBody>
      </p:sp>
      <p:sp>
        <p:nvSpPr>
          <p:cNvPr id="44037" name="Rectangle 3">
            <a:extLst>
              <a:ext uri="{FF2B5EF4-FFF2-40B4-BE49-F238E27FC236}">
                <a16:creationId xmlns:a16="http://schemas.microsoft.com/office/drawing/2014/main" xmlns="" id="{5B747B90-89B6-814B-97AC-DC13E6F1E628}"/>
              </a:ext>
            </a:extLst>
          </p:cNvPr>
          <p:cNvSpPr>
            <a:spLocks noGrp="1" noChangeArrowheads="1"/>
          </p:cNvSpPr>
          <p:nvPr>
            <p:ph type="body" idx="1"/>
          </p:nvPr>
        </p:nvSpPr>
        <p:spPr>
          <a:xfrm>
            <a:off x="2209800" y="1557338"/>
            <a:ext cx="7772400" cy="4705350"/>
          </a:xfrm>
        </p:spPr>
        <p:txBody>
          <a:bodyPr/>
          <a:lstStyle/>
          <a:p>
            <a:pPr marL="0" indent="0">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xmlns="" id="{0A4D7392-47B3-C349-A977-3EA76DF74940}"/>
              </a:ext>
            </a:extLst>
          </p:cNvPr>
          <p:cNvGraphicFramePr>
            <a:graphicFrameLocks noGrp="1"/>
          </p:cNvGraphicFramePr>
          <p:nvPr>
            <p:extLst>
              <p:ext uri="{D42A27DB-BD31-4B8C-83A1-F6EECF244321}">
                <p14:modId xmlns:p14="http://schemas.microsoft.com/office/powerpoint/2010/main" val="2074563023"/>
              </p:ext>
            </p:extLst>
          </p:nvPr>
        </p:nvGraphicFramePr>
        <p:xfrm>
          <a:off x="2063750" y="1341438"/>
          <a:ext cx="8051800" cy="4973640"/>
        </p:xfrm>
        <a:graphic>
          <a:graphicData uri="http://schemas.openxmlformats.org/drawingml/2006/table">
            <a:tbl>
              <a:tblPr firstCol="1" bandRow="1">
                <a:tableStyleId>{5C22544A-7EE6-4342-B048-85BDC9FD1C3A}</a:tableStyleId>
              </a:tblPr>
              <a:tblGrid>
                <a:gridCol w="1368902">
                  <a:extLst>
                    <a:ext uri="{9D8B030D-6E8A-4147-A177-3AD203B41FA5}">
                      <a16:colId xmlns:a16="http://schemas.microsoft.com/office/drawing/2014/main" xmlns="" val="3437118101"/>
                    </a:ext>
                  </a:extLst>
                </a:gridCol>
                <a:gridCol w="4005295">
                  <a:extLst>
                    <a:ext uri="{9D8B030D-6E8A-4147-A177-3AD203B41FA5}">
                      <a16:colId xmlns:a16="http://schemas.microsoft.com/office/drawing/2014/main" xmlns="" val="1190127796"/>
                    </a:ext>
                  </a:extLst>
                </a:gridCol>
                <a:gridCol w="2677603">
                  <a:extLst>
                    <a:ext uri="{9D8B030D-6E8A-4147-A177-3AD203B41FA5}">
                      <a16:colId xmlns:a16="http://schemas.microsoft.com/office/drawing/2014/main" xmlns="" val="79391225"/>
                    </a:ext>
                  </a:extLst>
                </a:gridCol>
              </a:tblGrid>
              <a:tr h="331576">
                <a:tc>
                  <a:txBody>
                    <a:bodyPr/>
                    <a:lstStyle/>
                    <a:p>
                      <a:pPr algn="r">
                        <a:spcAft>
                          <a:spcPts val="0"/>
                        </a:spcAft>
                      </a:pPr>
                      <a:r>
                        <a:rPr lang="en-CA" sz="1400" dirty="0">
                          <a:solidFill>
                            <a:schemeClr val="tx1"/>
                          </a:solidFill>
                          <a:effectLst/>
                        </a:rPr>
                        <a:t>11-18/1215</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Discussion on PAR</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Laurent </a:t>
                      </a:r>
                      <a:r>
                        <a:rPr lang="en-CA" sz="1400" dirty="0" err="1">
                          <a:solidFill>
                            <a:schemeClr val="tx1"/>
                          </a:solidFill>
                          <a:effectLst/>
                        </a:rPr>
                        <a:t>Cariou</a:t>
                      </a:r>
                      <a:r>
                        <a:rPr lang="en-CA" sz="1400" dirty="0">
                          <a:solidFill>
                            <a:schemeClr val="tx1"/>
                          </a:solidFill>
                          <a:effectLst/>
                        </a:rPr>
                        <a:t> (Intel)</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1819161299"/>
                  </a:ext>
                </a:extLst>
              </a:tr>
              <a:tr h="331576">
                <a:tc>
                  <a:txBody>
                    <a:bodyPr/>
                    <a:lstStyle/>
                    <a:p>
                      <a:pPr algn="r">
                        <a:spcAft>
                          <a:spcPts val="0"/>
                        </a:spcAft>
                      </a:pPr>
                      <a:r>
                        <a:rPr lang="en-CA" sz="1400" dirty="0">
                          <a:solidFill>
                            <a:schemeClr val="tx1"/>
                          </a:solidFill>
                          <a:effectLst/>
                        </a:rPr>
                        <a:t>11-18/1550</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Recommended Development Process</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Brian Hart (Cisco Systems)</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3949570123"/>
                  </a:ext>
                </a:extLst>
              </a:tr>
              <a:tr h="331576">
                <a:tc>
                  <a:txBody>
                    <a:bodyPr/>
                    <a:lstStyle/>
                    <a:p>
                      <a:pPr algn="r">
                        <a:spcAft>
                          <a:spcPts val="0"/>
                        </a:spcAft>
                      </a:pPr>
                      <a:r>
                        <a:rPr lang="en-CA" sz="1400">
                          <a:solidFill>
                            <a:schemeClr val="tx1"/>
                          </a:solidFill>
                          <a:effectLst/>
                        </a:rPr>
                        <a:t>11-18/1549</a:t>
                      </a:r>
                      <a:endParaRPr lang="en-CA"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Candidate Technology Review</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Brian Hart (Cisco Systems)</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3915090242"/>
                  </a:ext>
                </a:extLst>
              </a:tr>
              <a:tr h="331576">
                <a:tc>
                  <a:txBody>
                    <a:bodyPr/>
                    <a:lstStyle/>
                    <a:p>
                      <a:pPr algn="r">
                        <a:spcAft>
                          <a:spcPts val="0"/>
                        </a:spcAft>
                      </a:pPr>
                      <a:r>
                        <a:rPr lang="en-CA" sz="1400" dirty="0">
                          <a:solidFill>
                            <a:schemeClr val="tx1"/>
                          </a:solidFill>
                          <a:effectLst/>
                        </a:rPr>
                        <a:t>11-18/1439</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Distributed MU-MIMO</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Ron </a:t>
                      </a:r>
                      <a:r>
                        <a:rPr lang="en-CA" sz="1400" dirty="0" err="1">
                          <a:solidFill>
                            <a:schemeClr val="tx1"/>
                          </a:solidFill>
                          <a:effectLst/>
                        </a:rPr>
                        <a:t>Porat</a:t>
                      </a:r>
                      <a:r>
                        <a:rPr lang="en-CA" sz="1400" dirty="0">
                          <a:solidFill>
                            <a:schemeClr val="tx1"/>
                          </a:solidFill>
                          <a:effectLst/>
                        </a:rPr>
                        <a:t> (Broadcom)</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1423143301"/>
                  </a:ext>
                </a:extLst>
              </a:tr>
              <a:tr h="331576">
                <a:tc>
                  <a:txBody>
                    <a:bodyPr/>
                    <a:lstStyle/>
                    <a:p>
                      <a:pPr algn="r">
                        <a:spcAft>
                          <a:spcPts val="0"/>
                        </a:spcAft>
                      </a:pPr>
                      <a:r>
                        <a:rPr lang="en-CA" sz="1400" dirty="0">
                          <a:solidFill>
                            <a:schemeClr val="tx1"/>
                          </a:solidFill>
                          <a:effectLst/>
                        </a:rPr>
                        <a:t>11-18/1547</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Technology Features for 802.11 EHT</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err="1">
                          <a:solidFill>
                            <a:schemeClr val="tx1"/>
                          </a:solidFill>
                          <a:effectLst/>
                        </a:rPr>
                        <a:t>Kome</a:t>
                      </a:r>
                      <a:r>
                        <a:rPr lang="en-CA" sz="1400" dirty="0">
                          <a:solidFill>
                            <a:schemeClr val="tx1"/>
                          </a:solidFill>
                          <a:effectLst/>
                        </a:rPr>
                        <a:t> Oteri (</a:t>
                      </a:r>
                      <a:r>
                        <a:rPr lang="en-CA" sz="1400" dirty="0" err="1">
                          <a:solidFill>
                            <a:schemeClr val="tx1"/>
                          </a:solidFill>
                          <a:effectLst/>
                        </a:rPr>
                        <a:t>InterDigital</a:t>
                      </a:r>
                      <a:r>
                        <a:rPr lang="en-CA" sz="1400" dirty="0">
                          <a:solidFill>
                            <a:schemeClr val="tx1"/>
                          </a:solidFill>
                          <a:effectLst/>
                        </a:rPr>
                        <a:t>)</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2087227413"/>
                  </a:ext>
                </a:extLst>
              </a:tr>
              <a:tr h="331576">
                <a:tc>
                  <a:txBody>
                    <a:bodyPr/>
                    <a:lstStyle/>
                    <a:p>
                      <a:pPr algn="r">
                        <a:spcAft>
                          <a:spcPts val="0"/>
                        </a:spcAft>
                      </a:pPr>
                      <a:r>
                        <a:rPr lang="en-CA" sz="1400" dirty="0">
                          <a:solidFill>
                            <a:schemeClr val="tx1"/>
                          </a:solidFill>
                          <a:effectLst/>
                        </a:rPr>
                        <a:t>11-18/1533</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View on EHT Candidate Features</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Yusuke Tanaka (Sony)</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3124787057"/>
                  </a:ext>
                </a:extLst>
              </a:tr>
              <a:tr h="331576">
                <a:tc>
                  <a:txBody>
                    <a:bodyPr/>
                    <a:lstStyle/>
                    <a:p>
                      <a:pPr algn="r">
                        <a:spcAft>
                          <a:spcPts val="0"/>
                        </a:spcAft>
                      </a:pPr>
                      <a:r>
                        <a:rPr lang="en-CA" sz="1400" dirty="0">
                          <a:solidFill>
                            <a:schemeClr val="tx1"/>
                          </a:solidFill>
                          <a:effectLst/>
                        </a:rPr>
                        <a:t>11-18/1525</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EHT features for Multi-Band Operation</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err="1">
                          <a:solidFill>
                            <a:schemeClr val="tx1"/>
                          </a:solidFill>
                          <a:effectLst/>
                        </a:rPr>
                        <a:t>Jeongki</a:t>
                      </a:r>
                      <a:r>
                        <a:rPr lang="en-CA" sz="1400" dirty="0">
                          <a:solidFill>
                            <a:schemeClr val="tx1"/>
                          </a:solidFill>
                          <a:effectLst/>
                        </a:rPr>
                        <a:t> Kim (LG Electronics)</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842080901"/>
                  </a:ext>
                </a:extLst>
              </a:tr>
              <a:tr h="331576">
                <a:tc>
                  <a:txBody>
                    <a:bodyPr/>
                    <a:lstStyle/>
                    <a:p>
                      <a:pPr algn="r">
                        <a:spcAft>
                          <a:spcPts val="0"/>
                        </a:spcAft>
                      </a:pPr>
                      <a:r>
                        <a:rPr lang="en-CA" sz="1400" dirty="0">
                          <a:solidFill>
                            <a:schemeClr val="tx1"/>
                          </a:solidFill>
                          <a:effectLst/>
                        </a:rPr>
                        <a:t>11-18/1518</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EHT Multi-Channel Operation</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err="1">
                          <a:solidFill>
                            <a:schemeClr val="tx1"/>
                          </a:solidFill>
                          <a:effectLst/>
                        </a:rPr>
                        <a:t>Jinjing</a:t>
                      </a:r>
                      <a:r>
                        <a:rPr lang="en-CA" sz="1400" dirty="0">
                          <a:solidFill>
                            <a:schemeClr val="tx1"/>
                          </a:solidFill>
                          <a:effectLst/>
                        </a:rPr>
                        <a:t> Jiang (Marvell)</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2065017396"/>
                  </a:ext>
                </a:extLst>
              </a:tr>
              <a:tr h="331576">
                <a:tc>
                  <a:txBody>
                    <a:bodyPr/>
                    <a:lstStyle/>
                    <a:p>
                      <a:pPr algn="r">
                        <a:spcAft>
                          <a:spcPts val="0"/>
                        </a:spcAft>
                      </a:pPr>
                      <a:r>
                        <a:rPr lang="en-CA" sz="1400" dirty="0">
                          <a:solidFill>
                            <a:schemeClr val="tx1"/>
                          </a:solidFill>
                          <a:effectLst/>
                        </a:rPr>
                        <a:t>11-18/1510</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AP Coordinated beamforming for EHT</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err="1">
                          <a:solidFill>
                            <a:schemeClr val="tx1"/>
                          </a:solidFill>
                          <a:effectLst/>
                        </a:rPr>
                        <a:t>Hongyuan</a:t>
                      </a:r>
                      <a:r>
                        <a:rPr lang="en-CA" sz="1400" dirty="0">
                          <a:solidFill>
                            <a:schemeClr val="tx1"/>
                          </a:solidFill>
                          <a:effectLst/>
                        </a:rPr>
                        <a:t> Zhang (Marvell)</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2366917325"/>
                  </a:ext>
                </a:extLst>
              </a:tr>
              <a:tr h="331576">
                <a:tc>
                  <a:txBody>
                    <a:bodyPr/>
                    <a:lstStyle/>
                    <a:p>
                      <a:pPr algn="r">
                        <a:spcAft>
                          <a:spcPts val="0"/>
                        </a:spcAft>
                      </a:pPr>
                      <a:r>
                        <a:rPr lang="en-CA" sz="1400" dirty="0">
                          <a:solidFill>
                            <a:schemeClr val="tx1"/>
                          </a:solidFill>
                          <a:effectLst/>
                        </a:rPr>
                        <a:t>11-18/1509</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Features for Multi-AP Coordination</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err="1">
                          <a:solidFill>
                            <a:schemeClr val="tx1"/>
                          </a:solidFill>
                          <a:effectLst/>
                        </a:rPr>
                        <a:t>Jianhan</a:t>
                      </a:r>
                      <a:r>
                        <a:rPr lang="en-CA" sz="1400" dirty="0">
                          <a:solidFill>
                            <a:schemeClr val="tx1"/>
                          </a:solidFill>
                          <a:effectLst/>
                        </a:rPr>
                        <a:t> Liu (</a:t>
                      </a:r>
                      <a:r>
                        <a:rPr lang="en-CA" sz="1400" dirty="0" err="1">
                          <a:solidFill>
                            <a:schemeClr val="tx1"/>
                          </a:solidFill>
                          <a:effectLst/>
                        </a:rPr>
                        <a:t>Mediatek</a:t>
                      </a:r>
                      <a:r>
                        <a:rPr lang="en-CA" sz="1400" dirty="0">
                          <a:solidFill>
                            <a:schemeClr val="tx1"/>
                          </a:solidFill>
                          <a:effectLst/>
                        </a:rPr>
                        <a:t>)</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3412967978"/>
                  </a:ext>
                </a:extLst>
              </a:tr>
              <a:tr h="331576">
                <a:tc>
                  <a:txBody>
                    <a:bodyPr/>
                    <a:lstStyle/>
                    <a:p>
                      <a:pPr algn="r">
                        <a:spcAft>
                          <a:spcPts val="0"/>
                        </a:spcAft>
                      </a:pPr>
                      <a:r>
                        <a:rPr lang="en-CA" sz="1400" dirty="0">
                          <a:solidFill>
                            <a:schemeClr val="tx1"/>
                          </a:solidFill>
                          <a:effectLst/>
                        </a:rPr>
                        <a:t>11-18/1481</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Technology for EHT</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Stephane Baron (Canon)</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813354895"/>
                  </a:ext>
                </a:extLst>
              </a:tr>
              <a:tr h="331576">
                <a:tc>
                  <a:txBody>
                    <a:bodyPr/>
                    <a:lstStyle/>
                    <a:p>
                      <a:pPr algn="r">
                        <a:spcAft>
                          <a:spcPts val="0"/>
                        </a:spcAft>
                      </a:pPr>
                      <a:r>
                        <a:rPr lang="en-CA" sz="1400" dirty="0">
                          <a:solidFill>
                            <a:schemeClr val="tx1"/>
                          </a:solidFill>
                          <a:effectLst/>
                        </a:rPr>
                        <a:t>11-18/1462</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SOMA for EHT</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err="1">
                          <a:solidFill>
                            <a:schemeClr val="tx1"/>
                          </a:solidFill>
                          <a:effectLst/>
                        </a:rPr>
                        <a:t>Junghoon</a:t>
                      </a:r>
                      <a:r>
                        <a:rPr lang="en-CA" sz="1400" dirty="0">
                          <a:solidFill>
                            <a:schemeClr val="tx1"/>
                          </a:solidFill>
                          <a:effectLst/>
                        </a:rPr>
                        <a:t> Suh (Huawei)</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968293018"/>
                  </a:ext>
                </a:extLst>
              </a:tr>
              <a:tr h="331576">
                <a:tc>
                  <a:txBody>
                    <a:bodyPr/>
                    <a:lstStyle/>
                    <a:p>
                      <a:pPr algn="r">
                        <a:spcAft>
                          <a:spcPts val="0"/>
                        </a:spcAft>
                      </a:pPr>
                      <a:r>
                        <a:rPr lang="en-CA" sz="1400" dirty="0">
                          <a:solidFill>
                            <a:schemeClr val="tx1"/>
                          </a:solidFill>
                          <a:effectLst/>
                        </a:rPr>
                        <a:t>11-18/1461</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rPr>
                        <a:t>Discussions on the PHY Features for EHT</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err="1">
                          <a:solidFill>
                            <a:schemeClr val="tx1"/>
                          </a:solidFill>
                          <a:effectLst/>
                        </a:rPr>
                        <a:t>Xiaogang</a:t>
                      </a:r>
                      <a:r>
                        <a:rPr lang="en-CA" sz="1400" dirty="0">
                          <a:solidFill>
                            <a:schemeClr val="tx1"/>
                          </a:solidFill>
                          <a:effectLst/>
                        </a:rPr>
                        <a:t> Chen (Intel)</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extLst>
                  <a:ext uri="{0D108BD9-81ED-4DB2-BD59-A6C34878D82A}">
                    <a16:rowId xmlns:a16="http://schemas.microsoft.com/office/drawing/2014/main" xmlns="" val="4137323154"/>
                  </a:ext>
                </a:extLst>
              </a:tr>
              <a:tr h="33157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CA" sz="1400" dirty="0">
                          <a:solidFill>
                            <a:schemeClr val="tx1"/>
                          </a:solidFill>
                          <a:effectLst/>
                        </a:rPr>
                        <a:t>11-18/1575</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Further Study on potential features</a:t>
                      </a:r>
                    </a:p>
                  </a:txBody>
                  <a:tcPr marL="37408" marR="37408" marT="37412" marB="37412" anchor="ctr"/>
                </a:tc>
                <a:tc>
                  <a:txBody>
                    <a:bodyPr/>
                    <a:lstStyle/>
                    <a:p>
                      <a:pPr>
                        <a:spcAft>
                          <a:spcPts val="0"/>
                        </a:spcAft>
                      </a:pPr>
                      <a:r>
                        <a:rPr lang="en-CA" sz="1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Tianyu</a:t>
                      </a:r>
                      <a:r>
                        <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Wu (Samsung)</a:t>
                      </a:r>
                    </a:p>
                  </a:txBody>
                  <a:tcPr marL="37408" marR="37408" marT="37412" marB="37412" anchor="ctr"/>
                </a:tc>
                <a:extLst>
                  <a:ext uri="{0D108BD9-81ED-4DB2-BD59-A6C34878D82A}">
                    <a16:rowId xmlns:a16="http://schemas.microsoft.com/office/drawing/2014/main" xmlns="" val="219182997"/>
                  </a:ext>
                </a:extLst>
              </a:tr>
              <a:tr h="33157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CA" sz="1400" dirty="0">
                          <a:solidFill>
                            <a:schemeClr val="tx1"/>
                          </a:solidFill>
                          <a:effectLst/>
                        </a:rPr>
                        <a:t>11-18/1576</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12" marB="37412" anchor="ctr"/>
                </a:tc>
                <a:tc>
                  <a:txBody>
                    <a:bodyPr/>
                    <a:lstStyle/>
                    <a:p>
                      <a:pPr>
                        <a:spcAft>
                          <a:spcPts val="0"/>
                        </a:spcAft>
                      </a:pPr>
                      <a:r>
                        <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Considerations on AP coordination</a:t>
                      </a:r>
                    </a:p>
                  </a:txBody>
                  <a:tcPr marL="37408" marR="37408" marT="37412" marB="37412" anchor="ctr"/>
                </a:tc>
                <a:tc>
                  <a:txBody>
                    <a:bodyPr/>
                    <a:lstStyle/>
                    <a:p>
                      <a:pPr>
                        <a:spcAft>
                          <a:spcPts val="0"/>
                        </a:spcAft>
                      </a:pPr>
                      <a:r>
                        <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Roger Marks (Huawei)</a:t>
                      </a:r>
                    </a:p>
                  </a:txBody>
                  <a:tcPr marL="37408" marR="37408" marT="37412" marB="37412" anchor="ctr"/>
                </a:tc>
                <a:extLst>
                  <a:ext uri="{0D108BD9-81ED-4DB2-BD59-A6C34878D82A}">
                    <a16:rowId xmlns:a16="http://schemas.microsoft.com/office/drawing/2014/main" xmlns="" val="2468081283"/>
                  </a:ext>
                </a:extLst>
              </a:tr>
            </a:tbl>
          </a:graphicData>
        </a:graphic>
      </p:graphicFrame>
    </p:spTree>
    <p:extLst>
      <p:ext uri="{BB962C8B-B14F-4D97-AF65-F5344CB8AC3E}">
        <p14:creationId xmlns:p14="http://schemas.microsoft.com/office/powerpoint/2010/main" val="22428504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xmlns="" id="{67656E0B-7455-4708-8A20-6F0E5068328C}"/>
              </a:ext>
            </a:extLst>
          </p:cNvPr>
          <p:cNvSpPr>
            <a:spLocks noGrp="1"/>
          </p:cNvSpPr>
          <p:nvPr>
            <p:ph type="dt" sz="quarter" idx="4294967295"/>
          </p:nvPr>
        </p:nvSpPr>
        <p:spPr>
          <a:xfrm>
            <a:off x="2220913" y="332602"/>
            <a:ext cx="942566" cy="276999"/>
          </a:xfrm>
          <a:prstGeom prst="rect">
            <a:avLst/>
          </a:prstGeo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a:t>September 2018</a:t>
            </a:r>
            <a:endParaRPr lang="en-US" altLang="en-US" sz="1800" dirty="0"/>
          </a:p>
        </p:txBody>
      </p:sp>
      <p:sp>
        <p:nvSpPr>
          <p:cNvPr id="17411" name="Footer Placeholder 4">
            <a:extLst>
              <a:ext uri="{FF2B5EF4-FFF2-40B4-BE49-F238E27FC236}">
                <a16:creationId xmlns:a16="http://schemas.microsoft.com/office/drawing/2014/main" xmlns="" id="{868FAA49-F8B1-488C-8084-C9733931BFF4}"/>
              </a:ext>
            </a:extLst>
          </p:cNvPr>
          <p:cNvSpPr>
            <a:spLocks noGrp="1"/>
          </p:cNvSpPr>
          <p:nvPr>
            <p:ph type="ftr" sz="quarter" idx="4294967295"/>
          </p:nvPr>
        </p:nvSpPr>
        <p:spPr>
          <a:xfrm>
            <a:off x="9601201" y="6475413"/>
            <a:ext cx="1828799" cy="153987"/>
          </a:xfrm>
          <a:prstGeom prst="rect">
            <a:avLst/>
          </a:prstGeo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dirty="0"/>
              <a:t>Michael </a:t>
            </a:r>
            <a:r>
              <a:rPr lang="en-US" altLang="en-US" sz="1200" b="0" dirty="0" err="1"/>
              <a:t>Montemurro</a:t>
            </a:r>
            <a:r>
              <a:rPr lang="en-US" altLang="en-US" sz="1200" b="0" dirty="0"/>
              <a:t>, BlackBerry</a:t>
            </a:r>
          </a:p>
        </p:txBody>
      </p:sp>
      <p:sp>
        <p:nvSpPr>
          <p:cNvPr id="46083" name="Slide Number Placeholder 5">
            <a:extLst>
              <a:ext uri="{FF2B5EF4-FFF2-40B4-BE49-F238E27FC236}">
                <a16:creationId xmlns:a16="http://schemas.microsoft.com/office/drawing/2014/main" xmlns="" id="{CCD16C78-394C-9C41-A2F1-34E047DD9F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A53421-80F6-BF44-8733-85A7F6F9B14E}" type="slidenum">
              <a:rPr lang="en-US" altLang="en-US" sz="1200" b="0"/>
              <a:pPr>
                <a:spcBef>
                  <a:spcPct val="0"/>
                </a:spcBef>
                <a:buFontTx/>
                <a:buNone/>
              </a:pPr>
              <a:t>66</a:t>
            </a:fld>
            <a:endParaRPr lang="en-US" altLang="en-US" sz="1200" b="0"/>
          </a:p>
        </p:txBody>
      </p:sp>
      <p:sp>
        <p:nvSpPr>
          <p:cNvPr id="46084" name="Rectangle 2">
            <a:extLst>
              <a:ext uri="{FF2B5EF4-FFF2-40B4-BE49-F238E27FC236}">
                <a16:creationId xmlns:a16="http://schemas.microsoft.com/office/drawing/2014/main" xmlns="" id="{E4DF69B2-CD11-9B4B-A236-743D4DD17256}"/>
              </a:ext>
            </a:extLst>
          </p:cNvPr>
          <p:cNvSpPr>
            <a:spLocks noGrp="1" noChangeArrowheads="1"/>
          </p:cNvSpPr>
          <p:nvPr>
            <p:ph type="title"/>
          </p:nvPr>
        </p:nvSpPr>
        <p:spPr>
          <a:xfrm>
            <a:off x="2209800" y="685801"/>
            <a:ext cx="7772400" cy="658813"/>
          </a:xfrm>
        </p:spPr>
        <p:txBody>
          <a:bodyPr/>
          <a:lstStyle/>
          <a:p>
            <a:r>
              <a:rPr lang="en-US" altLang="en-US"/>
              <a:t>Contributions (cont’d)</a:t>
            </a:r>
          </a:p>
        </p:txBody>
      </p:sp>
      <p:sp>
        <p:nvSpPr>
          <p:cNvPr id="44037" name="Rectangle 3">
            <a:extLst>
              <a:ext uri="{FF2B5EF4-FFF2-40B4-BE49-F238E27FC236}">
                <a16:creationId xmlns:a16="http://schemas.microsoft.com/office/drawing/2014/main" xmlns="" id="{5B747B90-89B6-814B-97AC-DC13E6F1E628}"/>
              </a:ext>
            </a:extLst>
          </p:cNvPr>
          <p:cNvSpPr>
            <a:spLocks noGrp="1" noChangeArrowheads="1"/>
          </p:cNvSpPr>
          <p:nvPr>
            <p:ph type="body" idx="1"/>
          </p:nvPr>
        </p:nvSpPr>
        <p:spPr>
          <a:xfrm>
            <a:off x="2209800" y="1557338"/>
            <a:ext cx="7772400" cy="4705350"/>
          </a:xfrm>
        </p:spPr>
        <p:txBody>
          <a:bodyPr/>
          <a:lstStyle/>
          <a:p>
            <a:pPr marL="0" indent="0">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xmlns="" id="{0A4D7392-47B3-C349-A977-3EA76DF74940}"/>
              </a:ext>
            </a:extLst>
          </p:cNvPr>
          <p:cNvGraphicFramePr>
            <a:graphicFrameLocks noGrp="1"/>
          </p:cNvGraphicFramePr>
          <p:nvPr>
            <p:extLst>
              <p:ext uri="{D42A27DB-BD31-4B8C-83A1-F6EECF244321}">
                <p14:modId xmlns:p14="http://schemas.microsoft.com/office/powerpoint/2010/main" val="3154277204"/>
              </p:ext>
            </p:extLst>
          </p:nvPr>
        </p:nvGraphicFramePr>
        <p:xfrm>
          <a:off x="2063750" y="1341438"/>
          <a:ext cx="8051800" cy="663574"/>
        </p:xfrm>
        <a:graphic>
          <a:graphicData uri="http://schemas.openxmlformats.org/drawingml/2006/table">
            <a:tbl>
              <a:tblPr firstCol="1" bandRow="1">
                <a:tableStyleId>{5C22544A-7EE6-4342-B048-85BDC9FD1C3A}</a:tableStyleId>
              </a:tblPr>
              <a:tblGrid>
                <a:gridCol w="1368902">
                  <a:extLst>
                    <a:ext uri="{9D8B030D-6E8A-4147-A177-3AD203B41FA5}">
                      <a16:colId xmlns:a16="http://schemas.microsoft.com/office/drawing/2014/main" xmlns="" val="3437118101"/>
                    </a:ext>
                  </a:extLst>
                </a:gridCol>
                <a:gridCol w="4005295">
                  <a:extLst>
                    <a:ext uri="{9D8B030D-6E8A-4147-A177-3AD203B41FA5}">
                      <a16:colId xmlns:a16="http://schemas.microsoft.com/office/drawing/2014/main" xmlns="" val="1190127796"/>
                    </a:ext>
                  </a:extLst>
                </a:gridCol>
                <a:gridCol w="2677603">
                  <a:extLst>
                    <a:ext uri="{9D8B030D-6E8A-4147-A177-3AD203B41FA5}">
                      <a16:colId xmlns:a16="http://schemas.microsoft.com/office/drawing/2014/main" xmlns="" val="79391225"/>
                    </a:ext>
                  </a:extLst>
                </a:gridCol>
              </a:tblGrid>
              <a:tr h="331787">
                <a:tc>
                  <a:txBody>
                    <a:bodyPr/>
                    <a:lstStyle/>
                    <a:p>
                      <a:pPr algn="r">
                        <a:spcAft>
                          <a:spcPts val="0"/>
                        </a:spcAft>
                      </a:pPr>
                      <a:r>
                        <a:rPr lang="en-CA" sz="1400" dirty="0">
                          <a:solidFill>
                            <a:schemeClr val="tx1"/>
                          </a:solidFill>
                          <a:effectLst/>
                        </a:rPr>
                        <a:t>11-18/1587</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36" marB="37436" anchor="ctr"/>
                </a:tc>
                <a:tc>
                  <a:txBody>
                    <a:bodyPr/>
                    <a:lstStyle/>
                    <a:p>
                      <a:pPr>
                        <a:spcAft>
                          <a:spcPts val="0"/>
                        </a:spcAft>
                      </a:pPr>
                      <a:r>
                        <a:rPr lang="en-CA" sz="1400" dirty="0">
                          <a:solidFill>
                            <a:schemeClr val="tx1"/>
                          </a:solidFill>
                          <a:effectLst/>
                        </a:rPr>
                        <a:t>HARQ for EHT</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36" marB="37436" anchor="ctr"/>
                </a:tc>
                <a:tc>
                  <a:txBody>
                    <a:bodyPr/>
                    <a:lstStyle/>
                    <a:p>
                      <a:pPr>
                        <a:spcAft>
                          <a:spcPts val="0"/>
                        </a:spcAft>
                      </a:pPr>
                      <a:r>
                        <a:rPr lang="en-CA" sz="1400" dirty="0">
                          <a:solidFill>
                            <a:schemeClr val="tx1"/>
                          </a:solidFill>
                          <a:effectLst/>
                        </a:rPr>
                        <a:t>Ming Gan (Huawei)</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36" marB="37436" anchor="ctr"/>
                </a:tc>
                <a:extLst>
                  <a:ext uri="{0D108BD9-81ED-4DB2-BD59-A6C34878D82A}">
                    <a16:rowId xmlns:a16="http://schemas.microsoft.com/office/drawing/2014/main" xmlns="" val="1819161299"/>
                  </a:ext>
                </a:extLst>
              </a:tr>
              <a:tr h="33178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CA" sz="1400" dirty="0">
                          <a:solidFill>
                            <a:schemeClr val="tx1"/>
                          </a:solidFill>
                          <a:effectLst/>
                        </a:rPr>
                        <a:t>11-18/1606</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36" marB="37436"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dirty="0">
                          <a:solidFill>
                            <a:schemeClr val="tx1"/>
                          </a:solidFill>
                          <a:effectLst/>
                        </a:rPr>
                        <a:t>Experiments for Wireless VR for EHT</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36" marB="37436" anchor="ctr"/>
                </a:tc>
                <a:tc>
                  <a:txBody>
                    <a:bodyPr/>
                    <a:lstStyle/>
                    <a:p>
                      <a:pPr>
                        <a:spcAft>
                          <a:spcPts val="0"/>
                        </a:spcAft>
                      </a:pPr>
                      <a:r>
                        <a:rPr lang="en-CA" sz="1400" dirty="0">
                          <a:solidFill>
                            <a:schemeClr val="tx1"/>
                          </a:solidFill>
                          <a:effectLst/>
                        </a:rPr>
                        <a:t>John Son (WILUS)</a:t>
                      </a:r>
                      <a:endParaRPr lang="en-CA"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08" marR="37408" marT="37436" marB="37436" anchor="ctr"/>
                </a:tc>
                <a:extLst>
                  <a:ext uri="{0D108BD9-81ED-4DB2-BD59-A6C34878D82A}">
                    <a16:rowId xmlns:a16="http://schemas.microsoft.com/office/drawing/2014/main" xmlns="" val="1209127242"/>
                  </a:ext>
                </a:extLst>
              </a:tr>
            </a:tbl>
          </a:graphicData>
        </a:graphic>
      </p:graphicFrame>
    </p:spTree>
    <p:extLst>
      <p:ext uri="{BB962C8B-B14F-4D97-AF65-F5344CB8AC3E}">
        <p14:creationId xmlns:p14="http://schemas.microsoft.com/office/powerpoint/2010/main" val="39468209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5792034" y="6475016"/>
            <a:ext cx="703170" cy="3619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ctr">
              <a:lnSpc>
                <a:spcPct val="100000"/>
              </a:lnSpc>
              <a:buClrTx/>
              <a:buFontTx/>
              <a:buNone/>
            </a:pPr>
            <a:r>
              <a:rPr lang="en-US" altLang="en-US" sz="1200">
                <a:solidFill>
                  <a:srgbClr val="000000"/>
                </a:solidFill>
                <a:latin typeface="Times New Roman" panose="02020603050405020304" pitchFamily="18" charset="0"/>
              </a:rPr>
              <a:t>Slide </a:t>
            </a:r>
            <a:fld id="{28D404C9-5840-4C78-964B-5B89615DEE66}" type="slidenum">
              <a:rPr lang="en-US" altLang="en-US" sz="1200">
                <a:solidFill>
                  <a:srgbClr val="000000"/>
                </a:solidFill>
                <a:latin typeface="Times New Roman" panose="02020603050405020304" pitchFamily="18" charset="0"/>
              </a:rPr>
              <a:pPr algn="ctr">
                <a:lnSpc>
                  <a:spcPct val="100000"/>
                </a:lnSpc>
                <a:buClrTx/>
                <a:buFontTx/>
                <a:buNone/>
              </a:pPr>
              <a:t>67</a:t>
            </a:fld>
            <a:endParaRPr lang="en-US" altLang="en-US" sz="1200">
              <a:solidFill>
                <a:srgbClr val="000000"/>
              </a:solidFill>
              <a:latin typeface="Times New Roman" panose="02020603050405020304" pitchFamily="18" charset="0"/>
            </a:endParaRPr>
          </a:p>
        </p:txBody>
      </p:sp>
      <p:sp>
        <p:nvSpPr>
          <p:cNvPr id="3074" name="Text Box 2"/>
          <p:cNvSpPr txBox="1">
            <a:spLocks noChangeArrowheads="1"/>
          </p:cNvSpPr>
          <p:nvPr/>
        </p:nvSpPr>
        <p:spPr bwMode="auto">
          <a:xfrm>
            <a:off x="928567" y="333778"/>
            <a:ext cx="2496812" cy="2714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nSpc>
                <a:spcPct val="100000"/>
              </a:lnSpc>
              <a:buClrTx/>
              <a:buFontTx/>
              <a:buNone/>
            </a:pPr>
            <a:r>
              <a:rPr lang="en-US" altLang="en-US" b="1">
                <a:solidFill>
                  <a:srgbClr val="000000"/>
                </a:solidFill>
                <a:latin typeface="Times New Roman" panose="02020603050405020304" pitchFamily="18" charset="0"/>
              </a:rPr>
              <a:t>September  2018</a:t>
            </a:r>
          </a:p>
        </p:txBody>
      </p:sp>
      <p:sp>
        <p:nvSpPr>
          <p:cNvPr id="3075" name="Text Box 3"/>
          <p:cNvSpPr txBox="1">
            <a:spLocks noChangeArrowheads="1"/>
          </p:cNvSpPr>
          <p:nvPr/>
        </p:nvSpPr>
        <p:spPr bwMode="auto">
          <a:xfrm>
            <a:off x="914281" y="470286"/>
            <a:ext cx="10361851" cy="14698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9pPr>
          </a:lstStyle>
          <a:p>
            <a:pPr hangingPunct="1">
              <a:lnSpc>
                <a:spcPct val="100000"/>
              </a:lnSpc>
              <a:buClrTx/>
              <a:buFontTx/>
              <a:buNone/>
            </a:pPr>
            <a:r>
              <a:rPr lang="en-GB" altLang="en-US" sz="3200">
                <a:solidFill>
                  <a:srgbClr val="000000"/>
                </a:solidFill>
                <a:latin typeface="Times New Roman" panose="02020603050405020304" pitchFamily="18" charset="0"/>
              </a:rPr>
              <a:t>FD TIG Closing Report</a:t>
            </a:r>
          </a:p>
        </p:txBody>
      </p:sp>
      <p:sp>
        <p:nvSpPr>
          <p:cNvPr id="3076" name="Text Box 4"/>
          <p:cNvSpPr txBox="1">
            <a:spLocks noChangeArrowheads="1"/>
          </p:cNvSpPr>
          <p:nvPr/>
        </p:nvSpPr>
        <p:spPr bwMode="auto">
          <a:xfrm>
            <a:off x="1828562" y="1463931"/>
            <a:ext cx="8533289" cy="476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ctr" hangingPunct="1">
              <a:lnSpc>
                <a:spcPct val="93000"/>
              </a:lnSpc>
              <a:spcBef>
                <a:spcPts val="500"/>
              </a:spcBef>
              <a:buClrTx/>
            </a:pPr>
            <a:r>
              <a:rPr lang="en-US" altLang="en-US" sz="2000" b="1">
                <a:solidFill>
                  <a:srgbClr val="000000"/>
                </a:solidFill>
                <a:latin typeface="Times New Roman" panose="02020603050405020304" pitchFamily="18" charset="0"/>
              </a:rPr>
              <a:t>Date:</a:t>
            </a:r>
            <a:r>
              <a:rPr lang="en-US" altLang="en-US" sz="2000">
                <a:solidFill>
                  <a:srgbClr val="000000"/>
                </a:solidFill>
                <a:latin typeface="Times New Roman" panose="02020603050405020304" pitchFamily="18" charset="0"/>
              </a:rPr>
              <a:t> 2018-09-14</a:t>
            </a:r>
          </a:p>
        </p:txBody>
      </p:sp>
      <p:sp>
        <p:nvSpPr>
          <p:cNvPr id="3077" name="AutoShape 5"/>
          <p:cNvSpPr>
            <a:spLocks noChangeArrowheads="1"/>
          </p:cNvSpPr>
          <p:nvPr/>
        </p:nvSpPr>
        <p:spPr bwMode="auto">
          <a:xfrm>
            <a:off x="993645" y="1973453"/>
            <a:ext cx="1447612" cy="380950"/>
          </a:xfrm>
          <a:custGeom>
            <a:avLst/>
            <a:gdLst>
              <a:gd name="G0" fmla="+- 4022 0 0"/>
              <a:gd name="G1" fmla="+- 1 0 0"/>
              <a:gd name="G2" fmla="+- 2 0 0"/>
              <a:gd name="G3" fmla="*/ 1 20251 45568"/>
              <a:gd name="T0" fmla="*/ 1447800 w 1447800"/>
              <a:gd name="T1" fmla="*/ 190500 h 381000"/>
              <a:gd name="T2" fmla="*/ 723900 w 1447800"/>
              <a:gd name="T3" fmla="*/ 381000 h 381000"/>
              <a:gd name="T4" fmla="*/ 0 w 1447800"/>
              <a:gd name="T5" fmla="*/ 190500 h 381000"/>
              <a:gd name="T6" fmla="*/ 723900 w 1447800"/>
              <a:gd name="T7" fmla="*/ 0 h 381000"/>
              <a:gd name="T8" fmla="*/ 0 w 1447800"/>
              <a:gd name="T9" fmla="*/ 0 h 381000"/>
              <a:gd name="T10" fmla="*/ 1447800 w 1447800"/>
              <a:gd name="T11" fmla="*/ 381000 h 381000"/>
            </a:gdLst>
            <a:ahLst/>
            <a:cxnLst>
              <a:cxn ang="0">
                <a:pos x="T0" y="T1"/>
              </a:cxn>
              <a:cxn ang="0">
                <a:pos x="T2" y="T3"/>
              </a:cxn>
              <a:cxn ang="0">
                <a:pos x="T4" y="T5"/>
              </a:cxn>
              <a:cxn ang="0">
                <a:pos x="T6" y="T7"/>
              </a:cxn>
            </a:cxnLst>
            <a:rect l="T8" t="T9" r="T10" b="T11"/>
            <a:pathLst>
              <a:path w="1447800" h="381000">
                <a:moveTo>
                  <a:pt x="0" y="0"/>
                </a:moveTo>
                <a:lnTo>
                  <a:pt x="4022" y="0"/>
                </a:lnTo>
                <a:lnTo>
                  <a:pt x="4022" y="1058"/>
                </a:lnTo>
                <a:lnTo>
                  <a:pt x="0" y="1058"/>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spcBef>
                <a:spcPts val="500"/>
              </a:spcBef>
              <a:buClrTx/>
            </a:pPr>
            <a:r>
              <a:rPr lang="en-US" altLang="en-US" sz="2000">
                <a:solidFill>
                  <a:srgbClr val="000000"/>
                </a:solidFill>
                <a:latin typeface="Times New Roman" panose="02020603050405020304" pitchFamily="18" charset="0"/>
              </a:rPr>
              <a:t>Authors:</a:t>
            </a:r>
          </a:p>
        </p:txBody>
      </p:sp>
      <p:graphicFrame>
        <p:nvGraphicFramePr>
          <p:cNvPr id="3078" name="Group 6"/>
          <p:cNvGraphicFramePr>
            <a:graphicFrameLocks noGrp="1"/>
          </p:cNvGraphicFramePr>
          <p:nvPr/>
        </p:nvGraphicFramePr>
        <p:xfrm>
          <a:off x="1060312" y="2498847"/>
          <a:ext cx="9892013" cy="3755535"/>
        </p:xfrm>
        <a:graphic>
          <a:graphicData uri="http://schemas.openxmlformats.org/drawingml/2006/table">
            <a:tbl>
              <a:tblPr/>
              <a:tblGrid>
                <a:gridCol w="1976181"/>
                <a:gridCol w="1976180"/>
                <a:gridCol w="1980942"/>
                <a:gridCol w="1976181"/>
                <a:gridCol w="1982529"/>
              </a:tblGrid>
              <a:tr h="679362">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smtClean="0">
                          <a:ln>
                            <a:noFill/>
                          </a:ln>
                          <a:solidFill>
                            <a:srgbClr val="000000"/>
                          </a:solidFill>
                          <a:effectLst/>
                          <a:latin typeface="Times New Roman" panose="02020603050405020304" pitchFamily="18" charset="0"/>
                          <a:ea typeface="MS Gothic" panose="020B0609070205080204" pitchFamily="49" charset="-128"/>
                        </a:rPr>
                        <a:t>Name</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smtClean="0">
                          <a:ln>
                            <a:noFill/>
                          </a:ln>
                          <a:solidFill>
                            <a:srgbClr val="000000"/>
                          </a:solidFill>
                          <a:effectLst/>
                          <a:latin typeface="Times New Roman" panose="02020603050405020304" pitchFamily="18" charset="0"/>
                          <a:ea typeface="MS Gothic" panose="020B0609070205080204" pitchFamily="49" charset="-128"/>
                        </a:rPr>
                        <a:t>Affiliations</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smtClean="0">
                          <a:ln>
                            <a:noFill/>
                          </a:ln>
                          <a:solidFill>
                            <a:srgbClr val="000000"/>
                          </a:solidFill>
                          <a:effectLst/>
                          <a:latin typeface="Times New Roman" panose="02020603050405020304" pitchFamily="18" charset="0"/>
                          <a:ea typeface="MS Gothic" panose="020B0609070205080204" pitchFamily="49" charset="-128"/>
                        </a:rPr>
                        <a:t>Address</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smtClean="0">
                          <a:ln>
                            <a:noFill/>
                          </a:ln>
                          <a:solidFill>
                            <a:srgbClr val="000000"/>
                          </a:solidFill>
                          <a:effectLst/>
                          <a:latin typeface="Times New Roman" panose="02020603050405020304" pitchFamily="18" charset="0"/>
                          <a:ea typeface="MS Gothic" panose="020B0609070205080204" pitchFamily="49" charset="-128"/>
                        </a:rPr>
                        <a:t>Phone</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smtClean="0">
                          <a:ln>
                            <a:noFill/>
                          </a:ln>
                          <a:solidFill>
                            <a:srgbClr val="000000"/>
                          </a:solidFill>
                          <a:effectLst/>
                          <a:latin typeface="Times New Roman" panose="02020603050405020304" pitchFamily="18" charset="0"/>
                          <a:ea typeface="MS Gothic" panose="020B0609070205080204" pitchFamily="49" charset="-128"/>
                        </a:rPr>
                        <a:t>email</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815869">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400" b="0" i="0" u="none" strike="noStrike" cap="none" normalizeH="0" baseline="0" smtClean="0">
                          <a:ln>
                            <a:noFill/>
                          </a:ln>
                          <a:solidFill>
                            <a:srgbClr val="000000"/>
                          </a:solidFill>
                          <a:effectLst/>
                          <a:latin typeface="Times New Roman" panose="02020603050405020304" pitchFamily="18" charset="0"/>
                          <a:ea typeface="MS Gothic" panose="020B0609070205080204" pitchFamily="49" charset="-128"/>
                        </a:rPr>
                        <a:t>James Gilb</a:t>
                      </a:r>
                    </a:p>
                  </a:txBody>
                  <a:tcPr marL="89988" marR="89988" marT="362989"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400" b="0" i="0" u="none" strike="noStrike" cap="none" normalizeH="0" baseline="0" smtClean="0">
                          <a:ln>
                            <a:noFill/>
                          </a:ln>
                          <a:solidFill>
                            <a:srgbClr val="000000"/>
                          </a:solidFill>
                          <a:effectLst/>
                          <a:latin typeface="Times New Roman" panose="02020603050405020304" pitchFamily="18" charset="0"/>
                          <a:ea typeface="MS Gothic" panose="020B0609070205080204" pitchFamily="49" charset="-128"/>
                        </a:rPr>
                        <a:t>GA-ASI, USD, GenXComm, Gilb Consulting</a:t>
                      </a:r>
                    </a:p>
                  </a:txBody>
                  <a:tcPr marL="89988" marR="89988" marT="362989"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400" b="0" i="0" u="none" strike="noStrike" cap="none" normalizeH="0" baseline="0" smtClean="0">
                          <a:ln>
                            <a:noFill/>
                          </a:ln>
                          <a:solidFill>
                            <a:srgbClr val="000000"/>
                          </a:solidFill>
                          <a:effectLst/>
                          <a:latin typeface="Times New Roman" panose="02020603050405020304" pitchFamily="18" charset="0"/>
                          <a:ea typeface="MS Gothic" panose="020B0609070205080204" pitchFamily="49" charset="-128"/>
                        </a:rPr>
                        <a:t>Gilb_IEEE@yahoo.com</a:t>
                      </a:r>
                    </a:p>
                  </a:txBody>
                  <a:tcPr marL="89988" marR="89988" marT="362989"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565076">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565076">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565076">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565076">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smtClean="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7799123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ltLang="en-US"/>
              <a:t>September 2018</a:t>
            </a:r>
          </a:p>
        </p:txBody>
      </p:sp>
      <p:sp>
        <p:nvSpPr>
          <p:cNvPr id="5" name="Footer Placeholder 4"/>
          <p:cNvSpPr>
            <a:spLocks noGrp="1"/>
          </p:cNvSpPr>
          <p:nvPr>
            <p:ph type="ftr" idx="11"/>
          </p:nvPr>
        </p:nvSpPr>
        <p:spPr/>
        <p:txBody>
          <a:bodyPr/>
          <a:lstStyle/>
          <a:p>
            <a:r>
              <a:rPr lang="en-US" altLang="en-US"/>
              <a:t>James Gilb (GA-ASI, USD, Gilb Consulting GenXComm)</a:t>
            </a:r>
          </a:p>
        </p:txBody>
      </p:sp>
      <p:sp>
        <p:nvSpPr>
          <p:cNvPr id="6" name="Slide Number Placeholder 5"/>
          <p:cNvSpPr>
            <a:spLocks noGrp="1"/>
          </p:cNvSpPr>
          <p:nvPr>
            <p:ph type="sldNum" idx="12"/>
          </p:nvPr>
        </p:nvSpPr>
        <p:spPr/>
        <p:txBody>
          <a:bodyPr/>
          <a:lstStyle/>
          <a:p>
            <a:r>
              <a:rPr lang="en-US" altLang="en-US"/>
              <a:t>Slide </a:t>
            </a:r>
            <a:fld id="{E0D50F09-FEA6-435A-B3EA-15B119D4C188}" type="slidenum">
              <a:rPr lang="en-US" altLang="en-US"/>
              <a:pPr/>
              <a:t>68</a:t>
            </a:fld>
            <a:endParaRPr lang="en-US" altLang="en-US"/>
          </a:p>
        </p:txBody>
      </p:sp>
      <p:sp>
        <p:nvSpPr>
          <p:cNvPr id="4097" name="Text Box 1"/>
          <p:cNvSpPr txBox="1">
            <a:spLocks noChangeArrowheads="1"/>
          </p:cNvSpPr>
          <p:nvPr/>
        </p:nvSpPr>
        <p:spPr bwMode="auto">
          <a:xfrm>
            <a:off x="914281" y="686158"/>
            <a:ext cx="10358676" cy="10650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9pPr>
          </a:lstStyle>
          <a:p>
            <a:pPr hangingPunct="1">
              <a:lnSpc>
                <a:spcPct val="100000"/>
              </a:lnSpc>
              <a:buClrTx/>
              <a:buFontTx/>
              <a:buNone/>
            </a:pPr>
            <a:r>
              <a:rPr lang="en-GB" altLang="en-US" sz="3200">
                <a:solidFill>
                  <a:srgbClr val="000000"/>
                </a:solidFill>
                <a:latin typeface="Times New Roman" panose="02020603050405020304" pitchFamily="18" charset="0"/>
              </a:rPr>
              <a:t>Abstract</a:t>
            </a:r>
          </a:p>
        </p:txBody>
      </p:sp>
      <p:sp>
        <p:nvSpPr>
          <p:cNvPr id="4098" name="Text Box 2"/>
          <p:cNvSpPr txBox="1">
            <a:spLocks noChangeArrowheads="1"/>
          </p:cNvSpPr>
          <p:nvPr/>
        </p:nvSpPr>
        <p:spPr bwMode="auto">
          <a:xfrm>
            <a:off x="914281" y="1981389"/>
            <a:ext cx="10358676" cy="41126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lstStyle>
            <a:lvl1pPr marL="342900" indent="-33178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9pPr>
          </a:lstStyle>
          <a:p>
            <a:pPr algn="ctr" hangingPunct="1">
              <a:spcBef>
                <a:spcPts val="600"/>
              </a:spcBef>
              <a:buClrTx/>
            </a:pPr>
            <a:r>
              <a:rPr lang="en-GB" altLang="en-US" b="1">
                <a:solidFill>
                  <a:srgbClr val="000000"/>
                </a:solidFill>
                <a:latin typeface="Times New Roman" panose="02020603050405020304" pitchFamily="18" charset="0"/>
              </a:rPr>
              <a:t>Closing Report for:</a:t>
            </a:r>
          </a:p>
          <a:p>
            <a:pPr algn="ctr" hangingPunct="1">
              <a:spcBef>
                <a:spcPts val="600"/>
              </a:spcBef>
              <a:buClrTx/>
            </a:pPr>
            <a:r>
              <a:rPr lang="en-GB" altLang="en-US" b="1">
                <a:solidFill>
                  <a:srgbClr val="000000"/>
                </a:solidFill>
                <a:latin typeface="Times New Roman" panose="02020603050405020304" pitchFamily="18" charset="0"/>
              </a:rPr>
              <a:t> 802.11 FD TIG</a:t>
            </a:r>
            <a:br>
              <a:rPr lang="en-GB" altLang="en-US" b="1">
                <a:solidFill>
                  <a:srgbClr val="000000"/>
                </a:solidFill>
                <a:latin typeface="Times New Roman" panose="02020603050405020304" pitchFamily="18" charset="0"/>
              </a:rPr>
            </a:br>
            <a:r>
              <a:rPr lang="en-GB" altLang="en-US" sz="2000" b="1">
                <a:solidFill>
                  <a:srgbClr val="000000"/>
                </a:solidFill>
                <a:latin typeface="Times New Roman" panose="02020603050405020304" pitchFamily="18" charset="0"/>
              </a:rPr>
              <a:t>(Full Duplex Technical Interest Group)</a:t>
            </a:r>
          </a:p>
          <a:p>
            <a:pPr algn="ctr" hangingPunct="1">
              <a:spcBef>
                <a:spcPts val="600"/>
              </a:spcBef>
              <a:buClrTx/>
            </a:pPr>
            <a:r>
              <a:rPr lang="en-GB" altLang="en-US" b="1">
                <a:solidFill>
                  <a:srgbClr val="000000"/>
                </a:solidFill>
                <a:latin typeface="Times New Roman" panose="02020603050405020304" pitchFamily="18" charset="0"/>
              </a:rPr>
              <a:t>September 2018</a:t>
            </a:r>
          </a:p>
          <a:p>
            <a:pPr algn="ctr" hangingPunct="1">
              <a:spcBef>
                <a:spcPts val="600"/>
              </a:spcBef>
              <a:buClrTx/>
            </a:pPr>
            <a:r>
              <a:rPr lang="en-GB" altLang="en-US" b="1">
                <a:solidFill>
                  <a:srgbClr val="000000"/>
                </a:solidFill>
                <a:latin typeface="Times New Roman" panose="02020603050405020304" pitchFamily="18" charset="0"/>
              </a:rPr>
              <a:t>Hilton Waikoloa Village, Waikoloa, HI USA</a:t>
            </a:r>
          </a:p>
          <a:p>
            <a:pPr algn="ctr" hangingPunct="1">
              <a:spcBef>
                <a:spcPts val="600"/>
              </a:spcBef>
              <a:buClrTx/>
            </a:pPr>
            <a:endParaRPr lang="en-GB" altLang="en-US" b="1">
              <a:solidFill>
                <a:srgbClr val="000000"/>
              </a:solidFill>
              <a:latin typeface="Times New Roman" panose="02020603050405020304" pitchFamily="18" charset="0"/>
            </a:endParaRPr>
          </a:p>
          <a:p>
            <a:pPr algn="ctr" hangingPunct="1">
              <a:spcBef>
                <a:spcPts val="600"/>
              </a:spcBef>
              <a:buClrTx/>
            </a:pPr>
            <a:r>
              <a:rPr lang="en-GB" altLang="en-US" b="1">
                <a:solidFill>
                  <a:srgbClr val="000000"/>
                </a:solidFill>
                <a:latin typeface="Times New Roman" panose="02020603050405020304" pitchFamily="18" charset="0"/>
              </a:rPr>
              <a:t>Chair: James Gilb (GA-ASI, USD, Gilb Consulting, GenXComm)</a:t>
            </a:r>
          </a:p>
        </p:txBody>
      </p:sp>
    </p:spTree>
    <p:extLst>
      <p:ext uri="{BB962C8B-B14F-4D97-AF65-F5344CB8AC3E}">
        <p14:creationId xmlns:p14="http://schemas.microsoft.com/office/powerpoint/2010/main" val="19002763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ltLang="en-US"/>
              <a:t>September 2018</a:t>
            </a:r>
          </a:p>
        </p:txBody>
      </p:sp>
      <p:sp>
        <p:nvSpPr>
          <p:cNvPr id="5" name="Footer Placeholder 4"/>
          <p:cNvSpPr>
            <a:spLocks noGrp="1"/>
          </p:cNvSpPr>
          <p:nvPr>
            <p:ph type="ftr" idx="11"/>
          </p:nvPr>
        </p:nvSpPr>
        <p:spPr/>
        <p:txBody>
          <a:bodyPr/>
          <a:lstStyle/>
          <a:p>
            <a:r>
              <a:rPr lang="en-US" altLang="en-US"/>
              <a:t>James Gilb (GA-ASI, USD, Gilb Consulting GenXComm)</a:t>
            </a:r>
          </a:p>
        </p:txBody>
      </p:sp>
      <p:sp>
        <p:nvSpPr>
          <p:cNvPr id="6" name="Slide Number Placeholder 5"/>
          <p:cNvSpPr>
            <a:spLocks noGrp="1"/>
          </p:cNvSpPr>
          <p:nvPr>
            <p:ph type="sldNum" idx="12"/>
          </p:nvPr>
        </p:nvSpPr>
        <p:spPr/>
        <p:txBody>
          <a:bodyPr/>
          <a:lstStyle/>
          <a:p>
            <a:r>
              <a:rPr lang="en-US" altLang="en-US"/>
              <a:t>Slide </a:t>
            </a:r>
            <a:fld id="{E49BE033-A9AC-4B7A-AE49-CC274B34FAF7}" type="slidenum">
              <a:rPr lang="en-US" altLang="en-US"/>
              <a:pPr/>
              <a:t>69</a:t>
            </a:fld>
            <a:endParaRPr lang="en-US" altLang="en-US"/>
          </a:p>
        </p:txBody>
      </p:sp>
      <p:sp>
        <p:nvSpPr>
          <p:cNvPr id="5121" name="Text Box 1"/>
          <p:cNvSpPr txBox="1">
            <a:spLocks noChangeArrowheads="1"/>
          </p:cNvSpPr>
          <p:nvPr/>
        </p:nvSpPr>
        <p:spPr bwMode="auto">
          <a:xfrm>
            <a:off x="609521" y="686158"/>
            <a:ext cx="10969785" cy="9126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9pPr>
          </a:lstStyle>
          <a:p>
            <a:pPr algn="ctr">
              <a:lnSpc>
                <a:spcPct val="93000"/>
              </a:lnSpc>
              <a:buClrTx/>
              <a:buFontTx/>
              <a:buNone/>
            </a:pPr>
            <a:r>
              <a:rPr lang="en-US" altLang="en-US" sz="2800" b="1">
                <a:solidFill>
                  <a:srgbClr val="000000"/>
                </a:solidFill>
                <a:latin typeface="Times New Roman" panose="02020603050405020304" pitchFamily="18" charset="0"/>
              </a:rPr>
              <a:t>Accomplishments</a:t>
            </a:r>
          </a:p>
        </p:txBody>
      </p:sp>
      <p:sp>
        <p:nvSpPr>
          <p:cNvPr id="5122" name="Text Box 2"/>
          <p:cNvSpPr txBox="1">
            <a:spLocks noChangeArrowheads="1"/>
          </p:cNvSpPr>
          <p:nvPr/>
        </p:nvSpPr>
        <p:spPr bwMode="auto">
          <a:xfrm>
            <a:off x="609521" y="1740121"/>
            <a:ext cx="10968197" cy="45825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lstStyle>
            <a:lvl1pPr marL="333375" indent="-333375">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1pPr>
            <a:lvl2pPr marL="741363" indent="-284163">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2pPr>
            <a:lvl3pP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3pPr>
            <a:lvl4pP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4pPr>
            <a:lvl5pP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9pPr>
          </a:lstStyle>
          <a:p>
            <a:pPr hangingPunct="1">
              <a:spcAft>
                <a:spcPts val="1425"/>
              </a:spcAft>
              <a:buFont typeface="Times New Roman" panose="02020603050405020304" pitchFamily="18" charset="0"/>
              <a:buChar char="•"/>
            </a:pPr>
            <a:r>
              <a:rPr lang="en-US" altLang="en-US" sz="2800" dirty="0">
                <a:solidFill>
                  <a:srgbClr val="000000"/>
                </a:solidFill>
              </a:rPr>
              <a:t>3 time slots</a:t>
            </a:r>
          </a:p>
          <a:p>
            <a:pPr hangingPunct="1">
              <a:spcAft>
                <a:spcPts val="1425"/>
              </a:spcAft>
              <a:buFont typeface="Times New Roman" panose="02020603050405020304" pitchFamily="18" charset="0"/>
              <a:buChar char="•"/>
            </a:pPr>
            <a:r>
              <a:rPr lang="en-US" altLang="en-US" sz="2800" dirty="0">
                <a:solidFill>
                  <a:srgbClr val="000000"/>
                </a:solidFill>
              </a:rPr>
              <a:t>Approved 11-18-0498 as the FD-TIG report to 802.11</a:t>
            </a:r>
          </a:p>
          <a:p>
            <a:pPr hangingPunct="1">
              <a:spcAft>
                <a:spcPts val="1425"/>
              </a:spcAft>
              <a:buFont typeface="Times New Roman" panose="02020603050405020304" pitchFamily="18" charset="0"/>
              <a:buChar char="•"/>
            </a:pPr>
            <a:r>
              <a:rPr lang="en-US" altLang="en-US" sz="2800" dirty="0">
                <a:solidFill>
                  <a:srgbClr val="000000"/>
                </a:solidFill>
              </a:rPr>
              <a:t>Presentations:</a:t>
            </a:r>
          </a:p>
          <a:p>
            <a:pPr lvl="1" hangingPunct="1">
              <a:spcAft>
                <a:spcPts val="1425"/>
              </a:spcAft>
              <a:buFont typeface="Times New Roman" panose="02020603050405020304" pitchFamily="18" charset="0"/>
              <a:buChar char="–"/>
            </a:pPr>
            <a:r>
              <a:rPr lang="en-US" altLang="en-US" sz="2800" dirty="0">
                <a:solidFill>
                  <a:srgbClr val="000000"/>
                </a:solidFill>
              </a:rPr>
              <a:t>11-18-1222, 11-18-1540, 11-18-1588, 11-18-1632, 11-18-1600</a:t>
            </a:r>
          </a:p>
          <a:p>
            <a:pPr hangingPunct="1">
              <a:spcAft>
                <a:spcPts val="1425"/>
              </a:spcAft>
              <a:buFont typeface="Times New Roman" panose="02020603050405020304" pitchFamily="18" charset="0"/>
              <a:buChar char="•"/>
            </a:pPr>
            <a:r>
              <a:rPr lang="en-US" altLang="en-US" sz="2800" dirty="0">
                <a:solidFill>
                  <a:srgbClr val="000000"/>
                </a:solidFill>
              </a:rPr>
              <a:t>Conference calls tentatively scheduled for 10/11/18 and 11/1/18 (Thursday) at </a:t>
            </a:r>
            <a:r>
              <a:rPr lang="en-US" altLang="en-US" sz="2800" dirty="0" smtClean="0">
                <a:solidFill>
                  <a:srgbClr val="000000"/>
                </a:solidFill>
              </a:rPr>
              <a:t>10am ET </a:t>
            </a:r>
            <a:endParaRPr lang="en-US" altLang="en-US" sz="2800" dirty="0">
              <a:solidFill>
                <a:srgbClr val="000000"/>
              </a:solidFill>
            </a:endParaRPr>
          </a:p>
        </p:txBody>
      </p:sp>
    </p:spTree>
    <p:extLst>
      <p:ext uri="{BB962C8B-B14F-4D97-AF65-F5344CB8AC3E}">
        <p14:creationId xmlns:p14="http://schemas.microsoft.com/office/powerpoint/2010/main" val="6260570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237" y="603763"/>
            <a:ext cx="10361084" cy="1065213"/>
          </a:xfrm>
        </p:spPr>
        <p:txBody>
          <a:bodyPr/>
          <a:lstStyle/>
          <a:p>
            <a:r>
              <a:rPr lang="en-US" dirty="0" smtClean="0"/>
              <a:t>Draft Development Snapshot</a:t>
            </a:r>
            <a:endParaRPr lang="en-US" dirty="0"/>
          </a:p>
        </p:txBody>
      </p:sp>
      <p:graphicFrame>
        <p:nvGraphicFramePr>
          <p:cNvPr id="10" name="Content Placeholder 9"/>
          <p:cNvGraphicFramePr>
            <a:graphicFrameLocks noGrp="1"/>
          </p:cNvGraphicFramePr>
          <p:nvPr>
            <p:ph idx="1"/>
            <p:extLst/>
          </p:nvPr>
        </p:nvGraphicFramePr>
        <p:xfrm>
          <a:off x="835168" y="1550547"/>
          <a:ext cx="10518632" cy="4185920"/>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xmlns="" val="4261970102"/>
                    </a:ext>
                  </a:extLst>
                </a:gridCol>
                <a:gridCol w="422231">
                  <a:extLst>
                    <a:ext uri="{9D8B030D-6E8A-4147-A177-3AD203B41FA5}">
                      <a16:colId xmlns:a16="http://schemas.microsoft.com/office/drawing/2014/main" xmlns="" val="78877518"/>
                    </a:ext>
                  </a:extLst>
                </a:gridCol>
                <a:gridCol w="457200">
                  <a:extLst>
                    <a:ext uri="{9D8B030D-6E8A-4147-A177-3AD203B41FA5}">
                      <a16:colId xmlns:a16="http://schemas.microsoft.com/office/drawing/2014/main" xmlns="" val="145119986"/>
                    </a:ext>
                  </a:extLst>
                </a:gridCol>
                <a:gridCol w="609600">
                  <a:extLst>
                    <a:ext uri="{9D8B030D-6E8A-4147-A177-3AD203B41FA5}">
                      <a16:colId xmlns:a16="http://schemas.microsoft.com/office/drawing/2014/main" xmlns="" val="3029749347"/>
                    </a:ext>
                  </a:extLst>
                </a:gridCol>
                <a:gridCol w="533400">
                  <a:extLst>
                    <a:ext uri="{9D8B030D-6E8A-4147-A177-3AD203B41FA5}">
                      <a16:colId xmlns:a16="http://schemas.microsoft.com/office/drawing/2014/main" xmlns="" val="948022760"/>
                    </a:ext>
                  </a:extLst>
                </a:gridCol>
                <a:gridCol w="381000">
                  <a:extLst>
                    <a:ext uri="{9D8B030D-6E8A-4147-A177-3AD203B41FA5}">
                      <a16:colId xmlns:a16="http://schemas.microsoft.com/office/drawing/2014/main" xmlns="" val="1543342895"/>
                    </a:ext>
                  </a:extLst>
                </a:gridCol>
                <a:gridCol w="609600">
                  <a:extLst>
                    <a:ext uri="{9D8B030D-6E8A-4147-A177-3AD203B41FA5}">
                      <a16:colId xmlns:a16="http://schemas.microsoft.com/office/drawing/2014/main" xmlns="" val="3821760127"/>
                    </a:ext>
                  </a:extLst>
                </a:gridCol>
                <a:gridCol w="533400">
                  <a:extLst>
                    <a:ext uri="{9D8B030D-6E8A-4147-A177-3AD203B41FA5}">
                      <a16:colId xmlns:a16="http://schemas.microsoft.com/office/drawing/2014/main" xmlns="" val="1625024730"/>
                    </a:ext>
                  </a:extLst>
                </a:gridCol>
                <a:gridCol w="457200">
                  <a:extLst>
                    <a:ext uri="{9D8B030D-6E8A-4147-A177-3AD203B41FA5}">
                      <a16:colId xmlns:a16="http://schemas.microsoft.com/office/drawing/2014/main" xmlns="" val="2849464904"/>
                    </a:ext>
                  </a:extLst>
                </a:gridCol>
                <a:gridCol w="457200">
                  <a:extLst>
                    <a:ext uri="{9D8B030D-6E8A-4147-A177-3AD203B41FA5}">
                      <a16:colId xmlns:a16="http://schemas.microsoft.com/office/drawing/2014/main" xmlns="" val="3784159027"/>
                    </a:ext>
                  </a:extLst>
                </a:gridCol>
                <a:gridCol w="1143000">
                  <a:extLst>
                    <a:ext uri="{9D8B030D-6E8A-4147-A177-3AD203B41FA5}">
                      <a16:colId xmlns:a16="http://schemas.microsoft.com/office/drawing/2014/main" xmlns="" val="309422106"/>
                    </a:ext>
                  </a:extLst>
                </a:gridCol>
                <a:gridCol w="457200">
                  <a:extLst>
                    <a:ext uri="{9D8B030D-6E8A-4147-A177-3AD203B41FA5}">
                      <a16:colId xmlns:a16="http://schemas.microsoft.com/office/drawing/2014/main" xmlns="" val="2746800865"/>
                    </a:ext>
                  </a:extLst>
                </a:gridCol>
                <a:gridCol w="685800">
                  <a:extLst>
                    <a:ext uri="{9D8B030D-6E8A-4147-A177-3AD203B41FA5}">
                      <a16:colId xmlns:a16="http://schemas.microsoft.com/office/drawing/2014/main" xmlns="" val="3917323349"/>
                    </a:ext>
                  </a:extLst>
                </a:gridCol>
                <a:gridCol w="1938583">
                  <a:extLst>
                    <a:ext uri="{9D8B030D-6E8A-4147-A177-3AD203B41FA5}">
                      <a16:colId xmlns:a16="http://schemas.microsoft.com/office/drawing/2014/main" xmlns="" val="664609411"/>
                    </a:ext>
                  </a:extLst>
                </a:gridCol>
                <a:gridCol w="1185617">
                  <a:extLst>
                    <a:ext uri="{9D8B030D-6E8A-4147-A177-3AD203B41FA5}">
                      <a16:colId xmlns:a16="http://schemas.microsoft.com/office/drawing/2014/main" xmlns=""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effectLst/>
                        </a:rPr>
                        <a:t>Published or Draft Baseline Documents</a:t>
                      </a:r>
                      <a:endParaRPr kumimoji="0" lang="en-US" sz="1800" b="1"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aq</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smtClean="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1841105578"/>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aq</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14.0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 </a:t>
                      </a:r>
                      <a:r>
                        <a:rPr kumimoji="0" lang="en-US" sz="1600" b="0" i="0" u="none" strike="noStrike" cap="none" normalizeH="0" baseline="0" dirty="0" smtClean="0">
                          <a:ln>
                            <a:noFill/>
                          </a:ln>
                          <a:solidFill>
                            <a:schemeClr val="tx1"/>
                          </a:solidFill>
                          <a:effectLst/>
                          <a:latin typeface="Times New Roman" pitchFamily="18" charset="0"/>
                        </a:rPr>
                        <a:t>12.0</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2012</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rPr>
                        <a:t>Lee Armstrong</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29-Apr</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0221799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md</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1.5</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600" kern="1200" dirty="0" smtClean="0">
                          <a:solidFill>
                            <a:schemeClr val="tx1"/>
                          </a:solidFill>
                          <a:latin typeface="+mn-lt"/>
                          <a:ea typeface="+mn-ea"/>
                          <a:cs typeface="+mn-cs"/>
                        </a:rPr>
                        <a:t>Frame</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No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Edward Au</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FF0000"/>
                          </a:solidFill>
                          <a:effectLst/>
                          <a:latin typeface="Times New Roman" pitchFamily="18" charset="0"/>
                        </a:rPr>
                        <a:t>10-Sep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B050"/>
                          </a:solidFill>
                          <a:effectLst/>
                          <a:latin typeface="Times New Roman" pitchFamily="18" charset="0"/>
                        </a:rPr>
                        <a:t>Y</a:t>
                      </a: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Y</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3.1</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dirty="0" err="1" smtClean="0">
                          <a:solidFill>
                            <a:srgbClr val="FF0000"/>
                          </a:solidFill>
                          <a:effectLst/>
                          <a:latin typeface="+mn-lt"/>
                          <a:ea typeface="+mn-ea"/>
                          <a:cs typeface="+mn-cs"/>
                        </a:rPr>
                        <a:t>Framemaker</a:t>
                      </a:r>
                      <a:r>
                        <a:rPr lang="en-US" sz="1600" kern="1200" dirty="0" smtClean="0">
                          <a:solidFill>
                            <a:srgbClr val="FF0000"/>
                          </a:solidFill>
                          <a:effectLst/>
                          <a:latin typeface="+mn-lt"/>
                          <a:ea typeface="+mn-ea"/>
                          <a:cs typeface="+mn-cs"/>
                        </a:rPr>
                        <a:t> 2017 release</a:t>
                      </a:r>
                      <a:endParaRPr lang="en-US" sz="1600" dirty="0">
                        <a:solidFill>
                          <a:srgbClr val="FF0000"/>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No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Times New Roman" pitchFamily="18" charset="0"/>
                        </a:rPr>
                        <a:t>10-Sep</a:t>
                      </a:r>
                      <a:endParaRPr kumimoji="0" lang="en-US"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14.0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3.0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2.0</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Word</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No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2012</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rPr>
                        <a:t>Carlos </a:t>
                      </a:r>
                      <a:r>
                        <a:rPr kumimoji="0" lang="en-US" sz="1800" b="0" i="0" u="none" strike="noStrike" cap="none" normalizeH="0" baseline="0" dirty="0" err="1" smtClean="0">
                          <a:ln>
                            <a:noFill/>
                          </a:ln>
                          <a:solidFill>
                            <a:schemeClr val="tx1"/>
                          </a:solidFill>
                          <a:effectLst/>
                          <a:latin typeface="Times New Roman" pitchFamily="18" charset="0"/>
                        </a:rPr>
                        <a:t>Cordeiro</a:t>
                      </a:r>
                      <a:endParaRPr kumimoji="0" lang="en-US" sz="18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FF0000"/>
                          </a:solidFill>
                          <a:effectLst/>
                          <a:latin typeface="Times New Roman" pitchFamily="18" charset="0"/>
                        </a:rPr>
                        <a:t>10-Sep</a:t>
                      </a:r>
                      <a:endParaRPr kumimoji="0" lang="en-US"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B050"/>
                          </a:solidFill>
                          <a:effectLst/>
                          <a:latin typeface="Times New Roman" pitchFamily="18" charset="0"/>
                        </a:rPr>
                        <a:t>Y</a:t>
                      </a: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1.0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2.0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2.0</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mn-lt"/>
                        </a:rPr>
                        <a:t>0.4.1</a:t>
                      </a: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FF0000"/>
                          </a:solidFill>
                          <a:effectLst/>
                          <a:latin typeface="Times New Roman" pitchFamily="18" charset="0"/>
                        </a:rPr>
                        <a:t>Word</a:t>
                      </a:r>
                      <a:endParaRPr kumimoji="0" lang="en-GB" sz="16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No</a:t>
                      </a: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imes New Roman" pitchFamily="18" charset="0"/>
                        </a:rPr>
                        <a:t>2012</a:t>
                      </a: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Chao Chun Wang</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FF0000"/>
                          </a:solidFill>
                          <a:effectLst/>
                          <a:latin typeface="Times New Roman" pitchFamily="18" charset="0"/>
                        </a:rPr>
                        <a:t>11-Sep</a:t>
                      </a: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rgbClr val="002060"/>
                          </a:solidFill>
                          <a:effectLst/>
                          <a:latin typeface="+mn-lt"/>
                        </a:rPr>
                        <a:t>14.0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rgbClr val="00206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FF0000"/>
                          </a:solidFill>
                          <a:effectLst/>
                          <a:latin typeface="+mn-lt"/>
                        </a:rPr>
                        <a:t>1.4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mn-lt"/>
                        </a:rPr>
                        <a:t>0.3</a:t>
                      </a: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FF000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kern="1200" dirty="0" err="1" smtClean="0">
                          <a:solidFill>
                            <a:schemeClr val="tx1"/>
                          </a:solidFill>
                          <a:effectLst/>
                          <a:latin typeface="+mn-lt"/>
                          <a:ea typeface="+mn-ea"/>
                          <a:cs typeface="+mn-cs"/>
                        </a:rPr>
                        <a:t>Framemaker</a:t>
                      </a:r>
                      <a:r>
                        <a:rPr lang="en-US" sz="1400" kern="1200" dirty="0" smtClean="0">
                          <a:solidFill>
                            <a:schemeClr val="tx1"/>
                          </a:solidFill>
                          <a:effectLst/>
                          <a:latin typeface="+mn-lt"/>
                          <a:ea typeface="+mn-ea"/>
                          <a:cs typeface="+mn-cs"/>
                        </a:rPr>
                        <a:t> 2017 release</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Po-Kai Wang</a:t>
                      </a:r>
                      <a:endParaRPr lang="en-US" dirty="0"/>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FF0000"/>
                          </a:solidFill>
                          <a:effectLst/>
                          <a:latin typeface="Times New Roman" pitchFamily="18" charset="0"/>
                        </a:rPr>
                        <a:t>11-Sep</a:t>
                      </a: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bb</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11138465"/>
                  </a:ext>
                </a:extLst>
              </a:tr>
              <a:tr h="370840">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85866631"/>
                  </a:ext>
                </a:extLst>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
        <p:nvSpPr>
          <p:cNvPr id="7" name="Text Box 116"/>
          <p:cNvSpPr txBox="1">
            <a:spLocks noChangeArrowheads="1"/>
          </p:cNvSpPr>
          <p:nvPr/>
        </p:nvSpPr>
        <p:spPr bwMode="auto">
          <a:xfrm>
            <a:off x="9753600" y="855592"/>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5800" y="603763"/>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Sept 2018</a:t>
            </a:r>
            <a:endParaRPr lang="en-US" sz="1800" dirty="0">
              <a:solidFill>
                <a:srgbClr val="FF0000"/>
              </a:solidFill>
              <a:latin typeface="Arial" charset="0"/>
            </a:endParaRPr>
          </a:p>
        </p:txBody>
      </p:sp>
      <p:sp>
        <p:nvSpPr>
          <p:cNvPr id="9" name="Text Box 116"/>
          <p:cNvSpPr txBox="1">
            <a:spLocks noChangeArrowheads="1"/>
          </p:cNvSpPr>
          <p:nvPr/>
        </p:nvSpPr>
        <p:spPr bwMode="auto">
          <a:xfrm>
            <a:off x="685800" y="833738"/>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42841277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09521" y="333778"/>
            <a:ext cx="2487289" cy="261904"/>
          </a:xfrm>
          <a:prstGeom prst="rect">
            <a:avLst/>
          </a:prstGeom>
        </p:spPr>
        <p:txBody>
          <a:bodyPr/>
          <a:lstStyle/>
          <a:p>
            <a:r>
              <a:rPr lang="en-US" altLang="en-US"/>
              <a:t>September 2018</a:t>
            </a:r>
          </a:p>
        </p:txBody>
      </p:sp>
      <p:sp>
        <p:nvSpPr>
          <p:cNvPr id="5" name="Footer Placeholder 4"/>
          <p:cNvSpPr>
            <a:spLocks noGrp="1"/>
          </p:cNvSpPr>
          <p:nvPr>
            <p:ph type="ftr" idx="4294967295"/>
          </p:nvPr>
        </p:nvSpPr>
        <p:spPr>
          <a:xfrm>
            <a:off x="7366628" y="6495651"/>
            <a:ext cx="4234899" cy="169841"/>
          </a:xfrm>
          <a:prstGeom prst="rect">
            <a:avLst/>
          </a:prstGeom>
        </p:spPr>
        <p:txBody>
          <a:bodyPr/>
          <a:lstStyle/>
          <a:p>
            <a:r>
              <a:rPr lang="en-US" altLang="en-US"/>
              <a:t>James Gilb (GA-ASI, USD, Gilb Consulting GenXComm)</a:t>
            </a:r>
          </a:p>
        </p:txBody>
      </p:sp>
      <p:sp>
        <p:nvSpPr>
          <p:cNvPr id="6" name="Slide Number Placeholder 5"/>
          <p:cNvSpPr>
            <a:spLocks noGrp="1"/>
          </p:cNvSpPr>
          <p:nvPr>
            <p:ph type="sldNum" idx="12"/>
          </p:nvPr>
        </p:nvSpPr>
        <p:spPr/>
        <p:txBody>
          <a:bodyPr/>
          <a:lstStyle/>
          <a:p>
            <a:r>
              <a:rPr lang="en-US" altLang="en-US"/>
              <a:t>Slide </a:t>
            </a:r>
            <a:fld id="{2D416FFF-97C2-45F4-A498-CC10418C5994}" type="slidenum">
              <a:rPr lang="en-US" altLang="en-US"/>
              <a:pPr/>
              <a:t>70</a:t>
            </a:fld>
            <a:endParaRPr lang="en-US" altLang="en-US"/>
          </a:p>
        </p:txBody>
      </p:sp>
      <p:sp>
        <p:nvSpPr>
          <p:cNvPr id="6145" name="Rectangle 1"/>
          <p:cNvSpPr>
            <a:spLocks noGrp="1" noChangeArrowheads="1"/>
          </p:cNvSpPr>
          <p:nvPr>
            <p:ph type="title"/>
          </p:nvPr>
        </p:nvSpPr>
        <p:spPr>
          <a:xfrm>
            <a:off x="609521" y="686158"/>
            <a:ext cx="10963435" cy="906345"/>
          </a:xfrm>
          <a:ln/>
        </p:spPr>
        <p:txBody>
          <a:bodyPr/>
          <a:lstStyle/>
          <a:p>
            <a:pPr>
              <a:tabLst>
                <a:tab pos="0" algn="l"/>
                <a:tab pos="457154" algn="l"/>
                <a:tab pos="914309" algn="l"/>
                <a:tab pos="1371463" algn="l"/>
                <a:tab pos="1828617" algn="l"/>
                <a:tab pos="2285771" algn="l"/>
                <a:tab pos="2742926" algn="l"/>
                <a:tab pos="3200080" algn="l"/>
                <a:tab pos="3657234" algn="l"/>
                <a:tab pos="4114389" algn="l"/>
                <a:tab pos="4571543" algn="l"/>
                <a:tab pos="5028697" algn="l"/>
                <a:tab pos="5485851" algn="l"/>
                <a:tab pos="5943006" algn="l"/>
                <a:tab pos="6400160" algn="l"/>
                <a:tab pos="6857314" algn="l"/>
                <a:tab pos="7314468" algn="l"/>
                <a:tab pos="7771623" algn="l"/>
                <a:tab pos="8228777" algn="l"/>
                <a:tab pos="8685931" algn="l"/>
                <a:tab pos="9143086" algn="l"/>
                <a:tab pos="9600240" algn="l"/>
                <a:tab pos="10057394" algn="l"/>
                <a:tab pos="10514548" algn="l"/>
              </a:tabLst>
            </a:pPr>
            <a:r>
              <a:rPr lang="en-US" altLang="en-US"/>
              <a:t>Straw poll</a:t>
            </a:r>
          </a:p>
        </p:txBody>
      </p:sp>
      <p:sp>
        <p:nvSpPr>
          <p:cNvPr id="6146" name="Rectangle 2"/>
          <p:cNvSpPr>
            <a:spLocks noGrp="1" noChangeArrowheads="1"/>
          </p:cNvSpPr>
          <p:nvPr>
            <p:ph type="body" idx="1"/>
          </p:nvPr>
        </p:nvSpPr>
        <p:spPr>
          <a:xfrm>
            <a:off x="609521" y="1740120"/>
            <a:ext cx="10961848" cy="4576167"/>
          </a:xfrm>
          <a:ln/>
        </p:spPr>
        <p:txBody>
          <a:bodyPr/>
          <a:lstStyle/>
          <a:p>
            <a:pPr marL="215878" indent="-215878">
              <a:buSzPct val="45000"/>
              <a:buFont typeface="Wingdings" panose="05000000000000000000" pitchFamily="2" charset="2"/>
              <a:buChar char=""/>
              <a:tabLst>
                <a:tab pos="215878" algn="l"/>
                <a:tab pos="328580" algn="l"/>
                <a:tab pos="785734" algn="l"/>
                <a:tab pos="1242889" algn="l"/>
                <a:tab pos="1700043" algn="l"/>
                <a:tab pos="2157197" algn="l"/>
                <a:tab pos="2614352" algn="l"/>
                <a:tab pos="3071506" algn="l"/>
                <a:tab pos="3528660" algn="l"/>
                <a:tab pos="3985814" algn="l"/>
                <a:tab pos="4442969" algn="l"/>
                <a:tab pos="4900123" algn="l"/>
                <a:tab pos="5357277" algn="l"/>
                <a:tab pos="5814431" algn="l"/>
                <a:tab pos="6271586" algn="l"/>
                <a:tab pos="6728740" algn="l"/>
                <a:tab pos="7185894" algn="l"/>
                <a:tab pos="7643049" algn="l"/>
                <a:tab pos="8100203" algn="l"/>
                <a:tab pos="8557357" algn="l"/>
                <a:tab pos="9014511" algn="l"/>
                <a:tab pos="9143086" algn="l"/>
                <a:tab pos="9600240" algn="l"/>
                <a:tab pos="10057394" algn="l"/>
                <a:tab pos="10514548" algn="l"/>
              </a:tabLst>
            </a:pPr>
            <a:r>
              <a:rPr lang="en-US" altLang="en-US" dirty="0"/>
              <a:t> Full duplex work should be:</a:t>
            </a:r>
          </a:p>
          <a:p>
            <a:pPr marL="1174633" lvl="1" indent="-500013">
              <a:buSzPct val="45000"/>
              <a:buFont typeface="Wingdings" panose="05000000000000000000" pitchFamily="2" charset="2"/>
              <a:buChar char=""/>
              <a:tabLst>
                <a:tab pos="215878" algn="l"/>
                <a:tab pos="328580" algn="l"/>
                <a:tab pos="785734" algn="l"/>
                <a:tab pos="1242889" algn="l"/>
                <a:tab pos="1700043" algn="l"/>
                <a:tab pos="2157197" algn="l"/>
                <a:tab pos="2614352" algn="l"/>
                <a:tab pos="3071506" algn="l"/>
                <a:tab pos="3528660" algn="l"/>
                <a:tab pos="3985814" algn="l"/>
                <a:tab pos="4442969" algn="l"/>
                <a:tab pos="4900123" algn="l"/>
                <a:tab pos="5357277" algn="l"/>
                <a:tab pos="5814431" algn="l"/>
                <a:tab pos="6271586" algn="l"/>
                <a:tab pos="6728740" algn="l"/>
                <a:tab pos="7185894" algn="l"/>
                <a:tab pos="7643049" algn="l"/>
                <a:tab pos="8100203" algn="l"/>
                <a:tab pos="8557357" algn="l"/>
                <a:tab pos="9014511" algn="l"/>
                <a:tab pos="9143086" algn="l"/>
                <a:tab pos="9600240" algn="l"/>
                <a:tab pos="10057394" algn="l"/>
                <a:tab pos="10514548" algn="l"/>
              </a:tabLst>
            </a:pPr>
            <a:r>
              <a:rPr lang="en-US" altLang="en-US" sz="2800" dirty="0"/>
              <a:t>A: A separate SG and amendment</a:t>
            </a:r>
          </a:p>
          <a:p>
            <a:pPr marL="1174633" lvl="1" indent="-500013">
              <a:buSzPct val="45000"/>
              <a:buFont typeface="Wingdings" panose="05000000000000000000" pitchFamily="2" charset="2"/>
              <a:buChar char=""/>
              <a:tabLst>
                <a:tab pos="215878" algn="l"/>
                <a:tab pos="328580" algn="l"/>
                <a:tab pos="785734" algn="l"/>
                <a:tab pos="1242889" algn="l"/>
                <a:tab pos="1700043" algn="l"/>
                <a:tab pos="2157197" algn="l"/>
                <a:tab pos="2614352" algn="l"/>
                <a:tab pos="3071506" algn="l"/>
                <a:tab pos="3528660" algn="l"/>
                <a:tab pos="3985814" algn="l"/>
                <a:tab pos="4442969" algn="l"/>
                <a:tab pos="4900123" algn="l"/>
                <a:tab pos="5357277" algn="l"/>
                <a:tab pos="5814431" algn="l"/>
                <a:tab pos="6271586" algn="l"/>
                <a:tab pos="6728740" algn="l"/>
                <a:tab pos="7185894" algn="l"/>
                <a:tab pos="7643049" algn="l"/>
                <a:tab pos="8100203" algn="l"/>
                <a:tab pos="8557357" algn="l"/>
                <a:tab pos="9014511" algn="l"/>
                <a:tab pos="9143086" algn="l"/>
                <a:tab pos="9600240" algn="l"/>
                <a:tab pos="10057394" algn="l"/>
                <a:tab pos="10514548" algn="l"/>
              </a:tabLst>
            </a:pPr>
            <a:r>
              <a:rPr lang="en-US" altLang="en-US" sz="2800" dirty="0"/>
              <a:t>B: A part of the EHT and follow-on activities and </a:t>
            </a:r>
            <a:r>
              <a:rPr lang="en-US" altLang="en-US" sz="2800" dirty="0" smtClean="0"/>
              <a:t>amendment</a:t>
            </a:r>
            <a:endParaRPr lang="en-US" altLang="en-US" sz="2800" dirty="0"/>
          </a:p>
        </p:txBody>
      </p:sp>
    </p:spTree>
    <p:extLst>
      <p:ext uri="{BB962C8B-B14F-4D97-AF65-F5344CB8AC3E}">
        <p14:creationId xmlns:p14="http://schemas.microsoft.com/office/powerpoint/2010/main" val="2041181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NGV SG Closing Report </a:t>
            </a:r>
            <a:r>
              <a:rPr lang="en-GB" dirty="0" smtClean="0"/>
              <a:t>– Hawaii, USA</a:t>
            </a:r>
            <a:endParaRPr lang="en-GB" dirty="0"/>
          </a:p>
        </p:txBody>
      </p:sp>
      <p:sp>
        <p:nvSpPr>
          <p:cNvPr id="3074" name="Rectangle 2"/>
          <p:cNvSpPr>
            <a:spLocks noGrp="1" noChangeArrowheads="1"/>
          </p:cNvSpPr>
          <p:nvPr>
            <p:ph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71</a:t>
            </a:fld>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
        <p:nvSpPr>
          <p:cNvPr id="6" name="Date Placeholder 3"/>
          <p:cNvSpPr>
            <a:spLocks noGrp="1"/>
          </p:cNvSpPr>
          <p:nvPr>
            <p:ph type="dt" idx="15"/>
          </p:nvPr>
        </p:nvSpPr>
        <p:spPr>
          <a:xfrm>
            <a:off x="2220913" y="333375"/>
            <a:ext cx="2303451" cy="273050"/>
          </a:xfrm>
        </p:spPr>
        <p:txBody>
          <a:bodyPr/>
          <a:lstStyle/>
          <a:p>
            <a:r>
              <a:rPr lang="en-US" dirty="0" smtClean="0"/>
              <a:t>Sep </a:t>
            </a:r>
            <a:r>
              <a:rPr lang="en-US" dirty="0"/>
              <a:t>2018</a:t>
            </a:r>
            <a:endParaRPr lang="en-GB" dirty="0"/>
          </a:p>
        </p:txBody>
      </p:sp>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extLst/>
          </p:nvPr>
        </p:nvGraphicFramePr>
        <p:xfrm>
          <a:off x="2243138" y="2599577"/>
          <a:ext cx="7780337" cy="955675"/>
        </p:xfrm>
        <a:graphic>
          <a:graphicData uri="http://schemas.openxmlformats.org/presentationml/2006/ole">
            <mc:AlternateContent xmlns:mc="http://schemas.openxmlformats.org/markup-compatibility/2006">
              <mc:Choice xmlns:v="urn:schemas-microsoft-com:vml" Requires="v">
                <p:oleObj spid="_x0000_s14345" name="Document" r:id="rId4" imgW="8302326" imgH="1017911" progId="Word.Document.8">
                  <p:embed/>
                </p:oleObj>
              </mc:Choice>
              <mc:Fallback>
                <p:oleObj name="Document" r:id="rId4" imgW="8302326" imgH="101791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3138" y="2599577"/>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7341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a:t>
            </a:r>
            <a:r>
              <a:rPr lang="en-GB" altLang="en-US" dirty="0" smtClean="0"/>
              <a:t>Sep </a:t>
            </a:r>
            <a:r>
              <a:rPr lang="en-GB" altLang="en-US" dirty="0"/>
              <a:t>2018 </a:t>
            </a:r>
            <a:r>
              <a:rPr lang="en-GB" altLang="en-US" dirty="0" smtClean="0"/>
              <a:t>NGV SG meeting in Big Island, Hawaii, USA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72</a:t>
            </a:fld>
            <a:endParaRPr lang="en-GB"/>
          </a:p>
        </p:txBody>
      </p:sp>
      <p:sp>
        <p:nvSpPr>
          <p:cNvPr id="4" name="Date Placeholder 3"/>
          <p:cNvSpPr>
            <a:spLocks noGrp="1"/>
          </p:cNvSpPr>
          <p:nvPr>
            <p:ph type="dt" idx="15"/>
          </p:nvPr>
        </p:nvSpPr>
        <p:spPr>
          <a:xfrm>
            <a:off x="2220913" y="333375"/>
            <a:ext cx="2589203" cy="273050"/>
          </a:xfrm>
        </p:spPr>
        <p:txBody>
          <a:bodyPr/>
          <a:lstStyle/>
          <a:p>
            <a:r>
              <a:rPr lang="en-US" dirty="0" smtClean="0"/>
              <a:t>Sep </a:t>
            </a:r>
            <a:r>
              <a:rPr lang="en-US" dirty="0"/>
              <a:t>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468571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BDFE0C-82E1-46BE-987F-B7EF866C9344}"/>
              </a:ext>
            </a:extLst>
          </p:cNvPr>
          <p:cNvSpPr>
            <a:spLocks noGrp="1"/>
          </p:cNvSpPr>
          <p:nvPr>
            <p:ph type="title"/>
          </p:nvPr>
        </p:nvSpPr>
        <p:spPr/>
        <p:txBody>
          <a:bodyPr/>
          <a:lstStyle/>
          <a:p>
            <a:r>
              <a:rPr lang="en-US" altLang="en-US" dirty="0" smtClean="0"/>
              <a:t>NGV SG Progress</a:t>
            </a:r>
            <a:endParaRPr lang="en-US" dirty="0"/>
          </a:p>
        </p:txBody>
      </p:sp>
      <p:sp>
        <p:nvSpPr>
          <p:cNvPr id="3" name="Content Placeholder 2">
            <a:extLst>
              <a:ext uri="{FF2B5EF4-FFF2-40B4-BE49-F238E27FC236}">
                <a16:creationId xmlns:a16="http://schemas.microsoft.com/office/drawing/2014/main" xmlns="" id="{CD7B87A0-10F9-4121-935C-57A81A40B92A}"/>
              </a:ext>
            </a:extLst>
          </p:cNvPr>
          <p:cNvSpPr>
            <a:spLocks noGrp="1"/>
          </p:cNvSpPr>
          <p:nvPr>
            <p:ph idx="1"/>
          </p:nvPr>
        </p:nvSpPr>
        <p:spPr/>
        <p:txBody>
          <a:bodyPr>
            <a:normAutofit fontScale="85000" lnSpcReduction="20000"/>
          </a:bodyPr>
          <a:lstStyle/>
          <a:p>
            <a:pPr>
              <a:spcBef>
                <a:spcPct val="20000"/>
              </a:spcBef>
              <a:buClrTx/>
              <a:buSzTx/>
            </a:pPr>
            <a:r>
              <a:rPr lang="en-US" altLang="en-US" dirty="0">
                <a:solidFill>
                  <a:schemeClr val="tx1"/>
                </a:solidFill>
                <a:ea typeface="MS PGothic" panose="020B0600070205080204" pitchFamily="34" charset="-128"/>
              </a:rPr>
              <a:t>Meeting Slot #1 - </a:t>
            </a:r>
            <a:r>
              <a:rPr lang="en-US" altLang="en-US" dirty="0" smtClean="0">
                <a:solidFill>
                  <a:schemeClr val="tx1"/>
                </a:solidFill>
                <a:ea typeface="MS PGothic" panose="020B0600070205080204" pitchFamily="34" charset="-128"/>
              </a:rPr>
              <a:t>Monday, AM2 10:30 </a:t>
            </a:r>
            <a:r>
              <a:rPr lang="en-US" altLang="en-US" dirty="0">
                <a:solidFill>
                  <a:schemeClr val="tx1"/>
                </a:solidFill>
                <a:ea typeface="MS PGothic" panose="020B0600070205080204" pitchFamily="34" charset="-128"/>
              </a:rPr>
              <a:t>– </a:t>
            </a:r>
            <a:r>
              <a:rPr lang="en-US" altLang="en-US" dirty="0" smtClean="0">
                <a:solidFill>
                  <a:schemeClr val="tx1"/>
                </a:solidFill>
                <a:ea typeface="MS PGothic" panose="020B0600070205080204" pitchFamily="34" charset="-128"/>
              </a:rPr>
              <a:t>12:30</a:t>
            </a:r>
            <a:endParaRPr lang="en-US" altLang="en-US" dirty="0">
              <a:solidFill>
                <a:schemeClr val="tx1"/>
              </a:solidFill>
              <a:ea typeface="MS PGothic" panose="020B0600070205080204" pitchFamily="34" charset="-128"/>
            </a:endParaRPr>
          </a:p>
          <a:p>
            <a:pPr>
              <a:spcBef>
                <a:spcPct val="20000"/>
              </a:spcBef>
              <a:buClrTx/>
              <a:buSzTx/>
            </a:pPr>
            <a:r>
              <a:rPr lang="en-US" altLang="en-US" dirty="0">
                <a:solidFill>
                  <a:schemeClr val="tx1"/>
                </a:solidFill>
                <a:ea typeface="MS PGothic" panose="020B0600070205080204" pitchFamily="34" charset="-128"/>
              </a:rPr>
              <a:t>Meeting Slot #2 - </a:t>
            </a:r>
            <a:r>
              <a:rPr lang="en-US" altLang="en-US" dirty="0" smtClean="0">
                <a:solidFill>
                  <a:schemeClr val="tx1"/>
                </a:solidFill>
                <a:ea typeface="MS PGothic" panose="020B0600070205080204" pitchFamily="34" charset="-128"/>
              </a:rPr>
              <a:t>Tuesday, PM1 </a:t>
            </a:r>
            <a:r>
              <a:rPr lang="en-US" altLang="en-US" dirty="0">
                <a:solidFill>
                  <a:schemeClr val="tx1"/>
                </a:solidFill>
                <a:ea typeface="MS PGothic" panose="020B0600070205080204" pitchFamily="34" charset="-128"/>
              </a:rPr>
              <a:t>8:00-10:00</a:t>
            </a:r>
          </a:p>
          <a:p>
            <a:pPr>
              <a:spcBef>
                <a:spcPct val="20000"/>
              </a:spcBef>
              <a:buClrTx/>
              <a:buSzTx/>
            </a:pPr>
            <a:r>
              <a:rPr lang="en-US" altLang="en-US" dirty="0">
                <a:solidFill>
                  <a:schemeClr val="tx1"/>
                </a:solidFill>
                <a:ea typeface="MS PGothic" panose="020B0600070205080204" pitchFamily="34" charset="-128"/>
              </a:rPr>
              <a:t>Meeting Slot #3 </a:t>
            </a:r>
            <a:r>
              <a:rPr lang="en-US" altLang="en-US" dirty="0" smtClean="0">
                <a:solidFill>
                  <a:schemeClr val="tx1"/>
                </a:solidFill>
                <a:ea typeface="MS PGothic" panose="020B0600070205080204" pitchFamily="34" charset="-128"/>
              </a:rPr>
              <a:t>- Wednesday, AM1 8:00-10:00</a:t>
            </a:r>
          </a:p>
          <a:p>
            <a:pPr>
              <a:spcBef>
                <a:spcPct val="20000"/>
              </a:spcBef>
              <a:buClrTx/>
              <a:buSzTx/>
            </a:pPr>
            <a:r>
              <a:rPr lang="en-US" altLang="en-US" dirty="0" smtClean="0">
                <a:solidFill>
                  <a:schemeClr val="tx1"/>
                </a:solidFill>
                <a:ea typeface="MS PGothic" panose="020B0600070205080204" pitchFamily="34" charset="-128"/>
              </a:rPr>
              <a:t>Meeting Slot #4 - Thursday, AM1 16:00-20:00, </a:t>
            </a:r>
            <a:r>
              <a:rPr lang="en-US" altLang="en-US" dirty="0" smtClean="0">
                <a:solidFill>
                  <a:srgbClr val="FF0000"/>
                </a:solidFill>
                <a:ea typeface="MS PGothic" panose="020B0600070205080204" pitchFamily="34" charset="-128"/>
              </a:rPr>
              <a:t>cancelled</a:t>
            </a:r>
            <a:endParaRPr lang="en-US" altLang="en-US" dirty="0">
              <a:solidFill>
                <a:srgbClr val="FF0000"/>
              </a:solidFill>
              <a:ea typeface="MS PGothic" panose="020B0600070205080204" pitchFamily="34" charset="-128"/>
            </a:endParaRPr>
          </a:p>
          <a:p>
            <a:pPr>
              <a:spcBef>
                <a:spcPct val="20000"/>
              </a:spcBef>
              <a:buClrTx/>
              <a:buSzTx/>
            </a:pPr>
            <a:endParaRPr lang="en-US" altLang="en-US" dirty="0">
              <a:solidFill>
                <a:schemeClr val="tx1"/>
              </a:solidFill>
              <a:ea typeface="MS PGothic" panose="020B0600070205080204" pitchFamily="34" charset="-128"/>
            </a:endParaRPr>
          </a:p>
          <a:p>
            <a:pPr>
              <a:spcBef>
                <a:spcPct val="20000"/>
              </a:spcBef>
              <a:buClrTx/>
              <a:buSzTx/>
            </a:pPr>
            <a:r>
              <a:rPr lang="en-US" altLang="en-US" dirty="0" smtClean="0">
                <a:solidFill>
                  <a:schemeClr val="tx1"/>
                </a:solidFill>
                <a:ea typeface="MS PGothic" panose="020B0600070205080204" pitchFamily="34" charset="-128"/>
              </a:rPr>
              <a:t>Work items completed in this week: </a:t>
            </a:r>
            <a:endParaRPr lang="en-US" altLang="en-US" dirty="0">
              <a:solidFill>
                <a:schemeClr val="tx1"/>
              </a:solidFill>
              <a:ea typeface="MS PGothic" panose="020B0600070205080204" pitchFamily="34" charset="-128"/>
            </a:endParaRPr>
          </a:p>
          <a:p>
            <a:pPr>
              <a:spcBef>
                <a:spcPct val="20000"/>
              </a:spcBef>
              <a:buClrTx/>
              <a:buSzTx/>
              <a:buFontTx/>
              <a:buChar char="-"/>
            </a:pPr>
            <a:r>
              <a:rPr lang="en-US" altLang="en-US" dirty="0" smtClean="0">
                <a:solidFill>
                  <a:schemeClr val="tx1"/>
                </a:solidFill>
                <a:ea typeface="MS PGothic" panose="020B0600070205080204" pitchFamily="34" charset="-128"/>
              </a:rPr>
              <a:t>The group agreed on the minutes of Jul meeting and Aug CC.</a:t>
            </a:r>
          </a:p>
          <a:p>
            <a:pPr>
              <a:spcBef>
                <a:spcPct val="20000"/>
              </a:spcBef>
              <a:buClrTx/>
              <a:buSzTx/>
              <a:buFontTx/>
              <a:buChar char="-"/>
            </a:pPr>
            <a:r>
              <a:rPr lang="en-US" altLang="en-US" dirty="0" smtClean="0">
                <a:solidFill>
                  <a:schemeClr val="tx1"/>
                </a:solidFill>
                <a:ea typeface="MS PGothic" panose="020B0600070205080204" pitchFamily="34" charset="-128"/>
              </a:rPr>
              <a:t>The group agreed on PAR proposal (11-18/0861r8) to be submitted to WG for approval</a:t>
            </a:r>
          </a:p>
          <a:p>
            <a:pPr>
              <a:spcBef>
                <a:spcPct val="20000"/>
              </a:spcBef>
              <a:buClrTx/>
              <a:buSzTx/>
              <a:buFontTx/>
              <a:buChar char="-"/>
            </a:pPr>
            <a:r>
              <a:rPr lang="en-US" altLang="en-US" dirty="0" smtClean="0">
                <a:solidFill>
                  <a:schemeClr val="tx1"/>
                </a:solidFill>
                <a:ea typeface="MS PGothic" panose="020B0600070205080204" pitchFamily="34" charset="-128"/>
              </a:rPr>
              <a:t>The group agreed on CSD proposal </a:t>
            </a:r>
            <a:r>
              <a:rPr lang="en-US" altLang="en-US" dirty="0">
                <a:solidFill>
                  <a:schemeClr val="tx1"/>
                </a:solidFill>
                <a:ea typeface="MS PGothic" panose="020B0600070205080204" pitchFamily="34" charset="-128"/>
              </a:rPr>
              <a:t>(11-18/0862r3) to be submitted to WG for approval</a:t>
            </a:r>
            <a:r>
              <a:rPr lang="en-US" altLang="en-US" dirty="0" smtClean="0">
                <a:solidFill>
                  <a:schemeClr val="tx1"/>
                </a:solidFill>
                <a:ea typeface="MS PGothic" panose="020B0600070205080204" pitchFamily="34" charset="-128"/>
              </a:rPr>
              <a:t> </a:t>
            </a:r>
          </a:p>
          <a:p>
            <a:pPr>
              <a:spcBef>
                <a:spcPct val="20000"/>
              </a:spcBef>
              <a:buClrTx/>
              <a:buSzTx/>
              <a:buFontTx/>
              <a:buChar char="-"/>
            </a:pPr>
            <a:r>
              <a:rPr lang="en-US" altLang="en-US" dirty="0" smtClean="0">
                <a:solidFill>
                  <a:schemeClr val="tx1"/>
                </a:solidFill>
                <a:ea typeface="MS PGothic" panose="020B0600070205080204" pitchFamily="34" charset="-128"/>
              </a:rPr>
              <a:t>The NGV SG timeline plan is not changed.</a:t>
            </a:r>
          </a:p>
          <a:p>
            <a:pPr>
              <a:spcBef>
                <a:spcPct val="20000"/>
              </a:spcBef>
              <a:buClrTx/>
              <a:buSzTx/>
              <a:buFontTx/>
              <a:buChar char="-"/>
            </a:pPr>
            <a:r>
              <a:rPr lang="en-US" altLang="en-US" dirty="0" smtClean="0">
                <a:solidFill>
                  <a:schemeClr val="tx1"/>
                </a:solidFill>
                <a:ea typeface="MS PGothic" panose="020B0600070205080204" pitchFamily="34" charset="-128"/>
              </a:rPr>
              <a:t>Teleconference plan before Nov meeting was settled, on Oct 16th</a:t>
            </a:r>
          </a:p>
          <a:p>
            <a:pPr>
              <a:spcBef>
                <a:spcPct val="20000"/>
              </a:spcBef>
              <a:buClrTx/>
              <a:buSzTx/>
              <a:buFontTx/>
              <a:buChar char="-"/>
            </a:pPr>
            <a:r>
              <a:rPr lang="en-US" altLang="en-US" dirty="0">
                <a:solidFill>
                  <a:schemeClr val="tx1"/>
                </a:solidFill>
                <a:ea typeface="MS PGothic" panose="020B0600070205080204" pitchFamily="34" charset="-128"/>
              </a:rPr>
              <a:t>6</a:t>
            </a:r>
            <a:r>
              <a:rPr lang="en-US" altLang="en-US" dirty="0" smtClean="0">
                <a:solidFill>
                  <a:schemeClr val="tx1"/>
                </a:solidFill>
                <a:ea typeface="MS PGothic" panose="020B0600070205080204" pitchFamily="34" charset="-128"/>
              </a:rPr>
              <a:t> </a:t>
            </a:r>
            <a:r>
              <a:rPr lang="en-US" altLang="en-US" dirty="0">
                <a:solidFill>
                  <a:schemeClr val="tx1"/>
                </a:solidFill>
                <a:ea typeface="MS PGothic" panose="020B0600070205080204" pitchFamily="34" charset="-128"/>
              </a:rPr>
              <a:t>submissions on topics of </a:t>
            </a:r>
            <a:r>
              <a:rPr lang="en-US" altLang="en-US" dirty="0" smtClean="0">
                <a:solidFill>
                  <a:schemeClr val="tx1"/>
                </a:solidFill>
                <a:ea typeface="MS PGothic" panose="020B0600070205080204" pitchFamily="34" charset="-128"/>
              </a:rPr>
              <a:t>use cases, channel model and technical feasibility were presented and discussed.</a:t>
            </a:r>
            <a:endParaRPr lang="en-US" altLang="en-US" dirty="0">
              <a:solidFill>
                <a:schemeClr val="tx1"/>
              </a:solidFill>
              <a:ea typeface="MS PGothic" panose="020B0600070205080204" pitchFamily="34" charset="-128"/>
            </a:endParaRPr>
          </a:p>
          <a:p>
            <a:endParaRPr lang="en-US" dirty="0"/>
          </a:p>
        </p:txBody>
      </p:sp>
      <p:sp>
        <p:nvSpPr>
          <p:cNvPr id="19460" name="灯片编号占位符 3">
            <a:extLst>
              <a:ext uri="{FF2B5EF4-FFF2-40B4-BE49-F238E27FC236}">
                <a16:creationId xmlns:a16="http://schemas.microsoft.com/office/drawing/2014/main" xmlns="" id="{548A6D8A-AFDC-4E13-A6E7-EED634F2E707}"/>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buFontTx/>
              <a:buNone/>
            </a:pPr>
            <a:r>
              <a:rPr lang="en-US" altLang="en-US" sz="1200" b="0">
                <a:solidFill>
                  <a:schemeClr val="tx1"/>
                </a:solidFill>
                <a:ea typeface="MS PGothic" panose="020B0600070205080204" pitchFamily="34" charset="-128"/>
                <a:cs typeface="Arial Unicode MS" panose="020B0604020202020204" pitchFamily="34" charset="-128"/>
              </a:rPr>
              <a:t>Slide </a:t>
            </a:r>
            <a:fld id="{2C41C87B-5680-448A-80C1-C50BF4FA17C2}" type="slidenum">
              <a:rPr lang="en-US" altLang="en-US" sz="1200" b="0">
                <a:solidFill>
                  <a:schemeClr val="tx1"/>
                </a:solidFill>
                <a:ea typeface="MS PGothic" panose="020B0600070205080204" pitchFamily="34" charset="-128"/>
                <a:cs typeface="Arial Unicode MS" panose="020B0604020202020204" pitchFamily="34" charset="-128"/>
              </a:rPr>
              <a:pPr>
                <a:spcBef>
                  <a:spcPct val="0"/>
                </a:spcBef>
                <a:buFontTx/>
                <a:buNone/>
              </a:pPr>
              <a:t>73</a:t>
            </a:fld>
            <a:endParaRPr lang="en-US" altLang="en-US" sz="1200" b="0">
              <a:solidFill>
                <a:schemeClr val="tx1"/>
              </a:solidFill>
              <a:ea typeface="MS PGothic" panose="020B0600070205080204" pitchFamily="34" charset="-128"/>
              <a:cs typeface="Arial Unicode MS" panose="020B0604020202020204" pitchFamily="34" charset="-128"/>
            </a:endParaRPr>
          </a:p>
        </p:txBody>
      </p:sp>
      <p:sp>
        <p:nvSpPr>
          <p:cNvPr id="19458" name="日期占位符 1">
            <a:extLst>
              <a:ext uri="{FF2B5EF4-FFF2-40B4-BE49-F238E27FC236}">
                <a16:creationId xmlns:a16="http://schemas.microsoft.com/office/drawing/2014/main" xmlns="" id="{67D14339-D42D-45DB-8332-6253F8638EEC}"/>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dirty="0">
                <a:solidFill>
                  <a:srgbClr val="000000"/>
                </a:solidFill>
                <a:ea typeface="Arial Unicode MS" panose="020B0604020202020204" pitchFamily="34" charset="-128"/>
                <a:cs typeface="Arial Unicode MS" panose="020B0604020202020204" pitchFamily="34" charset="-128"/>
              </a:rPr>
              <a:t>Sep 2018</a:t>
            </a:r>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180720017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a:extLst>
              <a:ext uri="{FF2B5EF4-FFF2-40B4-BE49-F238E27FC236}">
                <a16:creationId xmlns:a16="http://schemas.microsoft.com/office/drawing/2014/main" xmlns="" id="{CB4F8DDF-7E6C-499D-8690-5B79DD1CDACF}"/>
              </a:ext>
            </a:extLst>
          </p:cNvPr>
          <p:cNvSpPr>
            <a:spLocks noGrp="1" noChangeArrowheads="1"/>
          </p:cNvSpPr>
          <p:nvPr>
            <p:ph type="title"/>
          </p:nvPr>
        </p:nvSpPr>
        <p:spPr>
          <a:xfrm>
            <a:off x="2209801" y="685800"/>
            <a:ext cx="7770813" cy="381000"/>
          </a:xfrm>
        </p:spPr>
        <p:txBody>
          <a:bodyPr/>
          <a:lstStyle/>
          <a:p>
            <a:r>
              <a:rPr lang="en-US" altLang="en-US" dirty="0"/>
              <a:t>Submissions from the week</a:t>
            </a:r>
          </a:p>
        </p:txBody>
      </p:sp>
      <p:sp>
        <p:nvSpPr>
          <p:cNvPr id="6" name="Content Placeholder 5">
            <a:extLst>
              <a:ext uri="{FF2B5EF4-FFF2-40B4-BE49-F238E27FC236}">
                <a16:creationId xmlns:a16="http://schemas.microsoft.com/office/drawing/2014/main" xmlns="" id="{24552FA6-D089-4140-B33B-138AA2EB50DF}"/>
              </a:ext>
            </a:extLst>
          </p:cNvPr>
          <p:cNvSpPr>
            <a:spLocks noGrp="1"/>
          </p:cNvSpPr>
          <p:nvPr>
            <p:ph idx="1"/>
          </p:nvPr>
        </p:nvSpPr>
        <p:spPr>
          <a:xfrm>
            <a:off x="1979614" y="1262064"/>
            <a:ext cx="8459787" cy="5170487"/>
          </a:xfrm>
        </p:spPr>
        <p:txBody>
          <a:bodyPr>
            <a:normAutofit lnSpcReduction="10000"/>
          </a:bodyPr>
          <a:lstStyle/>
          <a:p>
            <a:pPr algn="just">
              <a:defRPr/>
            </a:pPr>
            <a:r>
              <a:rPr lang="en-GB" altLang="en-US" dirty="0" smtClean="0"/>
              <a:t>Submissions</a:t>
            </a:r>
          </a:p>
          <a:p>
            <a:pPr lvl="1" algn="just">
              <a:buFont typeface="Wingdings" panose="05000000000000000000" pitchFamily="2" charset="2"/>
              <a:buChar char="ü"/>
              <a:defRPr/>
            </a:pPr>
            <a:r>
              <a:rPr lang="en-US" altLang="en-US" sz="1700" dirty="0">
                <a:solidFill>
                  <a:schemeClr val="tx1"/>
                </a:solidFill>
              </a:rPr>
              <a:t>11-18</a:t>
            </a:r>
            <a:r>
              <a:rPr lang="en-GB" altLang="en-US" sz="1800" dirty="0"/>
              <a:t>/1457, Items for completing the PAR, Michael Fischer (NXP)</a:t>
            </a:r>
          </a:p>
          <a:p>
            <a:pPr lvl="1" algn="just">
              <a:buFont typeface="Wingdings" panose="05000000000000000000" pitchFamily="2" charset="2"/>
              <a:buChar char="ü"/>
              <a:defRPr/>
            </a:pPr>
            <a:r>
              <a:rPr lang="en-US" altLang="en-US" sz="1700" dirty="0">
                <a:solidFill>
                  <a:schemeClr val="tx1"/>
                </a:solidFill>
              </a:rPr>
              <a:t>11-18/1480, V2X Simulation Model, </a:t>
            </a:r>
            <a:r>
              <a:rPr lang="en-US" altLang="en-US" sz="1700" dirty="0" err="1">
                <a:solidFill>
                  <a:schemeClr val="tx1"/>
                </a:solidFill>
              </a:rPr>
              <a:t>Ioannis</a:t>
            </a:r>
            <a:r>
              <a:rPr lang="en-US" altLang="en-US" sz="1700" dirty="0">
                <a:solidFill>
                  <a:schemeClr val="tx1"/>
                </a:solidFill>
              </a:rPr>
              <a:t> Sarris (u-</a:t>
            </a:r>
            <a:r>
              <a:rPr lang="en-US" altLang="en-US" sz="1700" dirty="0" err="1">
                <a:solidFill>
                  <a:schemeClr val="tx1"/>
                </a:solidFill>
              </a:rPr>
              <a:t>blox</a:t>
            </a:r>
            <a:r>
              <a:rPr lang="en-US" altLang="en-US" sz="1700" dirty="0">
                <a:solidFill>
                  <a:schemeClr val="tx1"/>
                </a:solidFill>
              </a:rPr>
              <a:t>)</a:t>
            </a:r>
          </a:p>
          <a:p>
            <a:pPr lvl="1" algn="just">
              <a:buFont typeface="Wingdings" panose="05000000000000000000" pitchFamily="2" charset="2"/>
              <a:buChar char="ü"/>
              <a:defRPr/>
            </a:pPr>
            <a:r>
              <a:rPr lang="en-US" altLang="en-US" sz="1700" dirty="0">
                <a:solidFill>
                  <a:schemeClr val="tx1"/>
                </a:solidFill>
              </a:rPr>
              <a:t>11-18/1535, Error Correction Message, Yossi </a:t>
            </a:r>
            <a:r>
              <a:rPr lang="en-US" altLang="en-US" sz="1700" dirty="0" err="1">
                <a:solidFill>
                  <a:schemeClr val="tx1"/>
                </a:solidFill>
              </a:rPr>
              <a:t>Shaul</a:t>
            </a:r>
            <a:r>
              <a:rPr lang="en-US" altLang="en-US" sz="1700" dirty="0">
                <a:solidFill>
                  <a:schemeClr val="tx1"/>
                </a:solidFill>
              </a:rPr>
              <a:t> (</a:t>
            </a:r>
            <a:r>
              <a:rPr lang="en-US" altLang="en-US" sz="1700" dirty="0" err="1">
                <a:solidFill>
                  <a:schemeClr val="tx1"/>
                </a:solidFill>
              </a:rPr>
              <a:t>Autotalks</a:t>
            </a:r>
            <a:r>
              <a:rPr lang="en-US" altLang="en-US" sz="1700" dirty="0">
                <a:solidFill>
                  <a:schemeClr val="tx1"/>
                </a:solidFill>
              </a:rPr>
              <a:t>)</a:t>
            </a:r>
          </a:p>
          <a:p>
            <a:pPr lvl="1" algn="just">
              <a:buFont typeface="Wingdings" panose="05000000000000000000" pitchFamily="2" charset="2"/>
              <a:buChar char="ü"/>
              <a:defRPr/>
            </a:pPr>
            <a:r>
              <a:rPr lang="en-US" altLang="en-US" sz="1700" dirty="0">
                <a:solidFill>
                  <a:schemeClr val="tx1"/>
                </a:solidFill>
              </a:rPr>
              <a:t>11-18/1553, </a:t>
            </a:r>
            <a:r>
              <a:rPr lang="en-US" altLang="zh-CN" sz="1700" dirty="0">
                <a:solidFill>
                  <a:schemeClr val="tx1"/>
                </a:solidFill>
              </a:rPr>
              <a:t>Doppler Impact on OFDM Numerology for NGV, </a:t>
            </a:r>
            <a:r>
              <a:rPr lang="en-US" altLang="zh-CN" sz="1700" dirty="0" err="1">
                <a:solidFill>
                  <a:schemeClr val="tx1"/>
                </a:solidFill>
              </a:rPr>
              <a:t>Rui</a:t>
            </a:r>
            <a:r>
              <a:rPr lang="en-US" altLang="zh-CN" sz="1700" dirty="0">
                <a:solidFill>
                  <a:schemeClr val="tx1"/>
                </a:solidFill>
              </a:rPr>
              <a:t> Cao (Marvell)</a:t>
            </a:r>
          </a:p>
          <a:p>
            <a:pPr lvl="1" algn="just">
              <a:buFont typeface="Wingdings" panose="05000000000000000000" pitchFamily="2" charset="2"/>
              <a:buChar char="ü"/>
              <a:defRPr/>
            </a:pPr>
            <a:r>
              <a:rPr lang="en-US" altLang="zh-CN" sz="1700" dirty="0">
                <a:solidFill>
                  <a:schemeClr val="tx1"/>
                </a:solidFill>
              </a:rPr>
              <a:t>11-18/1577, Additional Details About Interoperable NGV PHY Improvements, Michael Fischer (NXP)</a:t>
            </a:r>
          </a:p>
          <a:p>
            <a:pPr lvl="1" algn="just">
              <a:buFont typeface="Wingdings" panose="05000000000000000000" pitchFamily="2" charset="2"/>
              <a:buChar char="ü"/>
              <a:defRPr/>
            </a:pPr>
            <a:r>
              <a:rPr lang="en-US" altLang="en-US" sz="1700" dirty="0">
                <a:solidFill>
                  <a:schemeClr val="tx1"/>
                </a:solidFill>
              </a:rPr>
              <a:t>11-18/1598, </a:t>
            </a:r>
            <a:r>
              <a:rPr lang="en-US" altLang="zh-CN" sz="1700" dirty="0">
                <a:solidFill>
                  <a:schemeClr val="tx1"/>
                </a:solidFill>
              </a:rPr>
              <a:t>Use case for Aerial Vehicle ITS, </a:t>
            </a:r>
            <a:r>
              <a:rPr lang="en-US" altLang="zh-CN" sz="1700" dirty="0" err="1">
                <a:solidFill>
                  <a:schemeClr val="tx1"/>
                </a:solidFill>
              </a:rPr>
              <a:t>Jinson</a:t>
            </a:r>
            <a:r>
              <a:rPr lang="en-US" altLang="zh-CN" sz="1700" dirty="0">
                <a:solidFill>
                  <a:schemeClr val="tx1"/>
                </a:solidFill>
              </a:rPr>
              <a:t> </a:t>
            </a:r>
            <a:r>
              <a:rPr lang="en-US" altLang="zh-CN" sz="1700" dirty="0" err="1">
                <a:solidFill>
                  <a:schemeClr val="tx1"/>
                </a:solidFill>
              </a:rPr>
              <a:t>Ahn</a:t>
            </a:r>
            <a:r>
              <a:rPr lang="en-US" altLang="zh-CN" sz="1700" dirty="0">
                <a:solidFill>
                  <a:schemeClr val="tx1"/>
                </a:solidFill>
              </a:rPr>
              <a:t> (</a:t>
            </a:r>
            <a:r>
              <a:rPr lang="en-US" altLang="zh-CN" sz="1700" dirty="0" err="1">
                <a:solidFill>
                  <a:schemeClr val="tx1"/>
                </a:solidFill>
              </a:rPr>
              <a:t>Yonsei</a:t>
            </a:r>
            <a:r>
              <a:rPr lang="en-US" altLang="zh-CN" sz="1700" dirty="0">
                <a:solidFill>
                  <a:schemeClr val="tx1"/>
                </a:solidFill>
              </a:rPr>
              <a:t> University)</a:t>
            </a:r>
          </a:p>
          <a:p>
            <a:pPr lvl="1" algn="just">
              <a:buFont typeface="Wingdings" panose="05000000000000000000" pitchFamily="2" charset="2"/>
              <a:buChar char="ü"/>
              <a:defRPr/>
            </a:pPr>
            <a:r>
              <a:rPr lang="en-US" altLang="en-US" sz="1700" dirty="0">
                <a:solidFill>
                  <a:schemeClr val="tx1"/>
                </a:solidFill>
              </a:rPr>
              <a:t>11-18/1541, Railway Use Cases for NGV, Stephan Sand (German Aerospace Center (DLR))</a:t>
            </a:r>
            <a:endParaRPr lang="en-GB" altLang="en-US" sz="1700" dirty="0">
              <a:solidFill>
                <a:schemeClr val="tx1"/>
              </a:solidFill>
            </a:endParaRPr>
          </a:p>
          <a:p>
            <a:pPr lvl="1" algn="just">
              <a:defRPr/>
            </a:pPr>
            <a:endParaRPr lang="en-GB" altLang="en-US" dirty="0" smtClean="0">
              <a:solidFill>
                <a:schemeClr val="tx1"/>
              </a:solidFill>
            </a:endParaRPr>
          </a:p>
          <a:p>
            <a:pPr algn="just">
              <a:defRPr/>
            </a:pPr>
            <a:r>
              <a:rPr lang="en-GB" altLang="en-US" dirty="0" smtClean="0">
                <a:solidFill>
                  <a:schemeClr val="tx1"/>
                </a:solidFill>
              </a:rPr>
              <a:t>Official SG documents</a:t>
            </a:r>
          </a:p>
          <a:p>
            <a:pPr lvl="1" algn="just">
              <a:defRPr/>
            </a:pPr>
            <a:r>
              <a:rPr lang="en-GB" altLang="en-US" sz="1700" dirty="0">
                <a:solidFill>
                  <a:schemeClr val="tx1"/>
                </a:solidFill>
              </a:rPr>
              <a:t>PAR: 		</a:t>
            </a:r>
            <a:r>
              <a:rPr lang="en-GB" altLang="en-US" sz="1700" dirty="0">
                <a:solidFill>
                  <a:srgbClr val="FF0000"/>
                </a:solidFill>
              </a:rPr>
              <a:t>11-18/0861r8, 	approved by SG </a:t>
            </a:r>
          </a:p>
          <a:p>
            <a:pPr lvl="1" algn="just">
              <a:defRPr/>
            </a:pPr>
            <a:r>
              <a:rPr lang="en-GB" altLang="en-US" sz="1700" dirty="0">
                <a:solidFill>
                  <a:schemeClr val="tx1"/>
                </a:solidFill>
              </a:rPr>
              <a:t>CSD: 		</a:t>
            </a:r>
            <a:r>
              <a:rPr lang="en-GB" altLang="en-US" sz="1700" dirty="0">
                <a:solidFill>
                  <a:srgbClr val="FF0000"/>
                </a:solidFill>
              </a:rPr>
              <a:t>11-18/0862r3,</a:t>
            </a:r>
            <a:r>
              <a:rPr lang="en-GB" altLang="en-US" sz="1700" dirty="0">
                <a:solidFill>
                  <a:schemeClr val="tx1"/>
                </a:solidFill>
              </a:rPr>
              <a:t>	approved by SG</a:t>
            </a:r>
          </a:p>
          <a:p>
            <a:pPr lvl="1" algn="just">
              <a:defRPr/>
            </a:pPr>
            <a:r>
              <a:rPr lang="en-GB" altLang="en-US" sz="1700" dirty="0">
                <a:solidFill>
                  <a:schemeClr val="tx1"/>
                </a:solidFill>
              </a:rPr>
              <a:t>Use Cases: 	</a:t>
            </a:r>
            <a:r>
              <a:rPr lang="en-GB" altLang="en-US" sz="1700" dirty="0">
                <a:solidFill>
                  <a:srgbClr val="FF0000"/>
                </a:solidFill>
              </a:rPr>
              <a:t>11-18/1323r1</a:t>
            </a:r>
            <a:r>
              <a:rPr lang="en-GB" altLang="en-US" sz="1700" dirty="0">
                <a:solidFill>
                  <a:schemeClr val="tx1"/>
                </a:solidFill>
              </a:rPr>
              <a:t>,	approved by SG</a:t>
            </a:r>
          </a:p>
          <a:p>
            <a:pPr lvl="1" algn="just">
              <a:defRPr/>
            </a:pPr>
            <a:r>
              <a:rPr lang="en-GB" altLang="en-US" sz="1700" dirty="0">
                <a:solidFill>
                  <a:schemeClr val="tx1"/>
                </a:solidFill>
              </a:rPr>
              <a:t>Liaison:		11-18/1303r2, 	approved by SG and WG</a:t>
            </a:r>
          </a:p>
        </p:txBody>
      </p:sp>
      <p:sp>
        <p:nvSpPr>
          <p:cNvPr id="18438" name="Slide Number Placeholder 3">
            <a:extLst>
              <a:ext uri="{FF2B5EF4-FFF2-40B4-BE49-F238E27FC236}">
                <a16:creationId xmlns:a16="http://schemas.microsoft.com/office/drawing/2014/main" xmlns="" id="{69750D8E-6E36-4F0E-ADE9-9BE79651BD7A}"/>
              </a:ext>
            </a:extLst>
          </p:cNvPr>
          <p:cNvSpPr>
            <a:spLocks noGrp="1" noChangeArrowheads="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200">
                <a:solidFill>
                  <a:srgbClr val="000000"/>
                </a:solidFill>
                <a:ea typeface="Arial Unicode MS" panose="020B0604020202020204" pitchFamily="34" charset="-128"/>
                <a:cs typeface="Arial Unicode MS" panose="020B0604020202020204" pitchFamily="34" charset="-128"/>
              </a:rPr>
              <a:t>Slide </a:t>
            </a:r>
            <a:fld id="{9624B909-9AF8-4646-8E08-EADA318A5722}" type="slidenum">
              <a:rPr lang="en-US" altLang="en-US" sz="1200">
                <a:solidFill>
                  <a:srgbClr val="000000"/>
                </a:solidFill>
                <a:ea typeface="Arial Unicode MS" panose="020B0604020202020204" pitchFamily="34" charset="-128"/>
                <a:cs typeface="Arial Unicode MS" panose="020B0604020202020204" pitchFamily="34" charset="-128"/>
              </a:rPr>
              <a:pPr>
                <a:buFont typeface="Times New Roman" panose="02020603050405020304" pitchFamily="18" charset="0"/>
                <a:buNone/>
              </a:pPr>
              <a:t>74</a:t>
            </a:fld>
            <a:endParaRPr lang="en-US" altLang="en-US" sz="1200">
              <a:solidFill>
                <a:srgbClr val="000000"/>
              </a:solidFill>
              <a:ea typeface="Arial Unicode MS" panose="020B0604020202020204" pitchFamily="34" charset="-128"/>
              <a:cs typeface="Arial Unicode MS" panose="020B0604020202020204" pitchFamily="34" charset="-128"/>
            </a:endParaRPr>
          </a:p>
        </p:txBody>
      </p:sp>
      <p:sp>
        <p:nvSpPr>
          <p:cNvPr id="18436" name="Date Placeholder 1">
            <a:extLst>
              <a:ext uri="{FF2B5EF4-FFF2-40B4-BE49-F238E27FC236}">
                <a16:creationId xmlns:a16="http://schemas.microsoft.com/office/drawing/2014/main" xmlns="" id="{AB388FD6-41F1-4448-9283-777761D3E9AF}"/>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dirty="0">
                <a:solidFill>
                  <a:srgbClr val="000000"/>
                </a:solidFill>
                <a:ea typeface="Arial Unicode MS" panose="020B0604020202020204" pitchFamily="34" charset="-128"/>
                <a:cs typeface="Arial Unicode MS" panose="020B0604020202020204" pitchFamily="34" charset="-128"/>
              </a:rPr>
              <a:t>Sep 2018</a:t>
            </a:r>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393157192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5B8BE7-048D-4C6C-95C1-5665FEF86B36}"/>
              </a:ext>
            </a:extLst>
          </p:cNvPr>
          <p:cNvSpPr>
            <a:spLocks noGrp="1"/>
          </p:cNvSpPr>
          <p:nvPr>
            <p:ph type="title"/>
          </p:nvPr>
        </p:nvSpPr>
        <p:spPr>
          <a:xfrm>
            <a:off x="2209801" y="685801"/>
            <a:ext cx="7770813" cy="685800"/>
          </a:xfrm>
        </p:spPr>
        <p:txBody>
          <a:bodyPr/>
          <a:lstStyle/>
          <a:p>
            <a:r>
              <a:rPr lang="en-US" dirty="0"/>
              <a:t>Next Steps</a:t>
            </a:r>
          </a:p>
        </p:txBody>
      </p:sp>
      <p:sp>
        <p:nvSpPr>
          <p:cNvPr id="3" name="Content Placeholder 2">
            <a:extLst>
              <a:ext uri="{FF2B5EF4-FFF2-40B4-BE49-F238E27FC236}">
                <a16:creationId xmlns:a16="http://schemas.microsoft.com/office/drawing/2014/main" xmlns="" id="{54D66123-1FE2-4F62-AE66-BEFF7B7022A0}"/>
              </a:ext>
            </a:extLst>
          </p:cNvPr>
          <p:cNvSpPr>
            <a:spLocks noGrp="1"/>
          </p:cNvSpPr>
          <p:nvPr>
            <p:ph idx="1"/>
          </p:nvPr>
        </p:nvSpPr>
        <p:spPr>
          <a:xfrm>
            <a:off x="2209801" y="1676401"/>
            <a:ext cx="7770813" cy="4418013"/>
          </a:xfrm>
        </p:spPr>
        <p:txBody>
          <a:bodyPr/>
          <a:lstStyle/>
          <a:p>
            <a:r>
              <a:rPr lang="en-US" dirty="0"/>
              <a:t>Telecon: </a:t>
            </a:r>
            <a:r>
              <a:rPr lang="en-US" dirty="0" smtClean="0"/>
              <a:t>Oct 16, 10:00am ~ 12:00am ET (to be confirmed by WG)</a:t>
            </a:r>
          </a:p>
          <a:p>
            <a:pPr lvl="1"/>
            <a:endParaRPr lang="en-US" dirty="0" smtClean="0"/>
          </a:p>
          <a:p>
            <a:r>
              <a:rPr lang="en-US" altLang="en-US" dirty="0" smtClean="0"/>
              <a:t>Goal </a:t>
            </a:r>
            <a:r>
              <a:rPr lang="en-US" altLang="en-US" dirty="0"/>
              <a:t>For </a:t>
            </a:r>
            <a:r>
              <a:rPr lang="en-US" altLang="en-US" dirty="0" smtClean="0"/>
              <a:t>November: </a:t>
            </a:r>
          </a:p>
          <a:p>
            <a:pPr marL="800100" lvl="1" indent="-342900">
              <a:buFont typeface="Wingdings" panose="05000000000000000000" pitchFamily="2" charset="2"/>
              <a:buChar char="u"/>
            </a:pPr>
            <a:r>
              <a:rPr lang="en-US" altLang="en-US" dirty="0" smtClean="0"/>
              <a:t>In </a:t>
            </a:r>
            <a:r>
              <a:rPr lang="en-US" altLang="en-US" dirty="0"/>
              <a:t>case the motion fails in </a:t>
            </a:r>
            <a:r>
              <a:rPr lang="en-US" altLang="en-US" dirty="0" smtClean="0"/>
              <a:t>WG</a:t>
            </a:r>
          </a:p>
          <a:p>
            <a:pPr marL="1200150" lvl="2" indent="-285750">
              <a:buFont typeface="Wingdings" panose="05000000000000000000" pitchFamily="2" charset="2"/>
              <a:buChar char="ü"/>
            </a:pPr>
            <a:r>
              <a:rPr lang="en-US" altLang="en-US" dirty="0" smtClean="0"/>
              <a:t>Improve PAR and CSD </a:t>
            </a:r>
          </a:p>
          <a:p>
            <a:pPr marL="800100" lvl="1" indent="-342900">
              <a:buFont typeface="Wingdings" panose="05000000000000000000" pitchFamily="2" charset="2"/>
              <a:buChar char="u"/>
            </a:pPr>
            <a:r>
              <a:rPr lang="en-US" altLang="en-US" dirty="0"/>
              <a:t>in case the motion passes </a:t>
            </a:r>
            <a:endParaRPr lang="en-US" altLang="en-US" dirty="0" smtClean="0"/>
          </a:p>
          <a:p>
            <a:pPr marL="1200150" lvl="2" indent="-285750">
              <a:buFont typeface="Wingdings" panose="05000000000000000000" pitchFamily="2" charset="2"/>
              <a:buChar char="ü"/>
            </a:pPr>
            <a:r>
              <a:rPr lang="en-US" altLang="en-US" dirty="0" smtClean="0"/>
              <a:t>Process potential comments from EC regarding PAR/CSD.</a:t>
            </a:r>
            <a:endParaRPr lang="en-US" dirty="0" smtClean="0"/>
          </a:p>
          <a:p>
            <a:pPr marL="800100" lvl="1" indent="-342900">
              <a:buFont typeface="Wingdings" panose="05000000000000000000" pitchFamily="2" charset="2"/>
              <a:buChar char="u"/>
            </a:pPr>
            <a:r>
              <a:rPr lang="en-US" altLang="zh-CN" dirty="0" smtClean="0"/>
              <a:t>Any other submission on topic of use cases, channel models, technical feasibility and functional requirements, etc.</a:t>
            </a:r>
            <a:endParaRPr lang="en-US" altLang="zh-CN" dirty="0"/>
          </a:p>
          <a:p>
            <a:pPr lvl="1"/>
            <a:endParaRPr lang="en-US" dirty="0" smtClean="0"/>
          </a:p>
          <a:p>
            <a:endParaRPr lang="en-US" dirty="0"/>
          </a:p>
        </p:txBody>
      </p:sp>
      <p:sp>
        <p:nvSpPr>
          <p:cNvPr id="4" name="Slide Number Placeholder 3">
            <a:extLst>
              <a:ext uri="{FF2B5EF4-FFF2-40B4-BE49-F238E27FC236}">
                <a16:creationId xmlns:a16="http://schemas.microsoft.com/office/drawing/2014/main" xmlns="" id="{EE925157-1A30-425D-8968-13D22408928B}"/>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6" name="Date Placeholder 5">
            <a:extLst>
              <a:ext uri="{FF2B5EF4-FFF2-40B4-BE49-F238E27FC236}">
                <a16:creationId xmlns:a16="http://schemas.microsoft.com/office/drawing/2014/main" xmlns="" id="{BBDFAEF7-10ED-486D-A0CB-86AD6331A839}"/>
              </a:ext>
            </a:extLst>
          </p:cNvPr>
          <p:cNvSpPr>
            <a:spLocks noGrp="1"/>
          </p:cNvSpPr>
          <p:nvPr>
            <p:ph type="dt" idx="15"/>
          </p:nvPr>
        </p:nvSpPr>
        <p:spPr/>
        <p:txBody>
          <a:bodyPr/>
          <a:lstStyle/>
          <a:p>
            <a:r>
              <a:rPr lang="en-US" dirty="0" smtClean="0"/>
              <a:t>Sep </a:t>
            </a:r>
            <a:r>
              <a:rPr lang="en-US" dirty="0"/>
              <a:t>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273246318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dirty="0"/>
              <a:t>September 2018	</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76</a:t>
            </a:fld>
            <a:endParaRPr lang="en-GB" dirty="0"/>
          </a:p>
        </p:txBody>
      </p:sp>
      <p:sp>
        <p:nvSpPr>
          <p:cNvPr id="3073" name="Rectangle 1"/>
          <p:cNvSpPr>
            <a:spLocks noGrp="1" noChangeArrowheads="1"/>
          </p:cNvSpPr>
          <p:nvPr>
            <p:ph type="title"/>
          </p:nvPr>
        </p:nvSpPr>
        <p:spPr>
          <a:xfrm>
            <a:off x="2247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2018-09-14</a:t>
            </a:r>
          </a:p>
        </p:txBody>
      </p:sp>
      <p:graphicFrame>
        <p:nvGraphicFramePr>
          <p:cNvPr id="3075" name="Object 3"/>
          <p:cNvGraphicFramePr>
            <a:graphicFrameLocks noChangeAspect="1"/>
          </p:cNvGraphicFramePr>
          <p:nvPr>
            <p:extLst/>
          </p:nvPr>
        </p:nvGraphicFramePr>
        <p:xfrm>
          <a:off x="2041526" y="2281238"/>
          <a:ext cx="8081963" cy="2481262"/>
        </p:xfrm>
        <a:graphic>
          <a:graphicData uri="http://schemas.openxmlformats.org/presentationml/2006/ole">
            <mc:AlternateContent xmlns:mc="http://schemas.openxmlformats.org/markup-compatibility/2006">
              <mc:Choice xmlns:v="urn:schemas-microsoft-com:vml" Requires="v">
                <p:oleObj spid="_x0000_s16390" name="Document" r:id="rId4" imgW="8245941" imgH="2538755" progId="Word.Document.8">
                  <p:embed/>
                </p:oleObj>
              </mc:Choice>
              <mc:Fallback>
                <p:oleObj name="Document" r:id="rId4" imgW="8245941" imgH="2538755" progId="Word.Document.8">
                  <p:embed/>
                  <p:pic>
                    <p:nvPicPr>
                      <p:cNvPr id="0" name=""/>
                      <p:cNvPicPr>
                        <a:picLocks noChangeAspect="1" noChangeArrowheads="1"/>
                      </p:cNvPicPr>
                      <p:nvPr/>
                    </p:nvPicPr>
                    <p:blipFill>
                      <a:blip r:embed="rId5"/>
                      <a:srcRect/>
                      <a:stretch>
                        <a:fillRect/>
                      </a:stretch>
                    </p:blipFill>
                    <p:spPr bwMode="auto">
                      <a:xfrm>
                        <a:off x="2041526"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35979370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1" y="685801"/>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closing report for the RTA TIG for the September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77</a:t>
            </a:fld>
            <a:endParaRPr lang="en-GB"/>
          </a:p>
        </p:txBody>
      </p:sp>
      <p:sp>
        <p:nvSpPr>
          <p:cNvPr id="5" name="Footer Placeholder 4"/>
          <p:cNvSpPr>
            <a:spLocks noGrp="1"/>
          </p:cNvSpPr>
          <p:nvPr>
            <p:ph type="ftr" idx="14"/>
          </p:nvPr>
        </p:nvSpPr>
        <p:spPr>
          <a:xfrm>
            <a:off x="6881818" y="6475414"/>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20462233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CA" b="0" dirty="0"/>
              <a:t>Approved teleconference minutes</a:t>
            </a:r>
          </a:p>
          <a:p>
            <a:pPr>
              <a:buFont typeface="Arial" panose="020B0604020202020204" pitchFamily="34" charset="0"/>
              <a:buChar char="•"/>
            </a:pPr>
            <a:r>
              <a:rPr lang="en-CA" b="0" dirty="0"/>
              <a:t>The TIG reviewed 4 presentations</a:t>
            </a:r>
          </a:p>
          <a:p>
            <a:pPr lvl="1">
              <a:buFont typeface="Arial" panose="020B0604020202020204" pitchFamily="34" charset="0"/>
              <a:buChar char="•"/>
            </a:pPr>
            <a:endParaRPr lang="en-CA" b="0" dirty="0"/>
          </a:p>
          <a:p>
            <a:pPr lvl="1">
              <a:buFont typeface="Arial" panose="020B0604020202020204" pitchFamily="34" charset="0"/>
              <a:buChar char="•"/>
            </a:pPr>
            <a:endParaRPr lang="en-CA" dirty="0"/>
          </a:p>
          <a:p>
            <a:pPr lvl="1">
              <a:buFont typeface="Arial" panose="020B0604020202020204" pitchFamily="34" charset="0"/>
              <a:buChar char="•"/>
            </a:pPr>
            <a:endParaRPr lang="en-CA" b="0" dirty="0"/>
          </a:p>
          <a:p>
            <a:pPr marL="457200" lvl="1" indent="0"/>
            <a:endParaRPr lang="en-CA" b="0" dirty="0"/>
          </a:p>
          <a:p>
            <a:pPr>
              <a:buFont typeface="Arial" panose="020B0604020202020204" pitchFamily="34" charset="0"/>
              <a:buChar char="•"/>
            </a:pPr>
            <a:r>
              <a:rPr lang="en-CA" b="0" dirty="0"/>
              <a:t>Identified volunteers to work on a draft of the report to present back to the group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pPr algn="l"/>
            <a:r>
              <a:rPr lang="en-US" dirty="0"/>
              <a:t>Work Completed</a:t>
            </a:r>
          </a:p>
        </p:txBody>
      </p:sp>
      <p:graphicFrame>
        <p:nvGraphicFramePr>
          <p:cNvPr id="7" name="Table 6">
            <a:extLst>
              <a:ext uri="{FF2B5EF4-FFF2-40B4-BE49-F238E27FC236}">
                <a16:creationId xmlns="" xmlns:a16="http://schemas.microsoft.com/office/drawing/2014/main" id="{304262EE-949D-4B3F-BB0C-9BFDB04D9634}"/>
              </a:ext>
            </a:extLst>
          </p:cNvPr>
          <p:cNvGraphicFramePr>
            <a:graphicFrameLocks noGrp="1"/>
          </p:cNvGraphicFramePr>
          <p:nvPr>
            <p:extLst/>
          </p:nvPr>
        </p:nvGraphicFramePr>
        <p:xfrm>
          <a:off x="2743200" y="2939627"/>
          <a:ext cx="6489616" cy="1173586"/>
        </p:xfrm>
        <a:graphic>
          <a:graphicData uri="http://schemas.openxmlformats.org/drawingml/2006/table">
            <a:tbl>
              <a:tblPr>
                <a:tableStyleId>{5C22544A-7EE6-4342-B048-85BDC9FD1C3A}</a:tableStyleId>
              </a:tblPr>
              <a:tblGrid>
                <a:gridCol w="2413347">
                  <a:extLst>
                    <a:ext uri="{9D8B030D-6E8A-4147-A177-3AD203B41FA5}">
                      <a16:colId xmlns="" xmlns:a16="http://schemas.microsoft.com/office/drawing/2014/main" val="4269683006"/>
                    </a:ext>
                  </a:extLst>
                </a:gridCol>
                <a:gridCol w="4076269">
                  <a:extLst>
                    <a:ext uri="{9D8B030D-6E8A-4147-A177-3AD203B41FA5}">
                      <a16:colId xmlns="" xmlns:a16="http://schemas.microsoft.com/office/drawing/2014/main" val="3444222982"/>
                    </a:ext>
                  </a:extLst>
                </a:gridCol>
              </a:tblGrid>
              <a:tr h="304264">
                <a:tc>
                  <a:txBody>
                    <a:bodyPr/>
                    <a:lstStyle/>
                    <a:p>
                      <a:pPr algn="l" fontAlgn="b"/>
                      <a:r>
                        <a:rPr lang="en-US" sz="1600" u="none" strike="noStrike" dirty="0">
                          <a:effectLst/>
                        </a:rPr>
                        <a:t>11-18/1499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Real-time Console Game Network Profile</a:t>
                      </a:r>
                      <a:endParaRPr lang="en-US" sz="16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2459475128"/>
                  </a:ext>
                </a:extLst>
              </a:tr>
              <a:tr h="28977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u="none" strike="noStrike" dirty="0">
                          <a:effectLst/>
                        </a:rPr>
                        <a:t>1</a:t>
                      </a:r>
                      <a:r>
                        <a:rPr lang="en-US" sz="1600" b="0" kern="1200" dirty="0">
                          <a:solidFill>
                            <a:schemeClr val="dk1"/>
                          </a:solidFill>
                          <a:effectLst/>
                          <a:latin typeface="+mn-lt"/>
                          <a:ea typeface="+mn-ea"/>
                          <a:cs typeface="+mn-cs"/>
                        </a:rPr>
                        <a:t>1-18/1542</a:t>
                      </a:r>
                      <a:r>
                        <a:rPr lang="en-US" sz="1600" b="0" kern="1200" baseline="0" dirty="0">
                          <a:solidFill>
                            <a:schemeClr val="dk1"/>
                          </a:solidFill>
                          <a:effectLst/>
                          <a:latin typeface="+mn-lt"/>
                          <a:ea typeface="+mn-ea"/>
                          <a:cs typeface="+mn-cs"/>
                        </a:rPr>
                        <a:t>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Time-Aware Traffic Shaping over 802.11</a:t>
                      </a:r>
                    </a:p>
                  </a:txBody>
                  <a:tcPr marL="9525" marR="9525" marT="9525" marB="0" anchor="b"/>
                </a:tc>
                <a:extLst>
                  <a:ext uri="{0D108BD9-81ED-4DB2-BD59-A6C34878D82A}">
                    <a16:rowId xmlns="" xmlns:a16="http://schemas.microsoft.com/office/drawing/2014/main" val="1660298358"/>
                  </a:ext>
                </a:extLst>
              </a:tr>
              <a:tr h="289774">
                <a:tc>
                  <a:txBody>
                    <a:bodyPr/>
                    <a:lstStyle/>
                    <a:p>
                      <a:pPr algn="l" fontAlgn="b"/>
                      <a:r>
                        <a:rPr lang="en-US" sz="1600" u="none" strike="noStrike" dirty="0">
                          <a:effectLst/>
                        </a:rPr>
                        <a:t>11-18/1543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RTA- Dual link proposal</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525110280"/>
                  </a:ext>
                </a:extLst>
              </a:tr>
              <a:tr h="289774">
                <a:tc>
                  <a:txBody>
                    <a:bodyPr/>
                    <a:lstStyle/>
                    <a:p>
                      <a:pPr algn="l" fontAlgn="b"/>
                      <a:r>
                        <a:rPr lang="en-US" sz="1600" u="none" strike="noStrike" dirty="0">
                          <a:effectLst/>
                        </a:rPr>
                        <a:t>11-18-1618 r0</a:t>
                      </a:r>
                      <a:endParaRPr lang="en-US" sz="16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Discussion on Target Applications of RTA</a:t>
                      </a:r>
                      <a:endParaRPr lang="en-US" sz="16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3145129353"/>
                  </a:ext>
                </a:extLst>
              </a:tr>
            </a:tbl>
          </a:graphicData>
        </a:graphic>
      </p:graphicFrame>
    </p:spTree>
    <p:extLst>
      <p:ext uri="{BB962C8B-B14F-4D97-AF65-F5344CB8AC3E}">
        <p14:creationId xmlns:p14="http://schemas.microsoft.com/office/powerpoint/2010/main" val="39792421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altLang="zh-CN" dirty="0"/>
              <a:t>July 2018: Formation of the TIG</a:t>
            </a:r>
          </a:p>
          <a:p>
            <a:pPr lvl="1">
              <a:buFont typeface="Arial" panose="020B0604020202020204" pitchFamily="34" charset="0"/>
              <a:buChar char="•"/>
            </a:pPr>
            <a:r>
              <a:rPr lang="en-US" altLang="zh-CN" dirty="0"/>
              <a:t>8/8/2018 Teleconference</a:t>
            </a:r>
          </a:p>
          <a:p>
            <a:pPr lvl="1">
              <a:buFont typeface="Arial" panose="020B0604020202020204" pitchFamily="34" charset="0"/>
              <a:buChar char="•"/>
            </a:pPr>
            <a:r>
              <a:rPr lang="en-US" altLang="zh-CN" dirty="0"/>
              <a:t>8/22/2018 Teleconference</a:t>
            </a:r>
          </a:p>
          <a:p>
            <a:pPr>
              <a:buFont typeface="Arial" panose="020B0604020202020204" pitchFamily="34" charset="0"/>
              <a:buChar char="•"/>
            </a:pPr>
            <a:r>
              <a:rPr lang="en-US" altLang="zh-CN" dirty="0"/>
              <a:t>September 2018: Interim Meeting</a:t>
            </a:r>
          </a:p>
          <a:p>
            <a:pPr lvl="1">
              <a:buFont typeface="Arial" panose="020B0604020202020204" pitchFamily="34" charset="0"/>
              <a:buChar char="•"/>
            </a:pPr>
            <a:r>
              <a:rPr lang="en-US" dirty="0"/>
              <a:t>Assemble a team to develop the report</a:t>
            </a:r>
          </a:p>
          <a:p>
            <a:pPr lvl="2">
              <a:buFont typeface="Arial" panose="020B0604020202020204" pitchFamily="34" charset="0"/>
              <a:buChar char="•"/>
            </a:pPr>
            <a:r>
              <a:rPr lang="en-US" dirty="0"/>
              <a:t>Call for volunteers to assemble draft of the report.</a:t>
            </a:r>
          </a:p>
          <a:p>
            <a:pPr lvl="1">
              <a:buFont typeface="Arial" panose="020B0604020202020204" pitchFamily="34" charset="0"/>
              <a:buChar char="•"/>
            </a:pPr>
            <a:r>
              <a:rPr lang="en-US" altLang="zh-CN" dirty="0"/>
              <a:t>3 teleconferences</a:t>
            </a:r>
          </a:p>
          <a:p>
            <a:pPr>
              <a:buFont typeface="Arial" panose="020B0604020202020204" pitchFamily="34" charset="0"/>
              <a:buChar char="•"/>
            </a:pPr>
            <a:r>
              <a:rPr lang="en-US" altLang="zh-CN" dirty="0"/>
              <a:t>Nov. 2018: Plenary Meeting Submit Report on the RTA TIG</a:t>
            </a:r>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pPr algn="l"/>
            <a:r>
              <a:rPr lang="en-US" dirty="0"/>
              <a:t>Timeline</a:t>
            </a:r>
          </a:p>
        </p:txBody>
      </p:sp>
    </p:spTree>
    <p:extLst>
      <p:ext uri="{BB962C8B-B14F-4D97-AF65-F5344CB8AC3E}">
        <p14:creationId xmlns:p14="http://schemas.microsoft.com/office/powerpoint/2010/main" val="3610075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MIB Style, Visio and Frame Practices</a:t>
            </a:r>
            <a:endParaRPr lang="en-GB" dirty="0"/>
          </a:p>
        </p:txBody>
      </p:sp>
      <p:sp>
        <p:nvSpPr>
          <p:cNvPr id="9218" name="Rectangle 2"/>
          <p:cNvSpPr>
            <a:spLocks noGrp="1" noChangeArrowheads="1"/>
          </p:cNvSpPr>
          <p:nvPr>
            <p:ph idx="1"/>
          </p:nvPr>
        </p:nvSpPr>
        <p:spPr>
          <a:ln/>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a:t>
            </a:r>
            <a:endParaRPr lang="en-US" sz="2000" dirty="0"/>
          </a:p>
          <a:p>
            <a:pPr lvl="1"/>
            <a:r>
              <a:rPr lang="en-GB" sz="1800" dirty="0"/>
              <a:t>Near the end of sponsor ballot, </a:t>
            </a:r>
            <a:r>
              <a:rPr lang="en-GB" sz="1800" dirty="0" smtClean="0"/>
              <a:t>turn </a:t>
            </a:r>
            <a:r>
              <a:rPr lang="en-GB" sz="1800" dirty="0"/>
              <a:t>these all into .</a:t>
            </a:r>
            <a:r>
              <a:rPr lang="en-GB" sz="1800" dirty="0" err="1"/>
              <a:t>emf</a:t>
            </a:r>
            <a:r>
              <a:rPr lang="en-GB" sz="1800" dirty="0"/>
              <a:t> (windows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a:t>
            </a:r>
            <a:r>
              <a:rPr lang="en-GB" sz="1800" dirty="0" smtClean="0"/>
              <a:t>high likelihood </a:t>
            </a:r>
            <a:r>
              <a:rPr lang="en-GB" sz="1800" dirty="0"/>
              <a:t>we should use .</a:t>
            </a:r>
            <a:r>
              <a:rPr lang="en-GB" sz="1800" dirty="0" err="1"/>
              <a:t>emf</a:t>
            </a:r>
            <a:endParaRPr lang="en-GB" sz="1800" dirty="0"/>
          </a:p>
          <a:p>
            <a:r>
              <a:rPr lang="en-GB" sz="2000" dirty="0"/>
              <a:t>Frame templates </a:t>
            </a:r>
            <a:r>
              <a:rPr lang="en-GB" sz="2000" dirty="0" smtClean="0"/>
              <a:t>are available</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4" name="Date Placeholder 3"/>
          <p:cNvSpPr>
            <a:spLocks noGrp="1"/>
          </p:cNvSpPr>
          <p:nvPr>
            <p:ph type="dt" idx="15"/>
          </p:nvPr>
        </p:nvSpPr>
        <p:spPr/>
        <p:txBody>
          <a:bodyPr/>
          <a:lstStyle/>
          <a:p>
            <a:r>
              <a:rPr lang="en-US" smtClean="0"/>
              <a:t>September 2018</a:t>
            </a:r>
            <a:endParaRPr lang="en-GB"/>
          </a:p>
        </p:txBody>
      </p:sp>
    </p:spTree>
    <p:extLst>
      <p:ext uri="{BB962C8B-B14F-4D97-AF65-F5344CB8AC3E}">
        <p14:creationId xmlns:p14="http://schemas.microsoft.com/office/powerpoint/2010/main" val="32736585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pPr lvl="1">
              <a:buFont typeface="Arial" panose="020B0604020202020204" pitchFamily="34" charset="0"/>
              <a:buChar char="•"/>
            </a:pPr>
            <a:r>
              <a:rPr lang="en-US" sz="3600" dirty="0"/>
              <a:t>September 26, 9PM ET</a:t>
            </a:r>
          </a:p>
          <a:p>
            <a:pPr lvl="1">
              <a:buFont typeface="Arial" panose="020B0604020202020204" pitchFamily="34" charset="0"/>
              <a:buChar char="•"/>
            </a:pPr>
            <a:r>
              <a:rPr lang="en-US" sz="3600" dirty="0"/>
              <a:t>October 10, 9PM ET</a:t>
            </a:r>
          </a:p>
          <a:p>
            <a:pPr lvl="1">
              <a:buFont typeface="Arial" panose="020B0604020202020204" pitchFamily="34" charset="0"/>
              <a:buChar char="•"/>
            </a:pPr>
            <a:r>
              <a:rPr lang="en-US" sz="3600" dirty="0"/>
              <a:t>October 24, 9PM ET</a:t>
            </a:r>
          </a:p>
          <a:p>
            <a:pPr lvl="1">
              <a:buFont typeface="Arial" panose="020B0604020202020204" pitchFamily="34" charset="0"/>
              <a:buChar char="•"/>
            </a:pPr>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pPr algn="l"/>
            <a:r>
              <a:rPr lang="en-US" dirty="0"/>
              <a:t>RTA TIG Teleconference Schedule</a:t>
            </a:r>
          </a:p>
        </p:txBody>
      </p:sp>
    </p:spTree>
    <p:extLst>
      <p:ext uri="{BB962C8B-B14F-4D97-AF65-F5344CB8AC3E}">
        <p14:creationId xmlns:p14="http://schemas.microsoft.com/office/powerpoint/2010/main" val="268721621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pPr lvl="1">
              <a:buFont typeface="Arial" panose="020B0604020202020204" pitchFamily="34" charset="0"/>
              <a:buChar char="•"/>
            </a:pPr>
            <a:r>
              <a:rPr lang="en-US" sz="3600" dirty="0"/>
              <a:t>Continue to review submissions and potential solutions</a:t>
            </a:r>
          </a:p>
          <a:p>
            <a:pPr lvl="1">
              <a:buFont typeface="Arial" panose="020B0604020202020204" pitchFamily="34" charset="0"/>
              <a:buChar char="•"/>
            </a:pPr>
            <a:r>
              <a:rPr lang="en-US" sz="3600" dirty="0"/>
              <a:t>Continue work on the report to submit to the working group.</a:t>
            </a:r>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pPr algn="l"/>
            <a:r>
              <a:rPr lang="en-US" dirty="0"/>
              <a:t>Goals for November Plenary</a:t>
            </a:r>
          </a:p>
        </p:txBody>
      </p:sp>
    </p:spTree>
    <p:extLst>
      <p:ext uri="{BB962C8B-B14F-4D97-AF65-F5344CB8AC3E}">
        <p14:creationId xmlns:p14="http://schemas.microsoft.com/office/powerpoint/2010/main" val="22659174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a:t>September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John Notor, Notor Research</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82</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Liaison from 802.18 to 802.11</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2018-09-14</a:t>
            </a:r>
          </a:p>
        </p:txBody>
      </p:sp>
      <p:graphicFrame>
        <p:nvGraphicFramePr>
          <p:cNvPr id="3075" name="Object 3"/>
          <p:cNvGraphicFramePr>
            <a:graphicFrameLocks noChangeAspect="1"/>
          </p:cNvGraphicFramePr>
          <p:nvPr>
            <p:extLst/>
          </p:nvPr>
        </p:nvGraphicFramePr>
        <p:xfrm>
          <a:off x="2032001" y="2351088"/>
          <a:ext cx="8156575" cy="2354262"/>
        </p:xfrm>
        <a:graphic>
          <a:graphicData uri="http://schemas.openxmlformats.org/presentationml/2006/ole">
            <mc:AlternateContent xmlns:mc="http://schemas.openxmlformats.org/markup-compatibility/2006">
              <mc:Choice xmlns:v="urn:schemas-microsoft-com:vml" Requires="v">
                <p:oleObj spid="_x0000_s17412" name="Document" r:id="rId4" imgW="8255000" imgH="2387600" progId="Word.Document.8">
                  <p:embed/>
                </p:oleObj>
              </mc:Choice>
              <mc:Fallback>
                <p:oleObj name="Document" r:id="rId4" imgW="8255000" imgH="2387600" progId="Word.Document.8">
                  <p:embed/>
                  <p:pic>
                    <p:nvPicPr>
                      <p:cNvPr id="0" name=""/>
                      <p:cNvPicPr>
                        <a:picLocks noChangeAspect="1" noChangeArrowheads="1"/>
                      </p:cNvPicPr>
                      <p:nvPr/>
                    </p:nvPicPr>
                    <p:blipFill>
                      <a:blip r:embed="rId5"/>
                      <a:srcRect/>
                      <a:stretch>
                        <a:fillRect/>
                      </a:stretch>
                    </p:blipFill>
                    <p:spPr bwMode="auto">
                      <a:xfrm>
                        <a:off x="2032001"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7500008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en-GB"/>
              <a:t>John Notor, Notor Research</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83</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is a liaison from IEEE 802.18 for the September 2018 IEEE 802.11 Mid-Week Plenary.</a:t>
            </a:r>
          </a:p>
        </p:txBody>
      </p:sp>
    </p:spTree>
    <p:extLst>
      <p:ext uri="{BB962C8B-B14F-4D97-AF65-F5344CB8AC3E}">
        <p14:creationId xmlns:p14="http://schemas.microsoft.com/office/powerpoint/2010/main" val="31651407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46023" y="736599"/>
            <a:ext cx="7770813" cy="719931"/>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Congratulations Richard Kennedy!</a:t>
            </a:r>
          </a:p>
        </p:txBody>
      </p:sp>
      <p:sp>
        <p:nvSpPr>
          <p:cNvPr id="16387" name="Content Placeholder 2"/>
          <p:cNvSpPr>
            <a:spLocks noGrp="1"/>
          </p:cNvSpPr>
          <p:nvPr>
            <p:ph idx="1"/>
          </p:nvPr>
        </p:nvSpPr>
        <p:spPr>
          <a:xfrm>
            <a:off x="2220912" y="1820068"/>
            <a:ext cx="7772400" cy="3285332"/>
          </a:xfrm>
        </p:spPr>
        <p:txBody>
          <a:bodyPr/>
          <a:lstStyle/>
          <a:p>
            <a:pPr marL="400050" lvl="1" indent="0"/>
            <a:r>
              <a:rPr lang="en-US" altLang="en-US" sz="2400" b="1" dirty="0"/>
              <a:t>IEEE 802.18 Congratulates Richard Kennedy on receiving the </a:t>
            </a:r>
            <a:r>
              <a:rPr lang="en-US" sz="2400" b="1" dirty="0"/>
              <a:t>IEEE-SA Standards Medallion </a:t>
            </a:r>
            <a:r>
              <a:rPr lang="en-US" sz="2400" b="1" i="1" dirty="0"/>
              <a:t>“For being a driving force to achieve the worldwide harmonization of spectrum for IEEE 802</a:t>
            </a:r>
            <a:r>
              <a:rPr lang="en-US" sz="2400" b="1" i="1" baseline="30000" dirty="0"/>
              <a:t>TM</a:t>
            </a:r>
            <a:r>
              <a:rPr lang="en-US" sz="2400" b="1" i="1" dirty="0"/>
              <a:t> Wireless Networks (e.g. Wi-Fi).”</a:t>
            </a:r>
            <a:endParaRPr lang="en-US" altLang="en-US" sz="2400" b="1" dirty="0"/>
          </a:p>
          <a:p>
            <a:pPr>
              <a:buFont typeface="Arial" panose="020B0604020202020204" pitchFamily="34" charset="0"/>
              <a:buChar char="•"/>
            </a:pPr>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84</a:t>
            </a:fld>
            <a:endParaRPr lang="en-US" altLang="en-US" sz="1200" b="0" dirty="0"/>
          </a:p>
        </p:txBody>
      </p:sp>
      <p:sp>
        <p:nvSpPr>
          <p:cNvPr id="2" name="Date Placeholder 1"/>
          <p:cNvSpPr>
            <a:spLocks noGrp="1"/>
          </p:cNvSpPr>
          <p:nvPr>
            <p:ph type="dt" idx="15"/>
          </p:nvPr>
        </p:nvSpPr>
        <p:spPr/>
        <p:txBody>
          <a:bodyPr/>
          <a:lstStyle/>
          <a:p>
            <a:r>
              <a:rPr lang="en-US"/>
              <a:t>September 2018</a:t>
            </a:r>
            <a:endParaRPr lang="en-GB" dirty="0"/>
          </a:p>
        </p:txBody>
      </p:sp>
      <p:sp>
        <p:nvSpPr>
          <p:cNvPr id="3" name="Footer Placeholder 2"/>
          <p:cNvSpPr>
            <a:spLocks noGrp="1"/>
          </p:cNvSpPr>
          <p:nvPr>
            <p:ph type="ftr" idx="14"/>
          </p:nvPr>
        </p:nvSpPr>
        <p:spPr/>
        <p:txBody>
          <a:bodyPr/>
          <a:lstStyle/>
          <a:p>
            <a:r>
              <a:rPr lang="en-US"/>
              <a:t>John Notor, Notor Research</a:t>
            </a:r>
            <a:endParaRPr lang="en-GB" dirty="0"/>
          </a:p>
        </p:txBody>
      </p:sp>
    </p:spTree>
    <p:extLst>
      <p:ext uri="{BB962C8B-B14F-4D97-AF65-F5344CB8AC3E}">
        <p14:creationId xmlns:p14="http://schemas.microsoft.com/office/powerpoint/2010/main" val="41828176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7524760" y="6475414"/>
            <a:ext cx="2541578" cy="168297"/>
          </a:xfrm>
        </p:spPr>
        <p:txBody>
          <a:bodyPr/>
          <a:lstStyle/>
          <a:p>
            <a:r>
              <a:rPr lang="en-GB"/>
              <a:t>John Notor, Notor Research</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85</a:t>
            </a:fld>
            <a:endParaRPr lang="en-GB" dirty="0"/>
          </a:p>
        </p:txBody>
      </p:sp>
      <p:sp>
        <p:nvSpPr>
          <p:cNvPr id="5121" name="Rectangle 1"/>
          <p:cNvSpPr>
            <a:spLocks noGrp="1" noChangeArrowheads="1"/>
          </p:cNvSpPr>
          <p:nvPr>
            <p:ph type="title"/>
          </p:nvPr>
        </p:nvSpPr>
        <p:spPr>
          <a:xfrm>
            <a:off x="2209800" y="685800"/>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EU Discussion (1/2)</a:t>
            </a:r>
          </a:p>
        </p:txBody>
      </p:sp>
      <p:sp>
        <p:nvSpPr>
          <p:cNvPr id="5122" name="Rectangle 2"/>
          <p:cNvSpPr>
            <a:spLocks noGrp="1" noChangeArrowheads="1"/>
          </p:cNvSpPr>
          <p:nvPr>
            <p:ph type="body" idx="1"/>
          </p:nvPr>
        </p:nvSpPr>
        <p:spPr>
          <a:xfrm>
            <a:off x="2202295" y="1700808"/>
            <a:ext cx="7772400" cy="4305320"/>
          </a:xfrm>
          <a:ln/>
        </p:spPr>
        <p:txBody>
          <a:bodyPr/>
          <a:lstStyle/>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The publication process for ETSI wireless standards is being interrupted by controversies over the content of and process for creating and publishing the standards.</a:t>
            </a:r>
          </a:p>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ETSI BRAN: Meeting #99: 18-21 September</a:t>
            </a:r>
          </a:p>
          <a:p>
            <a:pPr lvl="1">
              <a:spcBef>
                <a:spcPts val="0"/>
              </a:spcBef>
              <a:buFont typeface="Arial" panose="020B0604020202020204" pitchFamily="34" charset="0"/>
              <a:buChar char="•"/>
            </a:pPr>
            <a:r>
              <a:rPr lang="en-US" dirty="0">
                <a:solidFill>
                  <a:schemeClr val="tx1"/>
                </a:solidFill>
              </a:rPr>
              <a:t>Upper 6 GHz band TFES TR 103 612 early draft is out </a:t>
            </a:r>
            <a:r>
              <a:rPr lang="en-US" sz="1800" dirty="0">
                <a:solidFill>
                  <a:schemeClr val="tx1"/>
                </a:solidFill>
              </a:rPr>
              <a:t>and BRAN TR 103 631 is posted.</a:t>
            </a:r>
            <a:endParaRPr lang="en-US" sz="2400" dirty="0">
              <a:solidFill>
                <a:schemeClr val="tx1"/>
              </a:solidFill>
            </a:endParaRPr>
          </a:p>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ETSI-ERM-TG-11:  Meeting #54: 15-19 October </a:t>
            </a:r>
            <a:r>
              <a:rPr lang="en-US" sz="1600" dirty="0">
                <a:solidFill>
                  <a:schemeClr val="tx1"/>
                </a:solidFill>
              </a:rPr>
              <a:t> </a:t>
            </a:r>
          </a:p>
          <a:p>
            <a:pPr lvl="1">
              <a:spcBef>
                <a:spcPts val="0"/>
              </a:spcBef>
              <a:buFont typeface="Arial" panose="020B0604020202020204" pitchFamily="34" charset="0"/>
              <a:buChar char="•"/>
            </a:pPr>
            <a:r>
              <a:rPr lang="en-US" dirty="0">
                <a:solidFill>
                  <a:schemeClr val="tx1"/>
                </a:solidFill>
              </a:rPr>
              <a:t>EN 300 328 (v2.2.1 (2018-04)) will not be published in the OJEU.</a:t>
            </a:r>
          </a:p>
          <a:p>
            <a:pPr lvl="1">
              <a:spcBef>
                <a:spcPts val="0"/>
              </a:spcBef>
              <a:buFont typeface="Arial" panose="020B0604020202020204" pitchFamily="34" charset="0"/>
              <a:buChar char="•"/>
            </a:pPr>
            <a:r>
              <a:rPr lang="en-US" dirty="0">
                <a:solidFill>
                  <a:schemeClr val="tx1"/>
                </a:solidFill>
              </a:rPr>
              <a:t>To avoid existence of 2 different versions, the older v2.1.1. may be withdrawn.</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Tree>
    <p:extLst>
      <p:ext uri="{BB962C8B-B14F-4D97-AF65-F5344CB8AC3E}">
        <p14:creationId xmlns:p14="http://schemas.microsoft.com/office/powerpoint/2010/main" val="4109897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685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EU Discussion (2/2)</a:t>
            </a:r>
            <a:endParaRPr lang="en-US" dirty="0"/>
          </a:p>
        </p:txBody>
      </p:sp>
      <p:sp>
        <p:nvSpPr>
          <p:cNvPr id="3" name="Content Placeholder 2"/>
          <p:cNvSpPr>
            <a:spLocks noGrp="1"/>
          </p:cNvSpPr>
          <p:nvPr>
            <p:ph idx="1"/>
          </p:nvPr>
        </p:nvSpPr>
        <p:spPr>
          <a:xfrm>
            <a:off x="2171671" y="1362868"/>
            <a:ext cx="8451908" cy="5293520"/>
          </a:xfrm>
        </p:spPr>
        <p:txBody>
          <a:bodyPr/>
          <a:lstStyle/>
          <a:p>
            <a:pPr>
              <a:buFont typeface="Arial" panose="020B0604020202020204" pitchFamily="34" charset="0"/>
              <a:buChar char="•"/>
            </a:pPr>
            <a:r>
              <a:rPr lang="en-US" dirty="0">
                <a:solidFill>
                  <a:schemeClr val="tx1"/>
                </a:solidFill>
              </a:rPr>
              <a:t>CEPT–ECC SE45: </a:t>
            </a:r>
            <a:r>
              <a:rPr lang="en-US" dirty="0"/>
              <a:t>Next f2f: 2-3 October, Maisons-Alfort, Paris (France) </a:t>
            </a:r>
          </a:p>
          <a:p>
            <a:pPr lvl="1">
              <a:buFont typeface="Arial" panose="020B0604020202020204" pitchFamily="34" charset="0"/>
              <a:buChar char="•"/>
            </a:pPr>
            <a:r>
              <a:rPr lang="en-US" dirty="0"/>
              <a:t>Minutes have been published for the previous meeting.</a:t>
            </a:r>
          </a:p>
          <a:p>
            <a:pPr lvl="2">
              <a:buFont typeface="Arial" panose="020B0604020202020204" pitchFamily="34" charset="0"/>
              <a:buChar char="•"/>
            </a:pPr>
            <a:r>
              <a:rPr lang="en-US" sz="2000" dirty="0"/>
              <a:t>Discussions took place in SE45 and in FM 57 on UWB, FM57 Document 8 has the details.</a:t>
            </a:r>
          </a:p>
          <a:p>
            <a:pPr lvl="1">
              <a:buFont typeface="Arial" panose="020B0604020202020204" pitchFamily="34" charset="0"/>
              <a:buChar char="•"/>
            </a:pPr>
            <a:r>
              <a:rPr lang="en-US" dirty="0"/>
              <a:t>Input papers being worked on for the next meeting, revised simulation results,  duty cycle, channelization, etc.  </a:t>
            </a:r>
          </a:p>
          <a:p>
            <a:pPr marL="514350" lvl="1" indent="0"/>
            <a:endParaRPr lang="en-US" sz="1200" dirty="0">
              <a:solidFill>
                <a:schemeClr val="tx1"/>
              </a:solidFill>
            </a:endParaRPr>
          </a:p>
          <a:p>
            <a:pPr>
              <a:buFont typeface="Arial" panose="020B0604020202020204" pitchFamily="34" charset="0"/>
              <a:buChar char="•"/>
            </a:pPr>
            <a:r>
              <a:rPr lang="en-US" dirty="0">
                <a:solidFill>
                  <a:schemeClr val="tx1"/>
                </a:solidFill>
              </a:rPr>
              <a:t>CEPT–ECC FM57: </a:t>
            </a:r>
            <a:r>
              <a:rPr lang="en-US" dirty="0"/>
              <a:t>Next f2f: 4 October in Maisons-Alfort, Paris (France)</a:t>
            </a:r>
            <a:endParaRPr lang="en-US" sz="1400" dirty="0"/>
          </a:p>
          <a:p>
            <a:pPr lvl="1">
              <a:buFont typeface="Arial" panose="020B0604020202020204" pitchFamily="34" charset="0"/>
              <a:buChar char="•"/>
            </a:pPr>
            <a:r>
              <a:rPr lang="en-US" dirty="0"/>
              <a:t>Minutes are not out yet, a telecon on 12 September is scheduled.</a:t>
            </a:r>
          </a:p>
          <a:p>
            <a:pPr lvl="1">
              <a:buFont typeface="Arial" panose="020B0604020202020204" pitchFamily="34" charset="0"/>
              <a:buChar char="•"/>
            </a:pPr>
            <a:r>
              <a:rPr lang="en-US" dirty="0"/>
              <a:t> FM57(18)007 Draft interim report in response to mandate is available for comment. </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US"/>
              <a:t>John Notor, Notor Research</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5031005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7524760" y="6475414"/>
            <a:ext cx="2541578" cy="168297"/>
          </a:xfrm>
        </p:spPr>
        <p:txBody>
          <a:bodyPr/>
          <a:lstStyle/>
          <a:p>
            <a:r>
              <a:rPr lang="en-GB"/>
              <a:t>John Notor, Notor Research</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87</a:t>
            </a:fld>
            <a:endParaRPr lang="en-GB" dirty="0"/>
          </a:p>
        </p:txBody>
      </p:sp>
      <p:sp>
        <p:nvSpPr>
          <p:cNvPr id="5121" name="Rectangle 1"/>
          <p:cNvSpPr>
            <a:spLocks noGrp="1" noChangeArrowheads="1"/>
          </p:cNvSpPr>
          <p:nvPr>
            <p:ph type="title"/>
          </p:nvPr>
        </p:nvSpPr>
        <p:spPr>
          <a:xfrm>
            <a:off x="2209800" y="685800"/>
            <a:ext cx="7772400" cy="7933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rPr>
              <a:t>Google Waiver Status</a:t>
            </a:r>
            <a:endParaRPr lang="en-GB" dirty="0"/>
          </a:p>
        </p:txBody>
      </p:sp>
      <p:sp>
        <p:nvSpPr>
          <p:cNvPr id="5122" name="Rectangle 2"/>
          <p:cNvSpPr>
            <a:spLocks noGrp="1" noChangeArrowheads="1"/>
          </p:cNvSpPr>
          <p:nvPr>
            <p:ph type="body" idx="1"/>
          </p:nvPr>
        </p:nvSpPr>
        <p:spPr>
          <a:xfrm>
            <a:off x="2167892" y="1479137"/>
            <a:ext cx="7772400" cy="4406315"/>
          </a:xfrm>
          <a:ln/>
        </p:spPr>
        <p:txBody>
          <a:bodyPr vert="horz" wrap="square" lIns="91440" tIns="46080" rIns="92160" bIns="46080" numCol="1" anchor="t" anchorCtr="0" compatLnSpc="1">
            <a:prstTxWarp prst="textNoShape">
              <a:avLst/>
            </a:prstTxWarp>
          </a:bodyPr>
          <a:lstStyle/>
          <a:p>
            <a:pPr>
              <a:buFont typeface="Arial" panose="020B0604020202020204" pitchFamily="34" charset="0"/>
              <a:buChar char="•"/>
            </a:pPr>
            <a:r>
              <a:rPr lang="en-US" dirty="0">
                <a:solidFill>
                  <a:schemeClr val="tx1"/>
                </a:solidFill>
              </a:rPr>
              <a:t>Google and Facebook have submitted a joint letter to the FCC proposing the following performance limits for Soli sensors:</a:t>
            </a:r>
          </a:p>
          <a:p>
            <a:pPr marL="1257300" lvl="2" indent="-342900">
              <a:buFont typeface="Arial" panose="020B0604020202020204" pitchFamily="34" charset="0"/>
              <a:buChar char="•"/>
            </a:pPr>
            <a:r>
              <a:rPr lang="en-US" sz="2000" dirty="0"/>
              <a:t>Peak EIRP: +13 dBm</a:t>
            </a:r>
          </a:p>
          <a:p>
            <a:pPr marL="1257300" lvl="2" indent="-342900">
              <a:buFont typeface="Arial" panose="020B0604020202020204" pitchFamily="34" charset="0"/>
              <a:buChar char="•"/>
            </a:pPr>
            <a:r>
              <a:rPr lang="en-US" sz="2000" dirty="0"/>
              <a:t>Peak transmitter conducted power: +10 dBm</a:t>
            </a:r>
          </a:p>
          <a:p>
            <a:pPr marL="1257300" lvl="2" indent="-342900">
              <a:buFont typeface="Arial" panose="020B0604020202020204" pitchFamily="34" charset="0"/>
              <a:buChar char="•"/>
            </a:pPr>
            <a:r>
              <a:rPr lang="en-US" sz="2000" dirty="0"/>
              <a:t>Peak power spectral density: +13 dBm/MHz</a:t>
            </a:r>
          </a:p>
          <a:p>
            <a:pPr marL="1257300" lvl="2" indent="-342900">
              <a:buFont typeface="Arial" panose="020B0604020202020204" pitchFamily="34" charset="0"/>
              <a:buChar char="•"/>
            </a:pPr>
            <a:r>
              <a:rPr lang="en-US" sz="2000" dirty="0"/>
              <a:t>Maximum Transmit Duty Cycle: 10% in any 33 </a:t>
            </a:r>
            <a:r>
              <a:rPr lang="en-US" sz="2000" dirty="0" err="1"/>
              <a:t>ms</a:t>
            </a:r>
            <a:r>
              <a:rPr lang="en-US" sz="2000" dirty="0"/>
              <a:t> interval (i.e., Soli sensors will not transmit longer than a total of 3.3 </a:t>
            </a:r>
            <a:r>
              <a:rPr lang="en-US" sz="2000" dirty="0" err="1"/>
              <a:t>ms</a:t>
            </a:r>
            <a:r>
              <a:rPr lang="en-US" sz="2000" dirty="0"/>
              <a:t> in any 33 </a:t>
            </a:r>
            <a:r>
              <a:rPr lang="en-US" sz="2000" dirty="0" err="1"/>
              <a:t>ms</a:t>
            </a:r>
            <a:r>
              <a:rPr lang="en-US" sz="2000" dirty="0"/>
              <a:t> time period)</a:t>
            </a:r>
          </a:p>
          <a:p>
            <a:pPr marL="1257300" lvl="2">
              <a:buFont typeface="Arial" panose="020B0604020202020204" pitchFamily="34" charset="0"/>
              <a:buChar char="•"/>
            </a:pPr>
            <a:r>
              <a:rPr lang="en-US" sz="2000" dirty="0"/>
              <a:t>Link: </a:t>
            </a:r>
            <a:r>
              <a:rPr lang="en-US" sz="2000" dirty="0">
                <a:solidFill>
                  <a:schemeClr val="accent2"/>
                </a:solidFill>
                <a:hlinkClick r:id="rId3">
                  <a:extLst>
                    <a:ext uri="{A12FA001-AC4F-418D-AE19-62706E023703}">
                      <ahyp:hlinkClr xmlns="" xmlns:ahyp="http://schemas.microsoft.com/office/drawing/2018/hyperlinkcolor" val="tx"/>
                    </a:ext>
                  </a:extLst>
                </a:hlinkClick>
              </a:rPr>
              <a:t>https://ecfsapi.fcc.gov/file/10907489822345/2018-09-07%20Joint%20Letter%20(ET%2018-70).pdf</a:t>
            </a:r>
            <a:r>
              <a:rPr lang="en-US" sz="2000" dirty="0">
                <a:solidFill>
                  <a:schemeClr val="accent2"/>
                </a:solidFill>
              </a:rPr>
              <a:t> </a:t>
            </a:r>
            <a:r>
              <a:rPr lang="en-US" sz="2000" dirty="0"/>
              <a:t>	</a:t>
            </a:r>
          </a:p>
        </p:txBody>
      </p:sp>
    </p:spTree>
    <p:extLst>
      <p:ext uri="{BB962C8B-B14F-4D97-AF65-F5344CB8AC3E}">
        <p14:creationId xmlns:p14="http://schemas.microsoft.com/office/powerpoint/2010/main" val="92131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685800"/>
          </a:xfrm>
        </p:spPr>
        <p:txBody>
          <a:bodyPr/>
          <a:lstStyle/>
          <a:p>
            <a:r>
              <a:rPr lang="en-US" sz="2400" dirty="0"/>
              <a:t>Other Items Discussed</a:t>
            </a:r>
          </a:p>
        </p:txBody>
      </p:sp>
      <p:sp>
        <p:nvSpPr>
          <p:cNvPr id="3" name="Content Placeholder 2"/>
          <p:cNvSpPr>
            <a:spLocks noGrp="1"/>
          </p:cNvSpPr>
          <p:nvPr>
            <p:ph idx="1"/>
          </p:nvPr>
        </p:nvSpPr>
        <p:spPr>
          <a:xfrm>
            <a:off x="2220912" y="1249219"/>
            <a:ext cx="8305800" cy="5637213"/>
          </a:xfrm>
        </p:spPr>
        <p:txBody>
          <a:bodyPr/>
          <a:lstStyle/>
          <a:p>
            <a:pPr>
              <a:spcBef>
                <a:spcPts val="0"/>
              </a:spcBef>
              <a:buFont typeface="Arial" panose="020B0604020202020204" pitchFamily="34" charset="0"/>
              <a:buChar char="•"/>
            </a:pPr>
            <a:r>
              <a:rPr lang="en-US" altLang="en-US" dirty="0"/>
              <a:t>6 GHz and single voice from IEEE 802</a:t>
            </a:r>
          </a:p>
          <a:p>
            <a:pPr lvl="1">
              <a:spcBef>
                <a:spcPts val="0"/>
              </a:spcBef>
              <a:buFont typeface="Arial" panose="020B0604020202020204" pitchFamily="34" charset="0"/>
              <a:buChar char="•"/>
            </a:pPr>
            <a:r>
              <a:rPr lang="en-US" altLang="en-US" dirty="0"/>
              <a:t>Expect the FCC to release the 6 GHz NPRM real soon now…  </a:t>
            </a:r>
          </a:p>
          <a:p>
            <a:pPr>
              <a:spcBef>
                <a:spcPts val="0"/>
              </a:spcBef>
              <a:buFont typeface="Arial" panose="020B0604020202020204" pitchFamily="34" charset="0"/>
              <a:buChar char="•"/>
            </a:pPr>
            <a:r>
              <a:rPr lang="en-US" dirty="0"/>
              <a:t>Additional Fixed Service (FS) Protection ex </a:t>
            </a:r>
            <a:r>
              <a:rPr lang="en-US" dirty="0" err="1"/>
              <a:t>parte</a:t>
            </a:r>
            <a:endParaRPr lang="en-US" dirty="0"/>
          </a:p>
          <a:p>
            <a:pPr lvl="1">
              <a:spcBef>
                <a:spcPts val="0"/>
              </a:spcBef>
              <a:buFont typeface="Arial" panose="020B0604020202020204" pitchFamily="34" charset="0"/>
              <a:buChar char="•"/>
            </a:pPr>
            <a:r>
              <a:rPr lang="en-US" dirty="0"/>
              <a:t>Proposes a database to protect Part 101 services from interference.</a:t>
            </a:r>
          </a:p>
          <a:p>
            <a:pPr>
              <a:spcBef>
                <a:spcPts val="0"/>
              </a:spcBef>
              <a:buFont typeface="Arial" panose="020B0604020202020204" pitchFamily="34" charset="0"/>
              <a:buChar char="•"/>
            </a:pPr>
            <a:r>
              <a:rPr lang="en-US" dirty="0"/>
              <a:t>IEEE EU Spectrum Management Statement</a:t>
            </a:r>
          </a:p>
          <a:p>
            <a:pPr lvl="1">
              <a:spcBef>
                <a:spcPts val="0"/>
              </a:spcBef>
              <a:buFont typeface="Arial" panose="020B0604020202020204" pitchFamily="34" charset="0"/>
              <a:buChar char="•"/>
            </a:pPr>
            <a:r>
              <a:rPr lang="en-US" dirty="0"/>
              <a:t>Recommending that the IEEE EU should consider using the IEEE SA Intelligent Spectrum Allocation and Management statement.</a:t>
            </a:r>
          </a:p>
          <a:p>
            <a:pPr>
              <a:spcBef>
                <a:spcPts val="0"/>
              </a:spcBef>
              <a:buFont typeface="Arial" panose="020B0604020202020204" pitchFamily="34" charset="0"/>
              <a:buChar char="•"/>
            </a:pPr>
            <a:r>
              <a:rPr lang="en-US" altLang="en-US" dirty="0"/>
              <a:t>Uganda Consultation Approved by EC and sent to UCC</a:t>
            </a:r>
            <a:endParaRPr lang="en-US" dirty="0"/>
          </a:p>
          <a:p>
            <a:pPr>
              <a:spcBef>
                <a:spcPts val="0"/>
              </a:spcBef>
              <a:buFont typeface="Arial" panose="020B0604020202020204" pitchFamily="34" charset="0"/>
              <a:buChar char="•"/>
            </a:pPr>
            <a:r>
              <a:rPr lang="en-US" altLang="en-US" dirty="0" err="1"/>
              <a:t>Ofcom</a:t>
            </a:r>
            <a:r>
              <a:rPr lang="en-US" altLang="en-US" dirty="0"/>
              <a:t> Consultation Approved by the EC and will be sent to </a:t>
            </a:r>
            <a:r>
              <a:rPr lang="en-US" altLang="en-US" dirty="0" err="1"/>
              <a:t>Ofcom</a:t>
            </a:r>
            <a:r>
              <a:rPr lang="en-US" altLang="en-US" dirty="0"/>
              <a:t>.</a:t>
            </a:r>
          </a:p>
          <a:p>
            <a:pPr>
              <a:spcBef>
                <a:spcPts val="0"/>
              </a:spcBef>
              <a:buFont typeface="Arial" panose="020B0604020202020204" pitchFamily="34" charset="0"/>
              <a:buChar char="•"/>
            </a:pPr>
            <a:r>
              <a:rPr lang="en-US" dirty="0"/>
              <a:t>FCC: Flexible Use of the 3.7 to 4.2 GHz Band, Order &amp; NPRM</a:t>
            </a:r>
          </a:p>
          <a:p>
            <a:pPr>
              <a:spcBef>
                <a:spcPts val="0"/>
              </a:spcBef>
              <a:buFont typeface="Arial" panose="020B0604020202020204" pitchFamily="34" charset="0"/>
              <a:buChar char="•"/>
            </a:pPr>
            <a:r>
              <a:rPr lang="en-US" dirty="0"/>
              <a:t>802.18 will meet again on Thursday AM1 to consider any other issues.</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US"/>
              <a:t>John Notor, Notor Research</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6978361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685800"/>
          </a:xfrm>
        </p:spPr>
        <p:txBody>
          <a:bodyPr/>
          <a:lstStyle/>
          <a:p>
            <a:r>
              <a:rPr lang="en-US" sz="2400" dirty="0"/>
              <a:t>Discussion on 6 GHz from Thursday AM1 (1/4)</a:t>
            </a:r>
          </a:p>
        </p:txBody>
      </p:sp>
      <p:sp>
        <p:nvSpPr>
          <p:cNvPr id="3" name="Content Placeholder 2"/>
          <p:cNvSpPr>
            <a:spLocks noGrp="1"/>
          </p:cNvSpPr>
          <p:nvPr>
            <p:ph idx="1"/>
          </p:nvPr>
        </p:nvSpPr>
        <p:spPr>
          <a:xfrm>
            <a:off x="2220912" y="1249219"/>
            <a:ext cx="8305800" cy="5637213"/>
          </a:xfrm>
        </p:spPr>
        <p:txBody>
          <a:bodyPr/>
          <a:lstStyle/>
          <a:p>
            <a:pPr>
              <a:spcBef>
                <a:spcPts val="0"/>
              </a:spcBef>
              <a:buFont typeface="Arial" panose="020B0604020202020204" pitchFamily="34" charset="0"/>
              <a:buChar char="•"/>
            </a:pPr>
            <a:r>
              <a:rPr lang="en-US" altLang="en-US" dirty="0"/>
              <a:t>What actions should 802.18 Consider to Prepare for 6 GHz NPRM?</a:t>
            </a:r>
          </a:p>
          <a:p>
            <a:pPr marL="0" indent="0">
              <a:spcBef>
                <a:spcPts val="0"/>
              </a:spcBef>
            </a:pPr>
            <a:endParaRPr lang="en-US" altLang="en-US" sz="2200" dirty="0"/>
          </a:p>
          <a:p>
            <a:pPr lvl="1">
              <a:spcBef>
                <a:spcPts val="0"/>
              </a:spcBef>
              <a:spcAft>
                <a:spcPts val="600"/>
              </a:spcAft>
              <a:buFont typeface="Arial" panose="020B0604020202020204" pitchFamily="34" charset="0"/>
              <a:buChar char="•"/>
            </a:pPr>
            <a:r>
              <a:rPr lang="en-US" altLang="en-US" b="1" dirty="0"/>
              <a:t>The FCC is likely to publish a draft NPRM on 03 October 2018, based on the best available information. </a:t>
            </a:r>
          </a:p>
          <a:p>
            <a:pPr lvl="1">
              <a:spcBef>
                <a:spcPts val="0"/>
              </a:spcBef>
              <a:spcAft>
                <a:spcPts val="600"/>
              </a:spcAft>
              <a:buFont typeface="Arial" panose="020B0604020202020204" pitchFamily="34" charset="0"/>
              <a:buChar char="•"/>
            </a:pPr>
            <a:r>
              <a:rPr lang="en-US" altLang="en-US" b="1" dirty="0"/>
              <a:t>If so, the agenda for the already scheduled teleconference on 04 October will focus on the NPRM.</a:t>
            </a:r>
          </a:p>
          <a:p>
            <a:pPr lvl="1">
              <a:spcBef>
                <a:spcPts val="0"/>
              </a:spcBef>
              <a:spcAft>
                <a:spcPts val="600"/>
              </a:spcAft>
              <a:buFont typeface="Arial" panose="020B0604020202020204" pitchFamily="34" charset="0"/>
              <a:buChar char="•"/>
            </a:pPr>
            <a:r>
              <a:rPr lang="en-US" altLang="en-US" b="1" dirty="0"/>
              <a:t>NPRMs have 2 primary categories to consider in creating a response: </a:t>
            </a:r>
          </a:p>
          <a:p>
            <a:pPr lvl="2">
              <a:spcBef>
                <a:spcPts val="0"/>
              </a:spcBef>
              <a:spcAft>
                <a:spcPts val="600"/>
              </a:spcAft>
              <a:buFont typeface="Arial" panose="020B0604020202020204" pitchFamily="34" charset="0"/>
              <a:buChar char="•"/>
            </a:pPr>
            <a:r>
              <a:rPr lang="en-US" altLang="en-US" sz="2000" b="1" dirty="0"/>
              <a:t>Actual proposed rules to comment on.</a:t>
            </a:r>
          </a:p>
          <a:p>
            <a:pPr lvl="2">
              <a:spcBef>
                <a:spcPts val="0"/>
              </a:spcBef>
              <a:spcAft>
                <a:spcPts val="600"/>
              </a:spcAft>
              <a:buFont typeface="Arial" panose="020B0604020202020204" pitchFamily="34" charset="0"/>
              <a:buChar char="•"/>
            </a:pPr>
            <a:r>
              <a:rPr lang="en-US" altLang="en-US" sz="2000" b="1" dirty="0"/>
              <a:t>Answering relevant ‘seek comment’ questions. There could be many. </a:t>
            </a:r>
          </a:p>
          <a:p>
            <a:pPr lvl="1">
              <a:spcBef>
                <a:spcPts val="0"/>
              </a:spcBef>
              <a:spcAft>
                <a:spcPts val="600"/>
              </a:spcAft>
              <a:buFont typeface="Arial" panose="020B0604020202020204" pitchFamily="34" charset="0"/>
              <a:buChar char="•"/>
            </a:pPr>
            <a:r>
              <a:rPr lang="en-US" altLang="en-US" b="1" dirty="0"/>
              <a:t>From October 3, there are 2 weeks before the FCC open meeting for revisions which could affect the final NPRM.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US"/>
              <a:t>John Notor, Notor Research</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169237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Stephen McCann (BlackBerry)</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9</a:t>
            </a:fld>
            <a:endParaRPr lang="en-GB" dirty="0"/>
          </a:p>
        </p:txBody>
      </p:sp>
      <p:sp>
        <p:nvSpPr>
          <p:cNvPr id="5" name="Rectangle 2"/>
          <p:cNvSpPr txBox="1">
            <a:spLocks noChangeArrowheads="1"/>
          </p:cNvSpPr>
          <p:nvPr/>
        </p:nvSpPr>
        <p:spPr>
          <a:xfrm>
            <a:off x="1714500" y="646113"/>
            <a:ext cx="8724900" cy="1066800"/>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September 2018</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2018-09-12</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41525" y="2360613"/>
          <a:ext cx="8048625" cy="2466975"/>
        </p:xfrm>
        <a:graphic>
          <a:graphicData uri="http://schemas.openxmlformats.org/presentationml/2006/ole">
            <mc:AlternateContent xmlns:mc="http://schemas.openxmlformats.org/markup-compatibility/2006">
              <mc:Choice xmlns:v="urn:schemas-microsoft-com:vml" Requires="v">
                <p:oleObj spid="_x0000_s5134" name="Document" r:id="rId3" imgW="8261444" imgH="2533226" progId="Word.Document.8">
                  <p:embed/>
                </p:oleObj>
              </mc:Choice>
              <mc:Fallback>
                <p:oleObj name="Document" r:id="rId3" imgW="8261444" imgH="2533226" progId="Word.Document.8">
                  <p:embed/>
                  <p:pic>
                    <p:nvPicPr>
                      <p:cNvPr id="0" name=""/>
                      <p:cNvPicPr>
                        <a:picLocks noChangeAspect="1" noChangeArrowheads="1"/>
                      </p:cNvPicPr>
                      <p:nvPr/>
                    </p:nvPicPr>
                    <p:blipFill>
                      <a:blip r:embed="rId4"/>
                      <a:srcRect/>
                      <a:stretch>
                        <a:fillRect/>
                      </a:stretch>
                    </p:blipFill>
                    <p:spPr bwMode="auto">
                      <a:xfrm>
                        <a:off x="2041525" y="2360613"/>
                        <a:ext cx="8048625" cy="24669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7409774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685800"/>
          </a:xfrm>
        </p:spPr>
        <p:txBody>
          <a:bodyPr/>
          <a:lstStyle/>
          <a:p>
            <a:r>
              <a:rPr lang="en-US" sz="2400" dirty="0"/>
              <a:t>Discussion on 6 GHz from Thursday AM1 (2/4)</a:t>
            </a:r>
            <a:endParaRPr lang="en-US" sz="1200" dirty="0"/>
          </a:p>
        </p:txBody>
      </p:sp>
      <p:sp>
        <p:nvSpPr>
          <p:cNvPr id="3" name="Content Placeholder 2"/>
          <p:cNvSpPr>
            <a:spLocks noGrp="1"/>
          </p:cNvSpPr>
          <p:nvPr>
            <p:ph idx="1"/>
          </p:nvPr>
        </p:nvSpPr>
        <p:spPr>
          <a:xfrm>
            <a:off x="2018506" y="1345912"/>
            <a:ext cx="8229600" cy="2692689"/>
          </a:xfrm>
        </p:spPr>
        <p:txBody>
          <a:bodyPr/>
          <a:lstStyle/>
          <a:p>
            <a:pPr>
              <a:spcBef>
                <a:spcPts val="0"/>
              </a:spcBef>
              <a:spcAft>
                <a:spcPts val="600"/>
              </a:spcAft>
              <a:buFont typeface="Arial" panose="020B0604020202020204" pitchFamily="34" charset="0"/>
              <a:buChar char="•"/>
            </a:pPr>
            <a:r>
              <a:rPr lang="en-US" altLang="en-US" dirty="0"/>
              <a:t>Primary groups interested in the proceeding:</a:t>
            </a:r>
          </a:p>
          <a:p>
            <a:pPr lvl="1">
              <a:spcBef>
                <a:spcPts val="0"/>
              </a:spcBef>
              <a:spcAft>
                <a:spcPts val="600"/>
              </a:spcAft>
              <a:buFont typeface="Arial" panose="020B0604020202020204" pitchFamily="34" charset="0"/>
              <a:buChar char="•"/>
            </a:pPr>
            <a:r>
              <a:rPr lang="en-US" altLang="en-US" b="1" dirty="0"/>
              <a:t>TV Broadcast</a:t>
            </a:r>
          </a:p>
          <a:p>
            <a:pPr lvl="1">
              <a:spcBef>
                <a:spcPts val="0"/>
              </a:spcBef>
              <a:spcAft>
                <a:spcPts val="600"/>
              </a:spcAft>
              <a:buFont typeface="Arial" panose="020B0604020202020204" pitchFamily="34" charset="0"/>
              <a:buChar char="•"/>
            </a:pPr>
            <a:r>
              <a:rPr lang="en-US" altLang="en-US" b="1" dirty="0"/>
              <a:t>Satellite </a:t>
            </a:r>
          </a:p>
          <a:p>
            <a:pPr lvl="1">
              <a:spcBef>
                <a:spcPts val="0"/>
              </a:spcBef>
              <a:spcAft>
                <a:spcPts val="600"/>
              </a:spcAft>
              <a:buFont typeface="Arial" panose="020B0604020202020204" pitchFamily="34" charset="0"/>
              <a:buChar char="•"/>
            </a:pPr>
            <a:r>
              <a:rPr lang="en-US" altLang="en-US" b="1" dirty="0"/>
              <a:t>Frequency Coordinators </a:t>
            </a:r>
          </a:p>
          <a:p>
            <a:pPr lvl="1">
              <a:spcBef>
                <a:spcPts val="0"/>
              </a:spcBef>
              <a:spcAft>
                <a:spcPts val="600"/>
              </a:spcAft>
              <a:buFont typeface="Arial" panose="020B0604020202020204" pitchFamily="34" charset="0"/>
              <a:buChar char="•"/>
            </a:pPr>
            <a:r>
              <a:rPr lang="en-US" altLang="en-US" b="1" dirty="0"/>
              <a:t>Skip over utilities (they will be protected)  </a:t>
            </a:r>
          </a:p>
          <a:p>
            <a:pPr lvl="1">
              <a:spcBef>
                <a:spcPts val="0"/>
              </a:spcBef>
              <a:spcAft>
                <a:spcPts val="600"/>
              </a:spcAft>
              <a:buFont typeface="Arial" panose="020B0604020202020204" pitchFamily="34" charset="0"/>
              <a:buChar char="•"/>
            </a:pPr>
            <a:r>
              <a:rPr lang="en-US" altLang="en-US" b="1" dirty="0"/>
              <a:t>Skip over public safety (going to First Net, 700 MHz LTE mobile) </a:t>
            </a:r>
          </a:p>
          <a:p>
            <a:pPr lvl="1">
              <a:spcBef>
                <a:spcPts val="0"/>
              </a:spcBef>
              <a:spcAft>
                <a:spcPts val="600"/>
              </a:spcAft>
              <a:buFont typeface="Arial" panose="020B0604020202020204" pitchFamily="34" charset="0"/>
              <a:buChar char="•"/>
            </a:pPr>
            <a:r>
              <a:rPr lang="en-US" altLang="en-US" b="1" dirty="0"/>
              <a:t>No federal government uses in the band.</a:t>
            </a:r>
          </a:p>
          <a:p>
            <a:pPr lvl="3">
              <a:spcBef>
                <a:spcPts val="0"/>
              </a:spcBef>
              <a:buFont typeface="Arial" panose="020B0604020202020204" pitchFamily="34" charset="0"/>
              <a:buChar char="•"/>
            </a:pPr>
            <a:endParaRPr lang="en-US" alt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US"/>
              <a:t>John Notor, Notor Research</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91829760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685800"/>
          </a:xfrm>
        </p:spPr>
        <p:txBody>
          <a:bodyPr/>
          <a:lstStyle/>
          <a:p>
            <a:r>
              <a:rPr lang="en-US" sz="2400" dirty="0"/>
              <a:t>Discussion on 6 GHz from Thursday AM1 (3/4)</a:t>
            </a:r>
            <a:endParaRPr lang="en-US" sz="1200" dirty="0"/>
          </a:p>
        </p:txBody>
      </p:sp>
      <p:sp>
        <p:nvSpPr>
          <p:cNvPr id="3" name="Content Placeholder 2"/>
          <p:cNvSpPr>
            <a:spLocks noGrp="1"/>
          </p:cNvSpPr>
          <p:nvPr>
            <p:ph idx="1"/>
          </p:nvPr>
        </p:nvSpPr>
        <p:spPr>
          <a:xfrm>
            <a:off x="2209800" y="1301751"/>
            <a:ext cx="8229600" cy="5371307"/>
          </a:xfrm>
        </p:spPr>
        <p:txBody>
          <a:bodyPr/>
          <a:lstStyle/>
          <a:p>
            <a:pPr>
              <a:spcBef>
                <a:spcPts val="0"/>
              </a:spcBef>
              <a:buFont typeface="Arial" panose="020B0604020202020204" pitchFamily="34" charset="0"/>
              <a:buChar char="•"/>
            </a:pPr>
            <a:r>
              <a:rPr lang="en-US" altLang="en-US" sz="1800" dirty="0"/>
              <a:t>A listing of the most significant filings to inform those interested in the issues:</a:t>
            </a:r>
          </a:p>
          <a:p>
            <a:pPr>
              <a:spcBef>
                <a:spcPts val="0"/>
              </a:spcBef>
              <a:buFont typeface="Arial" panose="020B0604020202020204" pitchFamily="34" charset="0"/>
              <a:buChar char="•"/>
            </a:pPr>
            <a:endParaRPr lang="en-US" altLang="en-US" sz="1800" dirty="0"/>
          </a:p>
          <a:p>
            <a:pPr marL="800100" lvl="1" indent="-342900">
              <a:spcBef>
                <a:spcPts val="0"/>
              </a:spcBef>
              <a:buFont typeface="+mj-lt"/>
              <a:buAutoNum type="arabicPeriod"/>
            </a:pPr>
            <a:r>
              <a:rPr lang="en-US" altLang="en-US" sz="1600" dirty="0">
                <a:hlinkClick r:id="rId3"/>
              </a:rPr>
              <a:t>https://ecfsapi.fcc.gov/file/109113089205438/SPA%20Comments%20(Sep%2011%202018)(FINAL).pdf</a:t>
            </a:r>
            <a:endParaRPr lang="en-US" altLang="en-US" sz="1600" dirty="0"/>
          </a:p>
          <a:p>
            <a:pPr marL="1257300" lvl="2" indent="-342900">
              <a:spcBef>
                <a:spcPts val="0"/>
              </a:spcBef>
              <a:buFont typeface="Arial" panose="020B0604020202020204" pitchFamily="34" charset="0"/>
              <a:buChar char="•"/>
            </a:pPr>
            <a:r>
              <a:rPr lang="en-US" altLang="en-US" sz="1400" dirty="0"/>
              <a:t>From Apple,  Broadcom, Cisco Systems, Inc., et al, response to Fixed Wireless Communications Coalition (FWCC) and </a:t>
            </a:r>
            <a:r>
              <a:rPr lang="en-US" altLang="en-US" sz="1400" dirty="0" err="1"/>
              <a:t>Comscope</a:t>
            </a:r>
            <a:endParaRPr lang="en-US" altLang="en-US" sz="1400" dirty="0"/>
          </a:p>
          <a:p>
            <a:pPr marL="800100" lvl="1" indent="-342900">
              <a:spcBef>
                <a:spcPts val="0"/>
              </a:spcBef>
              <a:buFont typeface="+mj-lt"/>
              <a:buAutoNum type="arabicPeriod"/>
            </a:pPr>
            <a:r>
              <a:rPr lang="en-US" altLang="en-US" sz="1600" dirty="0">
                <a:hlinkClick r:id="rId4"/>
              </a:rPr>
              <a:t>https://ecfsapi.fcc.gov/file/109112152615349/Wi-Fi%20Alliance%20Comments%20on%20Spectrum%20Pipeline%20Act%20Report.pdf</a:t>
            </a:r>
            <a:r>
              <a:rPr lang="en-US" altLang="en-US" sz="1600" dirty="0"/>
              <a:t>  </a:t>
            </a:r>
          </a:p>
          <a:p>
            <a:pPr marL="1257300" lvl="2" indent="-342900">
              <a:spcBef>
                <a:spcPts val="0"/>
              </a:spcBef>
              <a:buFont typeface="Arial" panose="020B0604020202020204" pitchFamily="34" charset="0"/>
              <a:buChar char="•"/>
            </a:pPr>
            <a:r>
              <a:rPr lang="en-US" altLang="en-US" sz="1400" dirty="0"/>
              <a:t>This is the refined Wi-Fi Alliance position, with some changes. </a:t>
            </a:r>
          </a:p>
          <a:p>
            <a:pPr marL="800100" lvl="1" indent="-342900">
              <a:spcBef>
                <a:spcPts val="0"/>
              </a:spcBef>
              <a:buFont typeface="+mj-lt"/>
              <a:buAutoNum type="arabicPeriod"/>
            </a:pPr>
            <a:r>
              <a:rPr lang="en-US" altLang="en-US" sz="1600" dirty="0">
                <a:hlinkClick r:id="rId5"/>
              </a:rPr>
              <a:t>https://ecfsapi.fcc.gov/file/1090794008994/WInnForum%20Comments%20on%20Spectrum%20Pipeline%20Act%20PN%20-%20Final.pdf</a:t>
            </a:r>
            <a:r>
              <a:rPr lang="en-US" altLang="en-US" sz="1600" dirty="0"/>
              <a:t> </a:t>
            </a:r>
          </a:p>
          <a:p>
            <a:pPr marL="1257300" lvl="2" indent="-342900">
              <a:spcBef>
                <a:spcPts val="0"/>
              </a:spcBef>
              <a:buFont typeface="Arial" panose="020B0604020202020204" pitchFamily="34" charset="0"/>
              <a:buChar char="•"/>
            </a:pPr>
            <a:r>
              <a:rPr lang="en-US" altLang="en-US" sz="1400" dirty="0"/>
              <a:t> Wireless Innovation Forum wanting to make 6 GHz like the 3.5 GHz for sharing.</a:t>
            </a:r>
          </a:p>
          <a:p>
            <a:pPr marL="800100" lvl="1" indent="-342900">
              <a:spcBef>
                <a:spcPts val="0"/>
              </a:spcBef>
              <a:buFont typeface="+mj-lt"/>
              <a:buAutoNum type="arabicPeriod"/>
            </a:pPr>
            <a:r>
              <a:rPr lang="en-US" altLang="en-US" sz="1600" dirty="0">
                <a:hlinkClick r:id="rId6"/>
              </a:rPr>
              <a:t>https://ecfsapi.fcc.gov/file/1082899870012/2018-08-28%20ExP%20RLAN%20issues%20AS%20FILED%20(01229194xB3D1E).pdf</a:t>
            </a:r>
            <a:endParaRPr lang="en-US" altLang="en-US" sz="1600" dirty="0"/>
          </a:p>
          <a:p>
            <a:pPr marL="1257300" lvl="2" indent="-342900">
              <a:spcBef>
                <a:spcPts val="0"/>
              </a:spcBef>
              <a:buFont typeface="Arial" panose="020B0604020202020204" pitchFamily="34" charset="0"/>
              <a:buChar char="•"/>
            </a:pPr>
            <a:r>
              <a:rPr lang="en-US" altLang="en-US" sz="1400" dirty="0"/>
              <a:t>From FWCC, the 4 big mobile operators.</a:t>
            </a:r>
          </a:p>
          <a:p>
            <a:pPr marL="800100" lvl="1" indent="-342900">
              <a:spcBef>
                <a:spcPts val="0"/>
              </a:spcBef>
              <a:buFont typeface="+mj-lt"/>
              <a:buAutoNum type="arabicPeriod"/>
            </a:pPr>
            <a:r>
              <a:rPr lang="en-US" altLang="en-US" sz="1600" dirty="0">
                <a:hlinkClick r:id="rId7"/>
              </a:rPr>
              <a:t>https://ecfsapi.fcc.gov/file/10824085329605/Commscope%208.22.18%20Mtg%20Ex%20Parte.pdf</a:t>
            </a:r>
            <a:r>
              <a:rPr lang="en-US" altLang="en-US" sz="1600" dirty="0"/>
              <a:t> </a:t>
            </a:r>
          </a:p>
          <a:p>
            <a:pPr marL="1257300" lvl="2" indent="-342900">
              <a:spcBef>
                <a:spcPts val="0"/>
              </a:spcBef>
              <a:buFont typeface="Arial" panose="020B0604020202020204" pitchFamily="34" charset="0"/>
              <a:buChar char="•"/>
            </a:pPr>
            <a:r>
              <a:rPr lang="en-US" altLang="en-US" sz="1400" dirty="0"/>
              <a:t>From </a:t>
            </a:r>
            <a:r>
              <a:rPr lang="en-US" altLang="en-US" sz="1400" dirty="0" err="1"/>
              <a:t>Comscope</a:t>
            </a:r>
            <a:r>
              <a:rPr lang="en-US" altLang="en-US" sz="1400" dirty="0"/>
              <a:t>, the primary frequency coordination entity, so has lots of history/experience for frequency coordination..</a:t>
            </a:r>
          </a:p>
          <a:p>
            <a:pPr marL="800100" lvl="1" indent="-342900">
              <a:spcBef>
                <a:spcPts val="0"/>
              </a:spcBef>
              <a:buFont typeface="+mj-lt"/>
              <a:buAutoNum type="arabicPeriod"/>
            </a:pPr>
            <a:r>
              <a:rPr lang="en-US" altLang="en-US" sz="1600" dirty="0">
                <a:hlinkClick r:id="rId8"/>
              </a:rPr>
              <a:t>https://ecfsapi.fcc.gov/file/108080219920074/WFA%20Ex%20Parte%20Letter.pdf</a:t>
            </a:r>
            <a:r>
              <a:rPr lang="en-US" altLang="en-US" sz="1600" dirty="0"/>
              <a:t>  </a:t>
            </a:r>
            <a:endParaRPr lang="en-US" altLang="en-US" sz="1200" dirty="0"/>
          </a:p>
          <a:p>
            <a:pPr marL="1257300" lvl="2" indent="-342900">
              <a:spcBef>
                <a:spcPts val="0"/>
              </a:spcBef>
              <a:buFont typeface="Arial" panose="020B0604020202020204" pitchFamily="34" charset="0"/>
              <a:buChar char="•"/>
            </a:pPr>
            <a:r>
              <a:rPr lang="en-US" altLang="en-US" sz="1400" dirty="0"/>
              <a:t>Wi-Fi Alliance, how to protect incumbents.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US"/>
              <a:t>John Notor, Notor Research</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2818086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685800"/>
          </a:xfrm>
        </p:spPr>
        <p:txBody>
          <a:bodyPr/>
          <a:lstStyle/>
          <a:p>
            <a:r>
              <a:rPr lang="en-US" sz="2400" dirty="0"/>
              <a:t>Discussion on 6 GHz from Thursday AM1 (4/4)</a:t>
            </a:r>
            <a:endParaRPr lang="en-US" sz="1200" dirty="0"/>
          </a:p>
        </p:txBody>
      </p:sp>
      <p:sp>
        <p:nvSpPr>
          <p:cNvPr id="3" name="Content Placeholder 2"/>
          <p:cNvSpPr>
            <a:spLocks noGrp="1"/>
          </p:cNvSpPr>
          <p:nvPr>
            <p:ph idx="1"/>
          </p:nvPr>
        </p:nvSpPr>
        <p:spPr>
          <a:xfrm>
            <a:off x="2209800" y="1311275"/>
            <a:ext cx="8229600" cy="5018882"/>
          </a:xfrm>
        </p:spPr>
        <p:txBody>
          <a:bodyPr/>
          <a:lstStyle/>
          <a:p>
            <a:pPr>
              <a:spcBef>
                <a:spcPts val="0"/>
              </a:spcBef>
              <a:buFont typeface="Arial" panose="020B0604020202020204" pitchFamily="34" charset="0"/>
              <a:buChar char="•"/>
            </a:pPr>
            <a:r>
              <a:rPr lang="en-US" altLang="en-US" sz="1800" dirty="0"/>
              <a:t>A listing of the most significant filings to inform those interested in the issues:</a:t>
            </a:r>
          </a:p>
          <a:p>
            <a:pPr marL="0" indent="0">
              <a:spcBef>
                <a:spcPts val="0"/>
              </a:spcBef>
            </a:pPr>
            <a:endParaRPr lang="en-US" altLang="en-US" sz="1800" dirty="0">
              <a:hlinkClick r:id="rId3"/>
            </a:endParaRPr>
          </a:p>
          <a:p>
            <a:pPr marL="800100" lvl="1" indent="-342900">
              <a:spcBef>
                <a:spcPts val="0"/>
              </a:spcBef>
              <a:buFont typeface="+mj-lt"/>
              <a:buAutoNum type="arabicPeriod" startAt="7"/>
            </a:pPr>
            <a:r>
              <a:rPr lang="en-US" altLang="en-US" sz="1600" dirty="0">
                <a:hlinkClick r:id="rId3"/>
              </a:rPr>
              <a:t>https://ecfsapi.fcc.gov/file/10717207604667/17-183%20FWCC%20ExP%20Notice%202018-07-17%20--%20AS%20FILED.pdf</a:t>
            </a:r>
            <a:r>
              <a:rPr lang="en-US" altLang="en-US" sz="1600" dirty="0"/>
              <a:t> </a:t>
            </a:r>
            <a:endParaRPr lang="en-US" altLang="en-US" sz="1400" dirty="0"/>
          </a:p>
          <a:p>
            <a:pPr marL="1257300" lvl="2" indent="-342900">
              <a:spcBef>
                <a:spcPts val="0"/>
              </a:spcBef>
              <a:buFont typeface="Arial" panose="020B0604020202020204" pitchFamily="34" charset="0"/>
              <a:buChar char="•"/>
            </a:pPr>
            <a:r>
              <a:rPr lang="en-US" altLang="en-US" sz="1400" dirty="0"/>
              <a:t>From FWCC, especially read the attachment.  </a:t>
            </a:r>
          </a:p>
          <a:p>
            <a:pPr marL="800100" lvl="1" indent="-342900">
              <a:spcBef>
                <a:spcPts val="0"/>
              </a:spcBef>
              <a:buFont typeface="+mj-lt"/>
              <a:buAutoNum type="arabicPeriod" startAt="7"/>
            </a:pPr>
            <a:r>
              <a:rPr lang="en-US" altLang="en-US" sz="1600" dirty="0"/>
              <a:t> </a:t>
            </a:r>
            <a:r>
              <a:rPr lang="en-US" altLang="en-US" sz="1600" dirty="0">
                <a:hlinkClick r:id="rId4"/>
              </a:rPr>
              <a:t>https://ecfsapi.fcc.gov/file/1070541429397/7-5-18%20SES-Intelsat%20ex%20parte%20for%20McGrath%20and%20Javed.pdf</a:t>
            </a:r>
            <a:r>
              <a:rPr lang="en-US" altLang="en-US" sz="1600" dirty="0"/>
              <a:t> </a:t>
            </a:r>
          </a:p>
          <a:p>
            <a:pPr marL="1257300" lvl="2" indent="-342900">
              <a:spcBef>
                <a:spcPts val="0"/>
              </a:spcBef>
              <a:buFont typeface="Arial" panose="020B0604020202020204" pitchFamily="34" charset="0"/>
              <a:buChar char="•"/>
            </a:pPr>
            <a:r>
              <a:rPr lang="en-US" altLang="en-US" sz="1400" dirty="0"/>
              <a:t>From SES and Intelsat, 2 satellite operators. </a:t>
            </a:r>
          </a:p>
          <a:p>
            <a:pPr marL="800100" lvl="1" indent="-342900">
              <a:spcBef>
                <a:spcPts val="0"/>
              </a:spcBef>
              <a:buFont typeface="+mj-lt"/>
              <a:buAutoNum type="arabicPeriod" startAt="7"/>
            </a:pPr>
            <a:r>
              <a:rPr lang="en-US" altLang="en-US" sz="1600" dirty="0">
                <a:hlinkClick r:id="rId5"/>
              </a:rPr>
              <a:t>https://ecfsapi.fcc.gov/file/104120372328746/6%20GHz%20OET%20and%20Bureaus%20Ex%20Parte%20(Apr.%2012%2C%202018).pdf</a:t>
            </a:r>
            <a:r>
              <a:rPr lang="en-US" altLang="en-US" sz="1600" dirty="0"/>
              <a:t> </a:t>
            </a:r>
          </a:p>
          <a:p>
            <a:pPr marL="1257300" lvl="2" indent="-342900">
              <a:spcBef>
                <a:spcPts val="0"/>
              </a:spcBef>
              <a:buFont typeface="Arial" panose="020B0604020202020204" pitchFamily="34" charset="0"/>
              <a:buChar char="•"/>
            </a:pPr>
            <a:r>
              <a:rPr lang="en-US" altLang="en-US" sz="1400" dirty="0"/>
              <a:t> From Apple,  Broadcom, Cisco Systems, Inc., et al, briefing for OET, lots of points covered., brings you up to April 2018. </a:t>
            </a:r>
          </a:p>
          <a:p>
            <a:pPr marL="514350" lvl="1" indent="0">
              <a:spcBef>
                <a:spcPts val="0"/>
              </a:spcBef>
            </a:pPr>
            <a:endParaRPr lang="en-US" altLang="en-US" sz="16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US"/>
              <a:t>John Notor, Notor Research</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25778985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sz="2400" dirty="0"/>
              <a:t>Planned Actions for 6 GHz</a:t>
            </a:r>
          </a:p>
        </p:txBody>
      </p:sp>
      <p:sp>
        <p:nvSpPr>
          <p:cNvPr id="3" name="Content Placeholder 2"/>
          <p:cNvSpPr>
            <a:spLocks noGrp="1"/>
          </p:cNvSpPr>
          <p:nvPr>
            <p:ph idx="1"/>
          </p:nvPr>
        </p:nvSpPr>
        <p:spPr>
          <a:xfrm>
            <a:off x="2209801" y="1289124"/>
            <a:ext cx="8150031" cy="5186289"/>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spcAft>
                <a:spcPts val="600"/>
              </a:spcAft>
              <a:buFont typeface="Arial" panose="020B0604020202020204" pitchFamily="34" charset="0"/>
              <a:buChar char="•"/>
            </a:pPr>
            <a:r>
              <a:rPr lang="en-US" altLang="en-US" sz="2000" dirty="0">
                <a:solidFill>
                  <a:schemeClr val="tx1"/>
                </a:solidFill>
              </a:rPr>
              <a:t>The 802.18 Chair will send an email for the 27 September teleconference to remind all to review 6 GHz filings so everyone has the opportunity to get up to speed.</a:t>
            </a:r>
          </a:p>
          <a:p>
            <a:pPr>
              <a:spcBef>
                <a:spcPts val="0"/>
              </a:spcBef>
              <a:spcAft>
                <a:spcPts val="600"/>
              </a:spcAft>
              <a:buFont typeface="Arial" panose="020B0604020202020204" pitchFamily="34" charset="0"/>
              <a:buChar char="•"/>
            </a:pPr>
            <a:r>
              <a:rPr lang="en-US" altLang="en-US" sz="2000" dirty="0">
                <a:solidFill>
                  <a:schemeClr val="tx1"/>
                </a:solidFill>
              </a:rPr>
              <a:t>The 802.18 Chair will send out a special notice for 04 October teleconference if the draft NPRM does come out 03 October.  </a:t>
            </a:r>
          </a:p>
          <a:p>
            <a:pPr>
              <a:spcBef>
                <a:spcPts val="0"/>
              </a:spcBef>
              <a:spcAft>
                <a:spcPts val="600"/>
              </a:spcAft>
              <a:buFont typeface="Arial" panose="020B0604020202020204" pitchFamily="34" charset="0"/>
              <a:buChar char="•"/>
            </a:pPr>
            <a:r>
              <a:rPr lang="en-US" altLang="en-US" sz="2000" dirty="0">
                <a:solidFill>
                  <a:schemeClr val="tx1"/>
                </a:solidFill>
              </a:rPr>
              <a:t>The Chair will post the draft NPRM, a public domain document, in the 802.18 section of IEEE Mentor.</a:t>
            </a:r>
          </a:p>
          <a:p>
            <a:pPr marL="0" indent="0">
              <a:spcBef>
                <a:spcPts val="0"/>
              </a:spcBef>
              <a:spcAft>
                <a:spcPts val="600"/>
              </a:spcAft>
            </a:pPr>
            <a:endParaRPr lang="en-US" altLang="en-US" sz="2000" dirty="0">
              <a:solidFill>
                <a:schemeClr val="tx1"/>
              </a:solidFill>
            </a:endParaRPr>
          </a:p>
          <a:p>
            <a:pPr marL="0" indent="0">
              <a:spcBef>
                <a:spcPts val="0"/>
              </a:spcBef>
            </a:pPr>
            <a:endParaRPr lang="en-US" altLang="en-US" sz="2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93</a:t>
            </a:fld>
            <a:endParaRPr lang="en-US" altLang="en-US" dirty="0"/>
          </a:p>
        </p:txBody>
      </p:sp>
      <p:sp>
        <p:nvSpPr>
          <p:cNvPr id="7" name="Date Placeholder 6"/>
          <p:cNvSpPr>
            <a:spLocks noGrp="1"/>
          </p:cNvSpPr>
          <p:nvPr>
            <p:ph type="dt" idx="15"/>
          </p:nvPr>
        </p:nvSpPr>
        <p:spPr/>
        <p:txBody>
          <a:bodyPr/>
          <a:lstStyle/>
          <a:p>
            <a:r>
              <a:rPr lang="en-US"/>
              <a:t>September 2018</a:t>
            </a:r>
            <a:endParaRPr lang="en-GB" dirty="0"/>
          </a:p>
        </p:txBody>
      </p:sp>
      <p:sp>
        <p:nvSpPr>
          <p:cNvPr id="8" name="Footer Placeholder 7"/>
          <p:cNvSpPr>
            <a:spLocks noGrp="1"/>
          </p:cNvSpPr>
          <p:nvPr>
            <p:ph type="ftr" idx="14"/>
          </p:nvPr>
        </p:nvSpPr>
        <p:spPr/>
        <p:txBody>
          <a:bodyPr/>
          <a:lstStyle/>
          <a:p>
            <a:r>
              <a:rPr lang="en-US"/>
              <a:t>John Notor, Notor Research</a:t>
            </a:r>
            <a:endParaRPr lang="en-GB" dirty="0"/>
          </a:p>
        </p:txBody>
      </p:sp>
    </p:spTree>
    <p:extLst>
      <p:ext uri="{BB962C8B-B14F-4D97-AF65-F5344CB8AC3E}">
        <p14:creationId xmlns:p14="http://schemas.microsoft.com/office/powerpoint/2010/main" val="98479630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2" y="333376"/>
            <a:ext cx="2303452" cy="273051"/>
          </a:xfrm>
        </p:spPr>
        <p:txBody>
          <a:bodyPr/>
          <a:lstStyle/>
          <a:p>
            <a:r>
              <a:rPr lang="en-US" dirty="0" smtClean="0"/>
              <a:t>September 2018</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94</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3375" dirty="0"/>
              <a:t>September </a:t>
            </a:r>
            <a:r>
              <a:rPr lang="en-GB" sz="3375" dirty="0"/>
              <a:t>2018 </a:t>
            </a:r>
            <a:r>
              <a:rPr lang="en-GB" sz="3375" dirty="0"/>
              <a:t>802.19 Liaison Report</a:t>
            </a:r>
            <a:endParaRPr lang="en-GB" sz="3375" dirty="0"/>
          </a:p>
        </p:txBody>
      </p:sp>
      <p:sp>
        <p:nvSpPr>
          <p:cNvPr id="3074" name="Rectangle 2"/>
          <p:cNvSpPr>
            <a:spLocks noGrp="1" noChangeArrowheads="1"/>
          </p:cNvSpPr>
          <p:nvPr>
            <p:ph type="body" idx="1"/>
          </p:nvPr>
        </p:nvSpPr>
        <p:spPr>
          <a:xfrm>
            <a:off x="2209800" y="1524000"/>
            <a:ext cx="7772400" cy="396876"/>
          </a:xfrm>
          <a:ln/>
        </p:spPr>
        <p:txBody>
          <a:bodyPr/>
          <a:lstStyle/>
          <a:p>
            <a:pPr marL="0" indent="0" algn="ctr">
              <a:spcBef>
                <a:spcPts val="500"/>
              </a:spcBef>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00" dirty="0"/>
              <a:t>Date:</a:t>
            </a:r>
            <a:r>
              <a:rPr lang="en-GB" sz="2000" b="0" dirty="0"/>
              <a:t> </a:t>
            </a:r>
            <a:r>
              <a:rPr lang="en-GB" sz="2000" b="0" dirty="0"/>
              <a:t>2018-09-10</a:t>
            </a:r>
            <a:endParaRPr lang="en-GB" sz="2000" b="0" dirty="0"/>
          </a:p>
        </p:txBody>
      </p:sp>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00" dirty="0">
                <a:solidFill>
                  <a:srgbClr val="000000"/>
                </a:solidFill>
                <a:latin typeface="Calibri" panose="020F0502020204030204" pitchFamily="34" charset="0"/>
              </a:rPr>
              <a:t>Authors:</a:t>
            </a:r>
          </a:p>
        </p:txBody>
      </p:sp>
      <p:grpSp>
        <p:nvGrpSpPr>
          <p:cNvPr id="12" name="Group 11"/>
          <p:cNvGrpSpPr/>
          <p:nvPr/>
        </p:nvGrpSpPr>
        <p:grpSpPr>
          <a:xfrm>
            <a:off x="2095500" y="5754469"/>
            <a:ext cx="8001000" cy="646331"/>
            <a:chOff x="571500" y="5449669"/>
            <a:chExt cx="8001000" cy="646331"/>
          </a:xfrm>
        </p:grpSpPr>
        <p:sp>
          <p:nvSpPr>
            <p:cNvPr id="4" name="TextBox 3"/>
            <p:cNvSpPr txBox="1"/>
            <p:nvPr/>
          </p:nvSpPr>
          <p:spPr>
            <a:xfrm>
              <a:off x="571500" y="5449669"/>
              <a:ext cx="8001000" cy="646331"/>
            </a:xfrm>
            <a:prstGeom prst="rect">
              <a:avLst/>
            </a:prstGeom>
            <a:noFill/>
          </p:spPr>
          <p:txBody>
            <a:bodyPr wrap="square" rtlCol="0">
              <a:spAutoFit/>
            </a:bodyPr>
            <a:lstStyle/>
            <a:p>
              <a:r>
                <a:rPr lang="en-US" sz="120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74"/>
              <a:endParaRPr lang="en-US" dirty="0"/>
            </a:p>
          </p:txBody>
        </p:sp>
      </p:grpSp>
      <p:graphicFrame>
        <p:nvGraphicFramePr>
          <p:cNvPr id="15" name="Object 3"/>
          <p:cNvGraphicFramePr>
            <a:graphicFrameLocks noChangeAspect="1"/>
          </p:cNvGraphicFramePr>
          <p:nvPr>
            <p:extLst/>
          </p:nvPr>
        </p:nvGraphicFramePr>
        <p:xfrm>
          <a:off x="1881187" y="2786063"/>
          <a:ext cx="8627567" cy="1474887"/>
        </p:xfrm>
        <a:graphic>
          <a:graphicData uri="http://schemas.openxmlformats.org/presentationml/2006/ole">
            <mc:AlternateContent xmlns:mc="http://schemas.openxmlformats.org/markup-compatibility/2006">
              <mc:Choice xmlns:v="urn:schemas-microsoft-com:vml" Requires="v">
                <p:oleObj spid="_x0000_s18436" name="Document" r:id="rId4" imgW="8851900" imgH="1612900" progId="Word.Document.8">
                  <p:embed/>
                </p:oleObj>
              </mc:Choice>
              <mc:Fallback>
                <p:oleObj name="Document" r:id="rId4" imgW="8851900" imgH="1612900" progId="Word.Document.8">
                  <p:embed/>
                  <p:pic>
                    <p:nvPicPr>
                      <p:cNvPr id="0" name=""/>
                      <p:cNvPicPr>
                        <a:picLocks noChangeAspect="1" noChangeArrowheads="1"/>
                      </p:cNvPicPr>
                      <p:nvPr/>
                    </p:nvPicPr>
                    <p:blipFill>
                      <a:blip r:embed="rId5"/>
                      <a:srcRect/>
                      <a:stretch>
                        <a:fillRect/>
                      </a:stretch>
                    </p:blipFill>
                    <p:spPr bwMode="auto">
                      <a:xfrm>
                        <a:off x="1881187" y="2786063"/>
                        <a:ext cx="8627567" cy="1474887"/>
                      </a:xfrm>
                      <a:prstGeom prst="rect">
                        <a:avLst/>
                      </a:prstGeom>
                      <a:noFill/>
                      <a:extLst/>
                    </p:spPr>
                  </p:pic>
                </p:oleObj>
              </mc:Fallback>
            </mc:AlternateContent>
          </a:graphicData>
        </a:graphic>
      </p:graphicFrame>
      <p:sp>
        <p:nvSpPr>
          <p:cNvPr id="13" name="Footer Placeholder 4"/>
          <p:cNvSpPr>
            <a:spLocks noGrp="1"/>
          </p:cNvSpPr>
          <p:nvPr>
            <p:ph type="ftr" idx="14"/>
          </p:nvPr>
        </p:nvSpPr>
        <p:spPr>
          <a:xfrm>
            <a:off x="6881818" y="6475415"/>
            <a:ext cx="3184520" cy="230187"/>
          </a:xfrm>
        </p:spPr>
        <p:txBody>
          <a:bodyPr/>
          <a:lstStyle/>
          <a:p>
            <a:r>
              <a:rPr lang="en-GB" dirty="0" smtClean="0"/>
              <a:t>Tuncer Baykas (IMU)</a:t>
            </a:r>
            <a:endParaRPr lang="en-GB" dirty="0"/>
          </a:p>
        </p:txBody>
      </p:sp>
    </p:spTree>
    <p:extLst>
      <p:ext uri="{BB962C8B-B14F-4D97-AF65-F5344CB8AC3E}">
        <p14:creationId xmlns:p14="http://schemas.microsoft.com/office/powerpoint/2010/main" val="648131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802.19 WG</a:t>
            </a:r>
            <a:endParaRPr lang="en-US" dirty="0"/>
          </a:p>
        </p:txBody>
      </p:sp>
      <p:sp>
        <p:nvSpPr>
          <p:cNvPr id="3" name="Content Placeholder 2"/>
          <p:cNvSpPr>
            <a:spLocks noGrp="1"/>
          </p:cNvSpPr>
          <p:nvPr>
            <p:ph idx="1"/>
          </p:nvPr>
        </p:nvSpPr>
        <p:spPr/>
        <p:txBody>
          <a:bodyPr/>
          <a:lstStyle/>
          <a:p>
            <a:r>
              <a:rPr lang="en-US" sz="2625" dirty="0"/>
              <a:t>802.19.1 Revision Task Group</a:t>
            </a:r>
            <a:endParaRPr lang="en-US" dirty="0" smtClean="0"/>
          </a:p>
          <a:p>
            <a:r>
              <a:rPr lang="en-US" dirty="0" smtClean="0"/>
              <a:t>Sub 1GHz Coexistence Study Group</a:t>
            </a:r>
          </a:p>
          <a:p>
            <a:r>
              <a:rPr lang="en-US" dirty="0" smtClean="0"/>
              <a:t>CAD Ballots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
        <p:nvSpPr>
          <p:cNvPr id="7" name="Footer Placeholder 4"/>
          <p:cNvSpPr>
            <a:spLocks noGrp="1"/>
          </p:cNvSpPr>
          <p:nvPr>
            <p:ph type="ftr" idx="14"/>
          </p:nvPr>
        </p:nvSpPr>
        <p:spPr>
          <a:xfrm>
            <a:off x="6881818" y="6475415"/>
            <a:ext cx="3184520" cy="230187"/>
          </a:xfrm>
        </p:spPr>
        <p:txBody>
          <a:bodyPr/>
          <a:lstStyle/>
          <a:p>
            <a:r>
              <a:rPr lang="en-GB" dirty="0" smtClean="0"/>
              <a:t>Tuncer Baykas (IMU)</a:t>
            </a:r>
            <a:endParaRPr lang="en-GB" dirty="0"/>
          </a:p>
        </p:txBody>
      </p:sp>
    </p:spTree>
    <p:extLst>
      <p:ext uri="{BB962C8B-B14F-4D97-AF65-F5344CB8AC3E}">
        <p14:creationId xmlns:p14="http://schemas.microsoft.com/office/powerpoint/2010/main" val="20803359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dirty="0" smtClean="0"/>
              <a:t>July 2018</a:t>
            </a:r>
            <a:endParaRPr lang="en-GB" dirty="0"/>
          </a:p>
        </p:txBody>
      </p:sp>
      <p:sp>
        <p:nvSpPr>
          <p:cNvPr id="7" name="Footer Placeholder 4"/>
          <p:cNvSpPr>
            <a:spLocks noGrp="1"/>
          </p:cNvSpPr>
          <p:nvPr>
            <p:ph type="ftr" idx="14"/>
          </p:nvPr>
        </p:nvSpPr>
        <p:spPr>
          <a:xfrm>
            <a:off x="6881818" y="6475415"/>
            <a:ext cx="3184520" cy="230187"/>
          </a:xfrm>
        </p:spPr>
        <p:txBody>
          <a:bodyPr/>
          <a:lstStyle/>
          <a:p>
            <a:r>
              <a:rPr lang="en-GB" dirty="0" smtClean="0"/>
              <a:t>Tuncer Baykas (IMU)</a:t>
            </a:r>
            <a:endParaRPr lang="en-GB" dirty="0"/>
          </a:p>
        </p:txBody>
      </p:sp>
      <p:sp>
        <p:nvSpPr>
          <p:cNvPr id="9" name="Title 1">
            <a:extLst>
              <a:ext uri="{FF2B5EF4-FFF2-40B4-BE49-F238E27FC236}">
                <a16:creationId xmlns:a16="http://schemas.microsoft.com/office/drawing/2014/main" xmlns="" id="{C52234CD-F7FE-4209-AB5C-722DE4C2D9A9}"/>
              </a:ext>
            </a:extLst>
          </p:cNvPr>
          <p:cNvSpPr>
            <a:spLocks noGrp="1"/>
          </p:cNvSpPr>
          <p:nvPr>
            <p:ph type="title"/>
          </p:nvPr>
        </p:nvSpPr>
        <p:spPr>
          <a:xfrm>
            <a:off x="2209800" y="685802"/>
            <a:ext cx="7770814" cy="1065213"/>
          </a:xfrm>
        </p:spPr>
        <p:txBody>
          <a:bodyPr/>
          <a:lstStyle/>
          <a:p>
            <a:r>
              <a:rPr lang="en-US" sz="3375" dirty="0"/>
              <a:t>802.19.1 Revision Task Group</a:t>
            </a:r>
          </a:p>
        </p:txBody>
      </p:sp>
      <p:sp>
        <p:nvSpPr>
          <p:cNvPr id="10" name="Content Placeholder 2">
            <a:extLst>
              <a:ext uri="{FF2B5EF4-FFF2-40B4-BE49-F238E27FC236}">
                <a16:creationId xmlns:a16="http://schemas.microsoft.com/office/drawing/2014/main" xmlns="" id="{E681A7BA-E28D-4313-9904-D4EEC5ED2F20}"/>
              </a:ext>
            </a:extLst>
          </p:cNvPr>
          <p:cNvSpPr>
            <a:spLocks noGrp="1"/>
          </p:cNvSpPr>
          <p:nvPr>
            <p:ph idx="1"/>
          </p:nvPr>
        </p:nvSpPr>
        <p:spPr>
          <a:xfrm>
            <a:off x="2209800" y="1751016"/>
            <a:ext cx="7770814" cy="4343400"/>
          </a:xfrm>
        </p:spPr>
        <p:txBody>
          <a:bodyPr/>
          <a:lstStyle/>
          <a:p>
            <a:r>
              <a:rPr lang="en-US" sz="2250" dirty="0"/>
              <a:t>At the July session the Executive Committee approved sending the revision draft to </a:t>
            </a:r>
            <a:r>
              <a:rPr lang="en-US" sz="2250" dirty="0" err="1"/>
              <a:t>RevCom</a:t>
            </a:r>
            <a:endParaRPr lang="en-US" sz="2250" dirty="0"/>
          </a:p>
        </p:txBody>
      </p:sp>
    </p:spTree>
    <p:extLst>
      <p:ext uri="{BB962C8B-B14F-4D97-AF65-F5344CB8AC3E}">
        <p14:creationId xmlns:p14="http://schemas.microsoft.com/office/powerpoint/2010/main" val="3796692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7" name="Title 1">
            <a:extLst>
              <a:ext uri="{FF2B5EF4-FFF2-40B4-BE49-F238E27FC236}">
                <a16:creationId xmlns:a16="http://schemas.microsoft.com/office/drawing/2014/main" xmlns="" id="{08BA519C-DE1F-4573-B83E-8DF786518135}"/>
              </a:ext>
            </a:extLst>
          </p:cNvPr>
          <p:cNvSpPr>
            <a:spLocks noGrp="1"/>
          </p:cNvSpPr>
          <p:nvPr>
            <p:ph type="title"/>
          </p:nvPr>
        </p:nvSpPr>
        <p:spPr>
          <a:xfrm>
            <a:off x="2209800" y="685802"/>
            <a:ext cx="7770814" cy="1065213"/>
          </a:xfrm>
        </p:spPr>
        <p:txBody>
          <a:bodyPr/>
          <a:lstStyle/>
          <a:p>
            <a:r>
              <a:rPr lang="en-US" sz="3375" dirty="0"/>
              <a:t>Sub-1GHz </a:t>
            </a:r>
            <a:r>
              <a:rPr lang="en-US" sz="3375" dirty="0"/>
              <a:t>Coexistence Study Group</a:t>
            </a:r>
            <a:endParaRPr lang="en-US" sz="3375" dirty="0"/>
          </a:p>
        </p:txBody>
      </p:sp>
      <p:sp>
        <p:nvSpPr>
          <p:cNvPr id="8"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2238375" y="1571625"/>
            <a:ext cx="7770814" cy="4113213"/>
          </a:xfrm>
        </p:spPr>
        <p:txBody>
          <a:bodyPr/>
          <a:lstStyle/>
          <a:p>
            <a:r>
              <a:rPr lang="en-US" sz="2250" dirty="0"/>
              <a:t>At the July session the Executive Committee approved formation of the sub-1GHz Coexistence Study Group</a:t>
            </a:r>
          </a:p>
          <a:p>
            <a:r>
              <a:rPr lang="en-US" sz="2250" dirty="0"/>
              <a:t>Will work on a PAR for Recommended Practice </a:t>
            </a:r>
          </a:p>
          <a:p>
            <a:endParaRPr lang="en-US" sz="2250" dirty="0"/>
          </a:p>
          <a:p>
            <a:endParaRPr lang="en-US" sz="2250" dirty="0"/>
          </a:p>
          <a:p>
            <a:endParaRPr lang="en-US" sz="2250" dirty="0"/>
          </a:p>
          <a:p>
            <a:endParaRPr lang="en-US" sz="2250" dirty="0"/>
          </a:p>
        </p:txBody>
      </p:sp>
      <p:sp>
        <p:nvSpPr>
          <p:cNvPr id="9" name="Footer Placeholder 4"/>
          <p:cNvSpPr>
            <a:spLocks noGrp="1"/>
          </p:cNvSpPr>
          <p:nvPr>
            <p:ph type="ftr" idx="14"/>
          </p:nvPr>
        </p:nvSpPr>
        <p:spPr>
          <a:xfrm>
            <a:off x="6881818" y="6475415"/>
            <a:ext cx="3184520" cy="230187"/>
          </a:xfrm>
        </p:spPr>
        <p:txBody>
          <a:bodyPr/>
          <a:lstStyle/>
          <a:p>
            <a:r>
              <a:rPr lang="en-GB" dirty="0" smtClean="0"/>
              <a:t>Tuncer Baykas (IMU)</a:t>
            </a:r>
            <a:endParaRPr lang="en-GB" dirty="0"/>
          </a:p>
        </p:txBody>
      </p:sp>
      <p:pic>
        <p:nvPicPr>
          <p:cNvPr id="10" name="Picture 9">
            <a:extLst>
              <a:ext uri="{FF2B5EF4-FFF2-40B4-BE49-F238E27FC236}">
                <a16:creationId xmlns:a16="http://schemas.microsoft.com/office/drawing/2014/main" xmlns="" id="{AB2B5BE0-E4BD-4006-9786-A9BC10B70EAD}"/>
              </a:ext>
            </a:extLst>
          </p:cNvPr>
          <p:cNvPicPr>
            <a:picLocks noChangeAspect="1"/>
          </p:cNvPicPr>
          <p:nvPr/>
        </p:nvPicPr>
        <p:blipFill>
          <a:blip r:embed="rId2"/>
          <a:stretch>
            <a:fillRect/>
          </a:stretch>
        </p:blipFill>
        <p:spPr>
          <a:xfrm>
            <a:off x="3595687" y="2857500"/>
            <a:ext cx="5357813" cy="3573229"/>
          </a:xfrm>
          <a:prstGeom prst="rect">
            <a:avLst/>
          </a:prstGeom>
        </p:spPr>
      </p:pic>
    </p:spTree>
    <p:extLst>
      <p:ext uri="{BB962C8B-B14F-4D97-AF65-F5344CB8AC3E}">
        <p14:creationId xmlns:p14="http://schemas.microsoft.com/office/powerpoint/2010/main" val="140264445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
        <p:nvSpPr>
          <p:cNvPr id="7" name="Title 1">
            <a:extLst>
              <a:ext uri="{FF2B5EF4-FFF2-40B4-BE49-F238E27FC236}">
                <a16:creationId xmlns:a16="http://schemas.microsoft.com/office/drawing/2014/main" xmlns="" id="{BD109464-3EBE-43D0-803B-BE3E1B8D3056}"/>
              </a:ext>
            </a:extLst>
          </p:cNvPr>
          <p:cNvSpPr>
            <a:spLocks noGrp="1"/>
          </p:cNvSpPr>
          <p:nvPr>
            <p:ph type="title"/>
          </p:nvPr>
        </p:nvSpPr>
        <p:spPr>
          <a:xfrm>
            <a:off x="1666875" y="685802"/>
            <a:ext cx="8715375" cy="1065213"/>
          </a:xfrm>
        </p:spPr>
        <p:txBody>
          <a:bodyPr/>
          <a:lstStyle/>
          <a:p>
            <a:r>
              <a:rPr lang="en-US" sz="3000" dirty="0"/>
              <a:t>Coexistence Assurance Document Ballots</a:t>
            </a:r>
          </a:p>
        </p:txBody>
      </p:sp>
      <p:sp>
        <p:nvSpPr>
          <p:cNvPr id="8" name="Content Placeholder 2">
            <a:extLst>
              <a:ext uri="{FF2B5EF4-FFF2-40B4-BE49-F238E27FC236}">
                <a16:creationId xmlns:a16="http://schemas.microsoft.com/office/drawing/2014/main" xmlns="" id="{55326492-CDE9-4105-9B61-751BD6400A9E}"/>
              </a:ext>
            </a:extLst>
          </p:cNvPr>
          <p:cNvSpPr>
            <a:spLocks noGrp="1"/>
          </p:cNvSpPr>
          <p:nvPr>
            <p:ph idx="1"/>
          </p:nvPr>
        </p:nvSpPr>
        <p:spPr>
          <a:xfrm>
            <a:off x="2209800" y="1857375"/>
            <a:ext cx="7770814" cy="4113213"/>
          </a:xfrm>
        </p:spPr>
        <p:txBody>
          <a:bodyPr/>
          <a:lstStyle/>
          <a:p>
            <a:pPr marL="0" indent="0"/>
            <a:r>
              <a:rPr lang="en-US" sz="2250" u="sng" dirty="0"/>
              <a:t>802.11ay CA Document</a:t>
            </a:r>
          </a:p>
          <a:p>
            <a:r>
              <a:rPr lang="en-US" sz="2250" dirty="0"/>
              <a:t>Held 802.19 ballot on 802.11ay CA Document</a:t>
            </a:r>
          </a:p>
          <a:p>
            <a:r>
              <a:rPr lang="en-US" sz="2250" dirty="0"/>
              <a:t>Ballot closed August 18</a:t>
            </a:r>
          </a:p>
          <a:p>
            <a:r>
              <a:rPr lang="en-US" sz="2250" dirty="0"/>
              <a:t>Vote: 17/1/0.  Ballot Passed</a:t>
            </a:r>
          </a:p>
          <a:p>
            <a:r>
              <a:rPr lang="en-US" sz="2250" dirty="0"/>
              <a:t>Comments provided to 802.11 WG via the 11ay ballot</a:t>
            </a:r>
          </a:p>
          <a:p>
            <a:pPr marL="0" indent="0"/>
            <a:r>
              <a:rPr lang="en-US" sz="2250" u="sng" dirty="0"/>
              <a:t>802.15.4x CA Document</a:t>
            </a:r>
          </a:p>
          <a:p>
            <a:r>
              <a:rPr lang="en-US" sz="2250" dirty="0"/>
              <a:t>Held 802.19 ballot on 802.15.4x CA Document</a:t>
            </a:r>
          </a:p>
          <a:p>
            <a:r>
              <a:rPr lang="en-US" sz="2250" dirty="0"/>
              <a:t>Ballot closed August 24</a:t>
            </a:r>
          </a:p>
          <a:p>
            <a:r>
              <a:rPr lang="en-US" sz="2250" dirty="0"/>
              <a:t>Vote: 16/3/0.  Ballot Passed</a:t>
            </a:r>
          </a:p>
          <a:p>
            <a:r>
              <a:rPr lang="en-US" sz="2250" dirty="0"/>
              <a:t>Comments provided to 802.15 WG via the 15.4x ballot</a:t>
            </a:r>
          </a:p>
          <a:p>
            <a:endParaRPr lang="en-US" sz="2250" dirty="0"/>
          </a:p>
          <a:p>
            <a:endParaRPr lang="en-US" sz="2250" dirty="0"/>
          </a:p>
        </p:txBody>
      </p:sp>
      <p:sp>
        <p:nvSpPr>
          <p:cNvPr id="11" name="Footer Placeholder 4"/>
          <p:cNvSpPr>
            <a:spLocks noGrp="1"/>
          </p:cNvSpPr>
          <p:nvPr>
            <p:ph type="ftr" idx="14"/>
          </p:nvPr>
        </p:nvSpPr>
        <p:spPr>
          <a:xfrm>
            <a:off x="6881818" y="6475415"/>
            <a:ext cx="3184520" cy="230187"/>
          </a:xfrm>
        </p:spPr>
        <p:txBody>
          <a:bodyPr/>
          <a:lstStyle/>
          <a:p>
            <a:r>
              <a:rPr lang="en-GB" dirty="0" smtClean="0"/>
              <a:t>Tuncer Baykas (IMU)</a:t>
            </a:r>
            <a:endParaRPr lang="en-GB" dirty="0"/>
          </a:p>
        </p:txBody>
      </p:sp>
    </p:spTree>
    <p:extLst>
      <p:ext uri="{BB962C8B-B14F-4D97-AF65-F5344CB8AC3E}">
        <p14:creationId xmlns:p14="http://schemas.microsoft.com/office/powerpoint/2010/main" val="354912795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2209800" y="1426096"/>
            <a:ext cx="7772400" cy="1066800"/>
          </a:xfrm>
          <a:noFill/>
        </p:spPr>
        <p:txBody>
          <a:bodyPr/>
          <a:lstStyle/>
          <a:p>
            <a:r>
              <a:rPr lang="en-GB" dirty="0"/>
              <a:t>802.24 Vertical Applications </a:t>
            </a:r>
            <a:br>
              <a:rPr lang="en-GB" dirty="0"/>
            </a:br>
            <a:r>
              <a:rPr lang="en-GB" dirty="0"/>
              <a:t>Technical Advisory Group</a:t>
            </a:r>
            <a:br>
              <a:rPr lang="en-GB" dirty="0"/>
            </a:br>
            <a:r>
              <a:rPr lang="en-GB" dirty="0"/>
              <a:t>Liaison Report</a:t>
            </a:r>
          </a:p>
        </p:txBody>
      </p:sp>
      <p:sp>
        <p:nvSpPr>
          <p:cNvPr id="1031" name="Rectangle 4"/>
          <p:cNvSpPr>
            <a:spLocks noGrp="1" noChangeArrowheads="1"/>
          </p:cNvSpPr>
          <p:nvPr>
            <p:ph idx="1"/>
          </p:nvPr>
        </p:nvSpPr>
        <p:spPr>
          <a:xfrm>
            <a:off x="2209800" y="3284984"/>
            <a:ext cx="7772400" cy="2811016"/>
          </a:xfrm>
          <a:noFill/>
        </p:spPr>
        <p:txBody>
          <a:bodyPr/>
          <a:lstStyle/>
          <a:p>
            <a:pPr algn="ctr">
              <a:buFontTx/>
              <a:buNone/>
            </a:pPr>
            <a:r>
              <a:rPr lang="en-GB" sz="2000" dirty="0"/>
              <a:t>Date:</a:t>
            </a:r>
            <a:r>
              <a:rPr lang="en-GB" sz="2000" b="0" dirty="0"/>
              <a:t> 2018-09-13</a:t>
            </a:r>
          </a:p>
        </p:txBody>
      </p:sp>
      <p:sp>
        <p:nvSpPr>
          <p:cNvPr id="1029" name="Slide Number Placeholder 5"/>
          <p:cNvSpPr>
            <a:spLocks noGrp="1"/>
          </p:cNvSpPr>
          <p:nvPr>
            <p:ph type="sldNum" sz="quarter" idx="12"/>
          </p:nvPr>
        </p:nvSpPr>
        <p:spPr>
          <a:noFill/>
        </p:spPr>
        <p:txBody>
          <a:bodyPr/>
          <a:lstStyle/>
          <a:p>
            <a:r>
              <a:rPr lang="en-GB" dirty="0"/>
              <a:t>Slide </a:t>
            </a:r>
            <a:fld id="{5C54AB6B-C76C-43C0-8CF9-4AA7315BEFF1}" type="slidenum">
              <a:rPr lang="en-GB" smtClean="0"/>
              <a:pPr/>
              <a:t>99</a:t>
            </a:fld>
            <a:endParaRPr lang="en-GB" dirty="0"/>
          </a:p>
        </p:txBody>
      </p:sp>
      <p:graphicFrame>
        <p:nvGraphicFramePr>
          <p:cNvPr id="1026" name="Object 5"/>
          <p:cNvGraphicFramePr>
            <a:graphicFrameLocks noChangeAspect="1"/>
          </p:cNvGraphicFramePr>
          <p:nvPr>
            <p:extLst/>
          </p:nvPr>
        </p:nvGraphicFramePr>
        <p:xfrm>
          <a:off x="2182814" y="3985220"/>
          <a:ext cx="8237537" cy="2324100"/>
        </p:xfrm>
        <a:graphic>
          <a:graphicData uri="http://schemas.openxmlformats.org/presentationml/2006/ole">
            <mc:AlternateContent xmlns:mc="http://schemas.openxmlformats.org/markup-compatibility/2006">
              <mc:Choice xmlns:v="urn:schemas-microsoft-com:vml" Requires="v">
                <p:oleObj spid="_x0000_s19460" name="Document" r:id="rId4" imgW="8152664" imgH="2297815" progId="Word.Document.8">
                  <p:embed/>
                </p:oleObj>
              </mc:Choice>
              <mc:Fallback>
                <p:oleObj name="Document" r:id="rId4" imgW="8152664" imgH="2297815"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4" y="3985220"/>
                        <a:ext cx="8237537" cy="232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6"/>
          <p:cNvSpPr>
            <a:spLocks noChangeArrowheads="1"/>
          </p:cNvSpPr>
          <p:nvPr/>
        </p:nvSpPr>
        <p:spPr bwMode="auto">
          <a:xfrm>
            <a:off x="2279576" y="3573016"/>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b="1" dirty="0"/>
              <a:t>Author:</a:t>
            </a:r>
            <a:endParaRPr lang="en-GB" sz="2000" dirty="0"/>
          </a:p>
        </p:txBody>
      </p:sp>
      <p:sp>
        <p:nvSpPr>
          <p:cNvPr id="2" name="Footer Placeholder 1"/>
          <p:cNvSpPr>
            <a:spLocks noGrp="1"/>
          </p:cNvSpPr>
          <p:nvPr>
            <p:ph type="ftr" sz="quarter" idx="4294967295"/>
          </p:nvPr>
        </p:nvSpPr>
        <p:spPr>
          <a:xfrm>
            <a:off x="8863429" y="6475413"/>
            <a:ext cx="2490371" cy="153987"/>
          </a:xfrm>
          <a:prstGeom prst="rect">
            <a:avLst/>
          </a:prstGeom>
        </p:spPr>
        <p:txBody>
          <a:bodyPr/>
          <a:lstStyle/>
          <a:p>
            <a:pPr>
              <a:defRPr/>
            </a:pPr>
            <a:r>
              <a:rPr lang="en-GB" sz="1400" dirty="0">
                <a:solidFill>
                  <a:schemeClr val="tx1"/>
                </a:solidFill>
              </a:rPr>
              <a:t>Tim Godfrey, EPRI</a:t>
            </a:r>
          </a:p>
        </p:txBody>
      </p:sp>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453869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1210</TotalTime>
  <Words>6672</Words>
  <Application>Microsoft Office PowerPoint</Application>
  <PresentationFormat>Widescreen</PresentationFormat>
  <Paragraphs>1376</Paragraphs>
  <Slides>100</Slides>
  <Notes>67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100</vt:i4>
      </vt:variant>
    </vt:vector>
  </HeadingPairs>
  <TitlesOfParts>
    <vt:vector size="110" baseType="lpstr">
      <vt:lpstr>Arial Unicode MS</vt:lpstr>
      <vt:lpstr>MS Gothic</vt:lpstr>
      <vt:lpstr>MS PGothic</vt:lpstr>
      <vt:lpstr>Arial</vt:lpstr>
      <vt:lpstr>Calibri</vt:lpstr>
      <vt:lpstr>Times New Roman</vt:lpstr>
      <vt:lpstr>Wingdings</vt:lpstr>
      <vt:lpstr>Office Theme</vt:lpstr>
      <vt:lpstr>Document</vt:lpstr>
      <vt:lpstr>Dokument</vt:lpstr>
      <vt:lpstr>802.11 WG September 2018 Closing Reports</vt:lpstr>
      <vt:lpstr>Abstract</vt:lpstr>
      <vt:lpstr>802.11 WG Editor’s Meeting (September 2018)</vt:lpstr>
      <vt:lpstr>Volunteer Editor Contacts</vt:lpstr>
      <vt:lpstr>802.11 Style Guide</vt:lpstr>
      <vt:lpstr>Editor Amendment Ordering</vt:lpstr>
      <vt:lpstr>Draft Development Snapshot</vt:lpstr>
      <vt:lpstr>MIB Style, Visio and Frame Practices</vt:lpstr>
      <vt:lpstr>PowerPoint Presentation</vt:lpstr>
      <vt:lpstr>PowerPoint Presentation</vt:lpstr>
      <vt:lpstr>802.11 AANI SC – September 2018</vt:lpstr>
      <vt:lpstr>ARC Closing Report </vt:lpstr>
      <vt:lpstr>Abstract</vt:lpstr>
      <vt:lpstr>Work Completed</vt:lpstr>
      <vt:lpstr>Work Completed (cont)</vt:lpstr>
      <vt:lpstr>Work Completed (cont) – or not …</vt:lpstr>
      <vt:lpstr>Work Completed (cont) – monitor items</vt:lpstr>
      <vt:lpstr>Teleconference(s)</vt:lpstr>
      <vt:lpstr>November 2018 Plans</vt:lpstr>
      <vt:lpstr>IEEE 802.11 Coexistence SC closing report in Hawaii in Sept 2018</vt:lpstr>
      <vt:lpstr>IEEE 802.11 Coexistence SC achieved its goals as an effective discussion forum for coexistence issues</vt:lpstr>
      <vt:lpstr>IEEE 802.11 Coexistence SC will continue its work in  Bangkok in Nov 2018</vt:lpstr>
      <vt:lpstr>IEEE 802 JTC1 Standing Committee September 2018 (Hawaii) closing report</vt:lpstr>
      <vt:lpstr>IEEE 802 JTC1 SC focused on executing the PSDO process &amp; reviewing the SC6 meeting results</vt:lpstr>
      <vt:lpstr>IEEE 802 JTC1 SC focused on executing the PSDO process &amp; reviewing the SC6 meeting results</vt:lpstr>
      <vt:lpstr>IEEE 802 JTC1 SC will execute the PSDO process in Bangkok in Nov 2018</vt:lpstr>
      <vt:lpstr>TGmd September 2018 Closing Report</vt:lpstr>
      <vt:lpstr>Abstract</vt:lpstr>
      <vt:lpstr>Work completed this week  </vt:lpstr>
      <vt:lpstr>TGmd schedule - updated </vt:lpstr>
      <vt:lpstr>References</vt:lpstr>
      <vt:lpstr>TGax September 2018 Closing Report</vt:lpstr>
      <vt:lpstr>Abstract</vt:lpstr>
      <vt:lpstr>Work Completed</vt:lpstr>
      <vt:lpstr>November 2018 Goals</vt:lpstr>
      <vt:lpstr>Telecons</vt:lpstr>
      <vt:lpstr>Task Group ay  September 2018 Closing Report</vt:lpstr>
      <vt:lpstr>Abstract</vt:lpstr>
      <vt:lpstr>PowerPoint Presentation</vt:lpstr>
      <vt:lpstr>PowerPoint Presentation</vt:lpstr>
      <vt:lpstr>PowerPoint Presentation</vt:lpstr>
      <vt:lpstr>TGaz Next Generation Positioning  Sep. Closing Report</vt:lpstr>
      <vt:lpstr>Abstract</vt:lpstr>
      <vt:lpstr>TG Status And Work Completed</vt:lpstr>
      <vt:lpstr>Goals For Nov. Meeting</vt:lpstr>
      <vt:lpstr>Teleconference Schedule</vt:lpstr>
      <vt:lpstr>TGba September 2018 Closing Report</vt:lpstr>
      <vt:lpstr>Work Completed</vt:lpstr>
      <vt:lpstr>Goals for November 2018</vt:lpstr>
      <vt:lpstr>Teleconference Call Schedule</vt:lpstr>
      <vt:lpstr>TGbb September 2018 Closing Report</vt:lpstr>
      <vt:lpstr>PowerPoint Presentation</vt:lpstr>
      <vt:lpstr>PowerPoint Presentation</vt:lpstr>
      <vt:lpstr>PowerPoint Presentation</vt:lpstr>
      <vt:lpstr>PowerPoint Presentation</vt:lpstr>
      <vt:lpstr>BCS SG Closing Report</vt:lpstr>
      <vt:lpstr>Abstract</vt:lpstr>
      <vt:lpstr>Work Completed this week</vt:lpstr>
      <vt:lpstr>Plans for November 2018</vt:lpstr>
      <vt:lpstr>Future Session Planning</vt:lpstr>
      <vt:lpstr>BCS schedule</vt:lpstr>
      <vt:lpstr>References</vt:lpstr>
      <vt:lpstr>EHT Closing Report – September 2018</vt:lpstr>
      <vt:lpstr>Work Completed</vt:lpstr>
      <vt:lpstr>Contributions</vt:lpstr>
      <vt:lpstr>Contributions (cont’d)</vt:lpstr>
      <vt:lpstr>PowerPoint Presentation</vt:lpstr>
      <vt:lpstr>PowerPoint Presentation</vt:lpstr>
      <vt:lpstr>PowerPoint Presentation</vt:lpstr>
      <vt:lpstr>Straw poll</vt:lpstr>
      <vt:lpstr>NGV SG Closing Report – Hawaii, USA</vt:lpstr>
      <vt:lpstr>Abstract</vt:lpstr>
      <vt:lpstr>NGV SG Progress</vt:lpstr>
      <vt:lpstr>Submissions from the week</vt:lpstr>
      <vt:lpstr>Next Steps</vt:lpstr>
      <vt:lpstr>RTA TIG Closing Report</vt:lpstr>
      <vt:lpstr>Abstract</vt:lpstr>
      <vt:lpstr>Work Completed</vt:lpstr>
      <vt:lpstr>Timeline</vt:lpstr>
      <vt:lpstr>RTA TIG Teleconference Schedule</vt:lpstr>
      <vt:lpstr>Goals for November Plenary</vt:lpstr>
      <vt:lpstr>Liaison from 802.18 to 802.11</vt:lpstr>
      <vt:lpstr>Abstract</vt:lpstr>
      <vt:lpstr>Congratulations Richard Kennedy!</vt:lpstr>
      <vt:lpstr>EU Discussion (1/2)</vt:lpstr>
      <vt:lpstr>EU Discussion (2/2)</vt:lpstr>
      <vt:lpstr>Google Waiver Status</vt:lpstr>
      <vt:lpstr>Other Items Discussed</vt:lpstr>
      <vt:lpstr>Discussion on 6 GHz from Thursday AM1 (1/4)</vt:lpstr>
      <vt:lpstr>Discussion on 6 GHz from Thursday AM1 (2/4)</vt:lpstr>
      <vt:lpstr>Discussion on 6 GHz from Thursday AM1 (3/4)</vt:lpstr>
      <vt:lpstr>Discussion on 6 GHz from Thursday AM1 (4/4)</vt:lpstr>
      <vt:lpstr>Planned Actions for 6 GHz</vt:lpstr>
      <vt:lpstr>September 2018 802.19 Liaison Report</vt:lpstr>
      <vt:lpstr>802.19 WG</vt:lpstr>
      <vt:lpstr>802.19.1 Revision Task Group</vt:lpstr>
      <vt:lpstr>Sub-1GHz Coexistence Study Group</vt:lpstr>
      <vt:lpstr>Coexistence Assurance Document Ballots</vt:lpstr>
      <vt:lpstr>802.24 Vertical Applications  Technical Advisory Group Liaison Report</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74</cp:revision>
  <cp:lastPrinted>1601-01-01T00:00:00Z</cp:lastPrinted>
  <dcterms:created xsi:type="dcterms:W3CDTF">2018-05-10T15:59:06Z</dcterms:created>
  <dcterms:modified xsi:type="dcterms:W3CDTF">2018-09-14T07:19:40Z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2018-09-14 07:19:39Z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