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75" r:id="rId5"/>
    <p:sldId id="276" r:id="rId6"/>
    <p:sldId id="280" r:id="rId7"/>
    <p:sldId id="259" r:id="rId8"/>
    <p:sldId id="260" r:id="rId9"/>
    <p:sldId id="262" r:id="rId10"/>
    <p:sldId id="316" r:id="rId11"/>
    <p:sldId id="324" r:id="rId12"/>
    <p:sldId id="320" r:id="rId13"/>
    <p:sldId id="321" r:id="rId14"/>
    <p:sldId id="322" r:id="rId15"/>
    <p:sldId id="317" r:id="rId16"/>
    <p:sldId id="318" r:id="rId17"/>
    <p:sldId id="325" r:id="rId18"/>
    <p:sldId id="319" r:id="rId19"/>
    <p:sldId id="323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578" autoAdjust="0"/>
    <p:restoredTop sz="94660"/>
  </p:normalViewPr>
  <p:slideViewPr>
    <p:cSldViewPr>
      <p:cViewPr varScale="1">
        <p:scale>
          <a:sx n="91" d="100"/>
          <a:sy n="91" d="100"/>
        </p:scale>
        <p:origin x="60" y="2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265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802.11-18/1395r3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</a:t>
            </a:r>
            <a:r>
              <a:rPr lang="en-US" dirty="0" smtClean="0"/>
              <a:t>September 2018 </a:t>
            </a:r>
            <a:r>
              <a:rPr lang="en-US" dirty="0"/>
              <a:t>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2018-09-10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1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11aq and ECR minutes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802.11aq minutes in 11-18/1024r2 and ECR final minutes in 11-18/1331r1</a:t>
            </a:r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 smtClean="0"/>
              <a:t>: Stephen McCann</a:t>
            </a:r>
            <a:endParaRPr lang="en-US" dirty="0" smtClean="0"/>
          </a:p>
          <a:p>
            <a:r>
              <a:rPr lang="en-US" dirty="0" smtClean="0"/>
              <a:t>Seconded</a:t>
            </a:r>
            <a:r>
              <a:rPr lang="en-US" dirty="0" smtClean="0"/>
              <a:t>: Marc Emmelmann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unanimous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6009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ad-hoc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Authorize TGax to hold an ad-hoc meeting on 7-9 November  in Shenzhen, China, for the purpose of working on comment resolution.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PHY ad hoc is planning a two-day meeting on Nov. 8-9.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Moved 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by </a:t>
            </a:r>
            <a:r>
              <a:rPr lang="en-GB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Osama </a:t>
            </a:r>
            <a:r>
              <a:rPr lang="en-GB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Aboul-Magd</a:t>
            </a:r>
            <a:r>
              <a:rPr lang="en-GB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behalf of 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TGax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Result</a:t>
            </a:r>
            <a:r>
              <a:rPr lang="en-GB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 unanimous</a:t>
            </a:r>
            <a:endParaRPr lang="en-GB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TGax result: 33/8/10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5344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TGba</a:t>
            </a:r>
            <a:r>
              <a:rPr lang="en-US" dirty="0" smtClean="0"/>
              <a:t> – D1.0 WG LB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Instruct the editor to generate </a:t>
            </a:r>
            <a:r>
              <a:rPr lang="en-US" dirty="0" err="1"/>
              <a:t>TGba</a:t>
            </a:r>
            <a:r>
              <a:rPr lang="en-US" dirty="0"/>
              <a:t> Draft 1.0, and </a:t>
            </a:r>
          </a:p>
          <a:p>
            <a:r>
              <a:rPr lang="en-US" dirty="0"/>
              <a:t>Approve a 30 day Working Group Technical Letter Ballot asking the question “Should </a:t>
            </a:r>
            <a:r>
              <a:rPr lang="en-US" dirty="0" err="1"/>
              <a:t>TGba</a:t>
            </a:r>
            <a:r>
              <a:rPr lang="en-US" dirty="0"/>
              <a:t> Draft 1.0 be forwarded to Sponsor Ballot?”</a:t>
            </a:r>
          </a:p>
          <a:p>
            <a:endParaRPr lang="en-US" dirty="0"/>
          </a:p>
          <a:p>
            <a:pPr lvl="0"/>
            <a:r>
              <a:rPr lang="en-GB" dirty="0" smtClean="0"/>
              <a:t>Moved </a:t>
            </a:r>
            <a:r>
              <a:rPr lang="en-GB" dirty="0"/>
              <a:t>by Minyoung Park on behalf of </a:t>
            </a:r>
            <a:r>
              <a:rPr lang="en-GB" dirty="0" err="1"/>
              <a:t>TGba</a:t>
            </a:r>
            <a:endParaRPr lang="en-US" dirty="0"/>
          </a:p>
          <a:p>
            <a:pPr lvl="0"/>
            <a:r>
              <a:rPr lang="en-GB" dirty="0" smtClean="0"/>
              <a:t>Result</a:t>
            </a:r>
            <a:r>
              <a:rPr lang="en-GB" dirty="0" smtClean="0"/>
              <a:t>: 62/0/1</a:t>
            </a:r>
            <a:endParaRPr lang="en-GB" dirty="0" smtClean="0"/>
          </a:p>
          <a:p>
            <a:pPr lvl="0"/>
            <a:endParaRPr lang="en-GB" dirty="0"/>
          </a:p>
          <a:p>
            <a:pPr lvl="0"/>
            <a:r>
              <a:rPr lang="en-GB" dirty="0" err="1" smtClean="0"/>
              <a:t>TGba</a:t>
            </a:r>
            <a:r>
              <a:rPr lang="en-GB" dirty="0" smtClean="0"/>
              <a:t> result: 30/0/1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58691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TGba</a:t>
            </a:r>
            <a:r>
              <a:rPr lang="en-US" dirty="0" smtClean="0"/>
              <a:t> – CA Doc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11-18/1069r0 as the coexistence assurance document for 802.11ba amendment. </a:t>
            </a:r>
          </a:p>
          <a:p>
            <a:endParaRPr lang="en-US" dirty="0"/>
          </a:p>
          <a:p>
            <a:endParaRPr lang="en-US" dirty="0"/>
          </a:p>
          <a:p>
            <a:pPr lvl="0"/>
            <a:r>
              <a:rPr lang="en-GB" dirty="0" smtClean="0"/>
              <a:t>Moved </a:t>
            </a:r>
            <a:r>
              <a:rPr lang="en-GB" dirty="0"/>
              <a:t>by Minyoung Park on behalf of </a:t>
            </a:r>
            <a:r>
              <a:rPr lang="en-GB" dirty="0" err="1"/>
              <a:t>TGba</a:t>
            </a:r>
            <a:endParaRPr lang="en-US" dirty="0"/>
          </a:p>
          <a:p>
            <a:pPr lvl="0"/>
            <a:r>
              <a:rPr lang="en-GB" dirty="0" smtClean="0"/>
              <a:t>Result</a:t>
            </a:r>
            <a:r>
              <a:rPr lang="en-GB" dirty="0" smtClean="0"/>
              <a:t>: 72/0/2</a:t>
            </a:r>
            <a:endParaRPr lang="en-GB" dirty="0" smtClean="0"/>
          </a:p>
          <a:p>
            <a:pPr lvl="0"/>
            <a:endParaRPr lang="en-GB" dirty="0" smtClean="0"/>
          </a:p>
          <a:p>
            <a:pPr lvl="0"/>
            <a:r>
              <a:rPr lang="en-GB" dirty="0" err="1" smtClean="0"/>
              <a:t>TGba</a:t>
            </a:r>
            <a:r>
              <a:rPr lang="en-GB" dirty="0" smtClean="0"/>
              <a:t> result: </a:t>
            </a:r>
            <a:r>
              <a:rPr lang="en-US" dirty="0" smtClean="0"/>
              <a:t>28/0/2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8859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TGbb</a:t>
            </a:r>
            <a:r>
              <a:rPr lang="en-US" dirty="0" smtClean="0"/>
              <a:t> – comment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a comment collection on simulation scenarios document 18/1423r4 to close 1 October 2018</a:t>
            </a:r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 smtClean="0"/>
              <a:t>: Oliver Luo</a:t>
            </a:r>
            <a:endParaRPr lang="en-US" dirty="0" smtClean="0"/>
          </a:p>
          <a:p>
            <a:r>
              <a:rPr lang="en-US" dirty="0" smtClean="0"/>
              <a:t>Seconded</a:t>
            </a:r>
            <a:r>
              <a:rPr lang="en-US" dirty="0" smtClean="0"/>
              <a:t>: </a:t>
            </a:r>
            <a:r>
              <a:rPr lang="en-US" dirty="0" err="1" smtClean="0"/>
              <a:t>Tuncer</a:t>
            </a:r>
            <a:r>
              <a:rPr lang="en-US" dirty="0" smtClean="0"/>
              <a:t> </a:t>
            </a:r>
            <a:r>
              <a:rPr lang="en-US" dirty="0" err="1" smtClean="0"/>
              <a:t>Baykas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unanimous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5857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BCS PAR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212" y="1751014"/>
            <a:ext cx="10361084" cy="4113213"/>
          </a:xfrm>
        </p:spPr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</a:t>
            </a:r>
            <a:r>
              <a:rPr lang="en-US" dirty="0">
                <a:solidFill>
                  <a:schemeClr val="tx1"/>
                </a:solidFill>
              </a:rPr>
              <a:t>11-18/0825r8</a:t>
            </a:r>
            <a:r>
              <a:rPr lang="en-US" dirty="0"/>
              <a:t>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 smtClean="0"/>
          </a:p>
          <a:p>
            <a:r>
              <a:rPr lang="en-US" dirty="0"/>
              <a:t>Moved on behalf of the </a:t>
            </a:r>
            <a:r>
              <a:rPr lang="en-US" dirty="0" smtClean="0"/>
              <a:t>SG </a:t>
            </a:r>
            <a:r>
              <a:rPr lang="en-US" dirty="0"/>
              <a:t>by Marc </a:t>
            </a:r>
            <a:r>
              <a:rPr lang="en-US" dirty="0" smtClean="0"/>
              <a:t>Emmelmann</a:t>
            </a:r>
          </a:p>
          <a:p>
            <a:r>
              <a:rPr lang="en-US" dirty="0" smtClean="0"/>
              <a:t>Seconded: Hiroshi Mano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64/0/1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S</a:t>
            </a:r>
            <a:r>
              <a:rPr lang="en-US" dirty="0" smtClean="0"/>
              <a:t>G result: 28/0/4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4037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BCS CSD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</a:t>
            </a:r>
            <a:r>
              <a:rPr lang="en-US" dirty="0">
                <a:solidFill>
                  <a:schemeClr val="tx1"/>
                </a:solidFill>
              </a:rPr>
              <a:t>11-18/0826r8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be posted to the IEEE 802 Executive Committee (EC) agenda for WG 802 preview and EC approval.</a:t>
            </a:r>
          </a:p>
          <a:p>
            <a:endParaRPr lang="en-US" dirty="0" smtClean="0"/>
          </a:p>
          <a:p>
            <a:r>
              <a:rPr lang="en-US" dirty="0" smtClean="0"/>
              <a:t>Moved on behalf of the SG by Marc </a:t>
            </a:r>
            <a:r>
              <a:rPr lang="en-US" dirty="0" smtClean="0"/>
              <a:t>Emmelmann</a:t>
            </a:r>
          </a:p>
          <a:p>
            <a:r>
              <a:rPr lang="en-US" dirty="0" smtClean="0"/>
              <a:t>Seconded: Hiroshi Mano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49/0/1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S</a:t>
            </a:r>
            <a:r>
              <a:rPr lang="en-US" dirty="0" smtClean="0"/>
              <a:t>G result: 28/0/3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3073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FD </a:t>
            </a:r>
            <a:r>
              <a:rPr lang="en-US" dirty="0" err="1" smtClean="0"/>
              <a:t>strawpoll</a:t>
            </a:r>
            <a:r>
              <a:rPr lang="en-US" dirty="0" smtClean="0"/>
              <a:t> (James Gilb)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15878" indent="-215878">
              <a:buSzPct val="45000"/>
              <a:buFont typeface="Wingdings" panose="05000000000000000000" pitchFamily="2" charset="2"/>
              <a:buChar char=""/>
              <a:tabLst>
                <a:tab pos="215878" algn="l"/>
                <a:tab pos="328580" algn="l"/>
                <a:tab pos="785734" algn="l"/>
                <a:tab pos="1242889" algn="l"/>
                <a:tab pos="1700043" algn="l"/>
                <a:tab pos="2157197" algn="l"/>
                <a:tab pos="2614352" algn="l"/>
                <a:tab pos="3071506" algn="l"/>
                <a:tab pos="3528660" algn="l"/>
                <a:tab pos="3985814" algn="l"/>
                <a:tab pos="4442969" algn="l"/>
                <a:tab pos="4900123" algn="l"/>
                <a:tab pos="5357277" algn="l"/>
                <a:tab pos="5814431" algn="l"/>
                <a:tab pos="6271586" algn="l"/>
                <a:tab pos="6728740" algn="l"/>
                <a:tab pos="7185894" algn="l"/>
                <a:tab pos="7643049" algn="l"/>
                <a:tab pos="8100203" algn="l"/>
                <a:tab pos="8557357" algn="l"/>
                <a:tab pos="9014511" algn="l"/>
                <a:tab pos="9143086" algn="l"/>
                <a:tab pos="9600240" algn="l"/>
                <a:tab pos="10057394" algn="l"/>
                <a:tab pos="10514548" algn="l"/>
              </a:tabLst>
            </a:pPr>
            <a:r>
              <a:rPr lang="en-US" altLang="en-US" dirty="0"/>
              <a:t>Full duplex work should be:</a:t>
            </a:r>
          </a:p>
          <a:p>
            <a:pPr marL="774583" indent="-500013">
              <a:buSzPct val="45000"/>
              <a:buFont typeface="Wingdings" panose="05000000000000000000" pitchFamily="2" charset="2"/>
              <a:buChar char=""/>
              <a:tabLst>
                <a:tab pos="215878" algn="l"/>
                <a:tab pos="328580" algn="l"/>
                <a:tab pos="785734" algn="l"/>
                <a:tab pos="1242889" algn="l"/>
                <a:tab pos="1700043" algn="l"/>
                <a:tab pos="2157197" algn="l"/>
                <a:tab pos="2614352" algn="l"/>
                <a:tab pos="3071506" algn="l"/>
                <a:tab pos="3528660" algn="l"/>
                <a:tab pos="3985814" algn="l"/>
                <a:tab pos="4442969" algn="l"/>
                <a:tab pos="4900123" algn="l"/>
                <a:tab pos="5357277" algn="l"/>
                <a:tab pos="5814431" algn="l"/>
                <a:tab pos="6271586" algn="l"/>
                <a:tab pos="6728740" algn="l"/>
                <a:tab pos="7185894" algn="l"/>
                <a:tab pos="7643049" algn="l"/>
                <a:tab pos="8100203" algn="l"/>
                <a:tab pos="8557357" algn="l"/>
                <a:tab pos="9014511" algn="l"/>
                <a:tab pos="9143086" algn="l"/>
                <a:tab pos="9600240" algn="l"/>
                <a:tab pos="10057394" algn="l"/>
                <a:tab pos="10514548" algn="l"/>
              </a:tabLst>
            </a:pPr>
            <a:r>
              <a:rPr lang="en-US" altLang="en-US" sz="3200" dirty="0"/>
              <a:t>A: A separate SG and </a:t>
            </a:r>
            <a:r>
              <a:rPr lang="en-US" altLang="en-US" sz="3200" dirty="0" smtClean="0"/>
              <a:t>amendment - 32</a:t>
            </a:r>
            <a:endParaRPr lang="en-US" altLang="en-US" sz="3200" dirty="0"/>
          </a:p>
          <a:p>
            <a:pPr marL="774583" indent="-500013">
              <a:buSzPct val="45000"/>
              <a:buFont typeface="Wingdings" panose="05000000000000000000" pitchFamily="2" charset="2"/>
              <a:buChar char=""/>
              <a:tabLst>
                <a:tab pos="215878" algn="l"/>
                <a:tab pos="328580" algn="l"/>
                <a:tab pos="785734" algn="l"/>
                <a:tab pos="1242889" algn="l"/>
                <a:tab pos="1700043" algn="l"/>
                <a:tab pos="2157197" algn="l"/>
                <a:tab pos="2614352" algn="l"/>
                <a:tab pos="3071506" algn="l"/>
                <a:tab pos="3528660" algn="l"/>
                <a:tab pos="3985814" algn="l"/>
                <a:tab pos="4442969" algn="l"/>
                <a:tab pos="4900123" algn="l"/>
                <a:tab pos="5357277" algn="l"/>
                <a:tab pos="5814431" algn="l"/>
                <a:tab pos="6271586" algn="l"/>
                <a:tab pos="6728740" algn="l"/>
                <a:tab pos="7185894" algn="l"/>
                <a:tab pos="7643049" algn="l"/>
                <a:tab pos="8100203" algn="l"/>
                <a:tab pos="8557357" algn="l"/>
                <a:tab pos="9014511" algn="l"/>
                <a:tab pos="9143086" algn="l"/>
                <a:tab pos="9600240" algn="l"/>
                <a:tab pos="10057394" algn="l"/>
                <a:tab pos="10514548" algn="l"/>
              </a:tabLst>
            </a:pPr>
            <a:r>
              <a:rPr lang="en-US" altLang="en-US" sz="3200" dirty="0"/>
              <a:t>B: A part of the EHT and follow-on activities and </a:t>
            </a:r>
            <a:r>
              <a:rPr lang="en-US" altLang="en-US" sz="3200" dirty="0" smtClean="0"/>
              <a:t>amendment - 18</a:t>
            </a:r>
          </a:p>
          <a:p>
            <a:pPr marL="774583" indent="-500013">
              <a:buSzPct val="45000"/>
              <a:buFont typeface="Wingdings" panose="05000000000000000000" pitchFamily="2" charset="2"/>
              <a:buChar char=""/>
              <a:tabLst>
                <a:tab pos="215878" algn="l"/>
                <a:tab pos="328580" algn="l"/>
                <a:tab pos="785734" algn="l"/>
                <a:tab pos="1242889" algn="l"/>
                <a:tab pos="1700043" algn="l"/>
                <a:tab pos="2157197" algn="l"/>
                <a:tab pos="2614352" algn="l"/>
                <a:tab pos="3071506" algn="l"/>
                <a:tab pos="3528660" algn="l"/>
                <a:tab pos="3985814" algn="l"/>
                <a:tab pos="4442969" algn="l"/>
                <a:tab pos="4900123" algn="l"/>
                <a:tab pos="5357277" algn="l"/>
                <a:tab pos="5814431" algn="l"/>
                <a:tab pos="6271586" algn="l"/>
                <a:tab pos="6728740" algn="l"/>
                <a:tab pos="7185894" algn="l"/>
                <a:tab pos="7643049" algn="l"/>
                <a:tab pos="8100203" algn="l"/>
                <a:tab pos="8557357" algn="l"/>
                <a:tab pos="9014511" algn="l"/>
                <a:tab pos="9143086" algn="l"/>
                <a:tab pos="9600240" algn="l"/>
                <a:tab pos="10057394" algn="l"/>
                <a:tab pos="10514548" algn="l"/>
              </a:tabLst>
            </a:pPr>
            <a:r>
              <a:rPr lang="en-US" altLang="en-US" sz="3200" dirty="0"/>
              <a:t>C</a:t>
            </a:r>
            <a:r>
              <a:rPr lang="en-US" altLang="en-US" sz="3200" dirty="0" smtClean="0"/>
              <a:t>: None of the above - 20</a:t>
            </a:r>
          </a:p>
          <a:p>
            <a:pPr marL="774583" indent="-500013">
              <a:buSzPct val="45000"/>
              <a:buFont typeface="Wingdings" panose="05000000000000000000" pitchFamily="2" charset="2"/>
              <a:buChar char=""/>
              <a:tabLst>
                <a:tab pos="215878" algn="l"/>
                <a:tab pos="328580" algn="l"/>
                <a:tab pos="785734" algn="l"/>
                <a:tab pos="1242889" algn="l"/>
                <a:tab pos="1700043" algn="l"/>
                <a:tab pos="2157197" algn="l"/>
                <a:tab pos="2614352" algn="l"/>
                <a:tab pos="3071506" algn="l"/>
                <a:tab pos="3528660" algn="l"/>
                <a:tab pos="3985814" algn="l"/>
                <a:tab pos="4442969" algn="l"/>
                <a:tab pos="4900123" algn="l"/>
                <a:tab pos="5357277" algn="l"/>
                <a:tab pos="5814431" algn="l"/>
                <a:tab pos="6271586" algn="l"/>
                <a:tab pos="6728740" algn="l"/>
                <a:tab pos="7185894" algn="l"/>
                <a:tab pos="7643049" algn="l"/>
                <a:tab pos="8100203" algn="l"/>
                <a:tab pos="8557357" algn="l"/>
                <a:tab pos="9014511" algn="l"/>
                <a:tab pos="9143086" algn="l"/>
                <a:tab pos="9600240" algn="l"/>
                <a:tab pos="10057394" algn="l"/>
                <a:tab pos="10514548" algn="l"/>
              </a:tabLst>
            </a:pPr>
            <a:r>
              <a:rPr lang="en-US" altLang="en-US" sz="3200" dirty="0" smtClean="0"/>
              <a:t>D: Abstain - 15</a:t>
            </a:r>
            <a:endParaRPr lang="en-US" altLang="en-US" sz="3200" dirty="0"/>
          </a:p>
          <a:p>
            <a:pPr marL="1174633" lvl="1" indent="-500013">
              <a:buSzPct val="45000"/>
              <a:buFont typeface="Wingdings" panose="05000000000000000000" pitchFamily="2" charset="2"/>
              <a:buChar char=""/>
              <a:tabLst>
                <a:tab pos="215878" algn="l"/>
                <a:tab pos="328580" algn="l"/>
                <a:tab pos="785734" algn="l"/>
                <a:tab pos="1242889" algn="l"/>
                <a:tab pos="1700043" algn="l"/>
                <a:tab pos="2157197" algn="l"/>
                <a:tab pos="2614352" algn="l"/>
                <a:tab pos="3071506" algn="l"/>
                <a:tab pos="3528660" algn="l"/>
                <a:tab pos="3985814" algn="l"/>
                <a:tab pos="4442969" algn="l"/>
                <a:tab pos="4900123" algn="l"/>
                <a:tab pos="5357277" algn="l"/>
                <a:tab pos="5814431" algn="l"/>
                <a:tab pos="6271586" algn="l"/>
                <a:tab pos="6728740" algn="l"/>
                <a:tab pos="7185894" algn="l"/>
                <a:tab pos="7643049" algn="l"/>
                <a:tab pos="8100203" algn="l"/>
                <a:tab pos="8557357" algn="l"/>
                <a:tab pos="9014511" algn="l"/>
                <a:tab pos="9143086" algn="l"/>
                <a:tab pos="9600240" algn="l"/>
                <a:tab pos="10057394" algn="l"/>
                <a:tab pos="10514548" algn="l"/>
              </a:tabLst>
            </a:pPr>
            <a:endParaRPr lang="en-US" altLang="en-US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50148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NGV PAR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29227"/>
            <a:ext cx="10361084" cy="4113213"/>
          </a:xfrm>
        </p:spPr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</a:t>
            </a:r>
            <a:r>
              <a:rPr lang="en-US" dirty="0" smtClean="0">
                <a:solidFill>
                  <a:schemeClr val="tx1"/>
                </a:solidFill>
              </a:rPr>
              <a:t>11-18/0861r8</a:t>
            </a:r>
            <a:r>
              <a:rPr lang="en-US" dirty="0" smtClean="0"/>
              <a:t> </a:t>
            </a:r>
            <a:r>
              <a:rPr lang="en-US" dirty="0"/>
              <a:t>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/>
              <a:t>Moved on behalf of the SG by </a:t>
            </a:r>
            <a:r>
              <a:rPr lang="en-US" dirty="0" smtClean="0"/>
              <a:t>Bo </a:t>
            </a:r>
            <a:r>
              <a:rPr lang="en-US" dirty="0" smtClean="0"/>
              <a:t>Sun</a:t>
            </a:r>
          </a:p>
          <a:p>
            <a:r>
              <a:rPr lang="en-US" dirty="0" smtClean="0"/>
              <a:t>Seconded: Michael Fischer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52/0/6</a:t>
            </a:r>
            <a:endParaRPr lang="en-US" dirty="0"/>
          </a:p>
          <a:p>
            <a:endParaRPr lang="en-US" dirty="0"/>
          </a:p>
          <a:p>
            <a:r>
              <a:rPr lang="en-US" dirty="0"/>
              <a:t>SG result: </a:t>
            </a:r>
            <a:r>
              <a:rPr lang="en-US" dirty="0" smtClean="0"/>
              <a:t>41/0/2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22307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NGV CSD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</a:t>
            </a:r>
            <a:r>
              <a:rPr lang="en-US" dirty="0" smtClean="0">
                <a:solidFill>
                  <a:schemeClr val="tx1"/>
                </a:solidFill>
              </a:rPr>
              <a:t>11-18/0862r3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/>
              <a:t>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Moved on behalf of the SG by </a:t>
            </a:r>
            <a:r>
              <a:rPr lang="en-US" dirty="0" smtClean="0"/>
              <a:t>Bo </a:t>
            </a:r>
            <a:r>
              <a:rPr lang="en-US" dirty="0" smtClean="0"/>
              <a:t>Sun</a:t>
            </a:r>
          </a:p>
          <a:p>
            <a:r>
              <a:rPr lang="en-US" dirty="0" smtClean="0"/>
              <a:t>Seconded: Michael Fischer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63/0/4</a:t>
            </a:r>
            <a:endParaRPr lang="en-US" dirty="0"/>
          </a:p>
          <a:p>
            <a:endParaRPr lang="en-US" dirty="0"/>
          </a:p>
          <a:p>
            <a:r>
              <a:rPr lang="en-US" dirty="0"/>
              <a:t>SG result: </a:t>
            </a:r>
            <a:r>
              <a:rPr lang="en-US" dirty="0" smtClean="0"/>
              <a:t>40/0/2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5371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</a:t>
            </a:r>
            <a:r>
              <a:rPr lang="en-US" b="0" dirty="0" smtClean="0"/>
              <a:t>September 2018 </a:t>
            </a:r>
            <a:r>
              <a:rPr lang="en-US" b="0" dirty="0"/>
              <a:t>802.11 WG plenary meetings and EC meetings.</a:t>
            </a:r>
          </a:p>
          <a:p>
            <a:endParaRPr lang="en-US" b="0" dirty="0" smtClean="0"/>
          </a:p>
          <a:p>
            <a:r>
              <a:rPr lang="en-US" b="0" dirty="0" smtClean="0"/>
              <a:t>Revisions</a:t>
            </a:r>
          </a:p>
          <a:p>
            <a:r>
              <a:rPr lang="en-US" b="0" dirty="0" smtClean="0"/>
              <a:t>R0 initial</a:t>
            </a:r>
          </a:p>
          <a:p>
            <a:r>
              <a:rPr lang="en-US" b="0" dirty="0" smtClean="0"/>
              <a:t>R1 updated during opening </a:t>
            </a:r>
            <a:r>
              <a:rPr lang="en-US" b="0" dirty="0" smtClean="0"/>
              <a:t>plenary</a:t>
            </a:r>
          </a:p>
          <a:p>
            <a:r>
              <a:rPr lang="en-US" b="0" dirty="0" smtClean="0"/>
              <a:t>R2 motions prepared for Friday</a:t>
            </a:r>
          </a:p>
          <a:p>
            <a:r>
              <a:rPr lang="en-US" b="0" dirty="0" smtClean="0"/>
              <a:t>R3 updated during closing plenary</a:t>
            </a:r>
            <a:endParaRPr lang="en-US" b="0" dirty="0" smtClean="0"/>
          </a:p>
          <a:p>
            <a:endParaRPr lang="en-US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44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RTA TIG chair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Allan Jones as RTA TIG chair</a:t>
            </a:r>
          </a:p>
          <a:p>
            <a:endParaRPr lang="en-US" dirty="0"/>
          </a:p>
          <a:p>
            <a:r>
              <a:rPr lang="en-US" dirty="0" smtClean="0"/>
              <a:t>Moved: John </a:t>
            </a:r>
            <a:r>
              <a:rPr lang="en-US" dirty="0" err="1" smtClean="0"/>
              <a:t>Notor</a:t>
            </a:r>
            <a:r>
              <a:rPr lang="en-US" dirty="0" smtClean="0"/>
              <a:t>	</a:t>
            </a:r>
          </a:p>
          <a:p>
            <a:r>
              <a:rPr lang="en-US" dirty="0" smtClean="0"/>
              <a:t>Second: James Gilb </a:t>
            </a:r>
          </a:p>
          <a:p>
            <a:r>
              <a:rPr lang="en-US" dirty="0" smtClean="0"/>
              <a:t>Result: unanimous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959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</a:t>
            </a:r>
            <a:r>
              <a:rPr lang="en-US" dirty="0"/>
              <a:t>S</a:t>
            </a:r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Mike </a:t>
            </a:r>
            <a:r>
              <a:rPr lang="en-US" dirty="0" err="1" smtClean="0"/>
              <a:t>Montemurro</a:t>
            </a:r>
            <a:r>
              <a:rPr lang="en-US" dirty="0" smtClean="0"/>
              <a:t> as EHT </a:t>
            </a:r>
            <a:r>
              <a:rPr lang="en-US" dirty="0"/>
              <a:t>S</a:t>
            </a:r>
            <a:r>
              <a:rPr lang="en-US" dirty="0" smtClean="0"/>
              <a:t>G chair</a:t>
            </a:r>
          </a:p>
          <a:p>
            <a:endParaRPr lang="en-US" dirty="0"/>
          </a:p>
          <a:p>
            <a:r>
              <a:rPr lang="en-US" dirty="0" smtClean="0"/>
              <a:t>Moved: Marc Emmelmann</a:t>
            </a:r>
          </a:p>
          <a:p>
            <a:r>
              <a:rPr lang="en-US" dirty="0" smtClean="0"/>
              <a:t>Second: Ian Sherlock</a:t>
            </a:r>
          </a:p>
          <a:p>
            <a:r>
              <a:rPr lang="en-US" dirty="0" smtClean="0"/>
              <a:t>Result: unanimous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1365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TGay</a:t>
            </a:r>
            <a:r>
              <a:rPr lang="en-US" dirty="0" smtClean="0"/>
              <a:t> draft for sale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that Draft P802.11ay/D2.0 be made available for sale</a:t>
            </a:r>
          </a:p>
          <a:p>
            <a:endParaRPr lang="en-US" dirty="0"/>
          </a:p>
          <a:p>
            <a:r>
              <a:rPr lang="en-US" dirty="0"/>
              <a:t>Moved</a:t>
            </a:r>
            <a:r>
              <a:rPr lang="en-US" dirty="0" smtClean="0"/>
              <a:t>: Edward Au</a:t>
            </a:r>
            <a:endParaRPr lang="en-US" dirty="0"/>
          </a:p>
          <a:p>
            <a:r>
              <a:rPr lang="en-US" dirty="0"/>
              <a:t>Seconded</a:t>
            </a:r>
            <a:r>
              <a:rPr lang="en-US" dirty="0" smtClean="0"/>
              <a:t>: James Gilb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102/1/2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6715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6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076890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Moved: </a:t>
            </a:r>
            <a:r>
              <a:rPr lang="en-US" sz="2000" dirty="0" smtClean="0">
                <a:solidFill>
                  <a:schemeClr val="tx1"/>
                </a:solidFill>
              </a:rPr>
              <a:t>Mark Hamilton Seconded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  <a:r>
              <a:rPr lang="en-US" sz="2000" dirty="0" smtClean="0">
                <a:solidFill>
                  <a:schemeClr val="tx1"/>
                </a:solidFill>
              </a:rPr>
              <a:t>Allan Jones Result: unanimous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3284660"/>
              </p:ext>
            </p:extLst>
          </p:nvPr>
        </p:nvGraphicFramePr>
        <p:xfrm>
          <a:off x="914402" y="1433105"/>
          <a:ext cx="10439397" cy="4719818"/>
        </p:xfrm>
        <a:graphic>
          <a:graphicData uri="http://schemas.openxmlformats.org/drawingml/2006/table">
            <a:tbl>
              <a:tblPr/>
              <a:tblGrid>
                <a:gridCol w="1066798"/>
                <a:gridCol w="6492764"/>
                <a:gridCol w="1279636"/>
                <a:gridCol w="1600199"/>
              </a:tblGrid>
              <a:tr h="292219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351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 </a:t>
                      </a:r>
                      <a:r>
                        <a:rPr lang="fr-F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October</a:t>
                      </a:r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9, </a:t>
                      </a:r>
                      <a:r>
                        <a:rPr lang="fr-F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</a:t>
                      </a:r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November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3787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Fridays: September 28, October 5, 12, 19, November 2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627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Thursday: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October 11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8627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Thursday: October 11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4686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Thursdays: October 4, 18, November 1</a:t>
                      </a:r>
                    </a:p>
                    <a:p>
                      <a:pPr algn="l" fontAlgn="b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Thursdays: September 27, October 11</a:t>
                      </a:r>
                      <a:endParaRPr lang="en-CA" sz="1800" b="0" i="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9379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Wednesdays: September 19, 26, October 3, 10, 17, 31, November 7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265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Wednesdays: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October 10, 31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44866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5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October 5, 16, 30,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November 6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9:30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NGV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October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16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BCS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Tuesdays: November 20,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FD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Tuesday: October 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Monday: October 29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RTA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September 26, October 10,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24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21:00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222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10552</TotalTime>
  <Words>988</Words>
  <Application>Microsoft Office PowerPoint</Application>
  <PresentationFormat>Widescreen</PresentationFormat>
  <Paragraphs>241</Paragraphs>
  <Slides>19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 Unicode MS</vt:lpstr>
      <vt:lpstr>MS Gothic</vt:lpstr>
      <vt:lpstr>Calibri</vt:lpstr>
      <vt:lpstr>Symbol</vt:lpstr>
      <vt:lpstr>Times New Roman</vt:lpstr>
      <vt:lpstr>Wingdings</vt:lpstr>
      <vt:lpstr>Office Theme</vt:lpstr>
      <vt:lpstr>Document</vt:lpstr>
      <vt:lpstr>802.11 September 2018 WG Motions</vt:lpstr>
      <vt:lpstr>Abstract</vt:lpstr>
      <vt:lpstr>Monday</vt:lpstr>
      <vt:lpstr>RTA TIG chair</vt:lpstr>
      <vt:lpstr>EHT SG</vt:lpstr>
      <vt:lpstr>TGay draft for sale</vt:lpstr>
      <vt:lpstr>Wednesday</vt:lpstr>
      <vt:lpstr>Friday</vt:lpstr>
      <vt:lpstr>Teleconferences</vt:lpstr>
      <vt:lpstr>11aq and ECR minutes</vt:lpstr>
      <vt:lpstr>TGax ad-hoc</vt:lpstr>
      <vt:lpstr>TGba – D1.0 WG LB</vt:lpstr>
      <vt:lpstr>TGba – CA Doc</vt:lpstr>
      <vt:lpstr>TGbb – comment collection</vt:lpstr>
      <vt:lpstr>BCS PAR</vt:lpstr>
      <vt:lpstr>BCS CSD</vt:lpstr>
      <vt:lpstr>FD strawpoll (James Gilb)</vt:lpstr>
      <vt:lpstr>NGV PAR</vt:lpstr>
      <vt:lpstr>NGV CSD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March 2018 WG Motions</dc:title>
  <dc:creator>Stacey, Robert</dc:creator>
  <cp:keywords>CTPClassification=CTP_PUBLIC:VisualMarkings=, CTPClassification=CTP_NT</cp:keywords>
  <cp:lastModifiedBy>Stacey, Robert</cp:lastModifiedBy>
  <cp:revision>170</cp:revision>
  <cp:lastPrinted>1601-01-01T00:00:00Z</cp:lastPrinted>
  <dcterms:created xsi:type="dcterms:W3CDTF">2018-05-10T16:45:22Z</dcterms:created>
  <dcterms:modified xsi:type="dcterms:W3CDTF">2018-09-14T19:36:22Z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2018-09-14 19:36:21Z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