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75" r:id="rId5"/>
    <p:sldId id="276" r:id="rId6"/>
    <p:sldId id="280" r:id="rId7"/>
    <p:sldId id="259" r:id="rId8"/>
    <p:sldId id="260" r:id="rId9"/>
    <p:sldId id="262" r:id="rId10"/>
    <p:sldId id="316" r:id="rId11"/>
    <p:sldId id="324" r:id="rId12"/>
    <p:sldId id="320" r:id="rId13"/>
    <p:sldId id="321" r:id="rId14"/>
    <p:sldId id="322" r:id="rId15"/>
    <p:sldId id="317" r:id="rId16"/>
    <p:sldId id="318" r:id="rId17"/>
    <p:sldId id="325" r:id="rId18"/>
    <p:sldId id="319" r:id="rId19"/>
    <p:sldId id="323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78" autoAdjust="0"/>
    <p:restoredTop sz="94660"/>
  </p:normalViewPr>
  <p:slideViewPr>
    <p:cSldViewPr>
      <p:cViewPr varScale="1">
        <p:scale>
          <a:sx n="90" d="100"/>
          <a:sy n="90" d="100"/>
        </p:scale>
        <p:origin x="11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802.11-18/1395r1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September 2018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11aq and ECR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802.11aq </a:t>
            </a:r>
            <a:r>
              <a:rPr lang="en-US" dirty="0" smtClean="0"/>
              <a:t>minutes </a:t>
            </a:r>
            <a:r>
              <a:rPr lang="en-US" dirty="0" smtClean="0"/>
              <a:t>in 11-18/1024r2 and ECR </a:t>
            </a:r>
            <a:r>
              <a:rPr lang="en-US" dirty="0" smtClean="0"/>
              <a:t>final </a:t>
            </a:r>
            <a:r>
              <a:rPr lang="en-US" dirty="0" smtClean="0"/>
              <a:t>minutes in 11-18/1331r1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009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Authorize TGax to hold an ad-hoc meeting on 7-9 November  in Shenzhen, China, for the purpose of working on comment resolution.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PHY ad hoc is planning a two-day meeting on Nov. 8-9.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Moved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by 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Osama </a:t>
            </a:r>
            <a:r>
              <a:rPr lang="en-GB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Aboul-Magd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behalf of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Result: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 result: 33/8/10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344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– D1.0 WG 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Instruct the editor to generate </a:t>
            </a:r>
            <a:r>
              <a:rPr lang="en-US" dirty="0" err="1"/>
              <a:t>TGba</a:t>
            </a:r>
            <a:r>
              <a:rPr lang="en-US" dirty="0"/>
              <a:t> Draft 1.0, and </a:t>
            </a:r>
          </a:p>
          <a:p>
            <a:r>
              <a:rPr lang="en-US" dirty="0"/>
              <a:t>Approve a 30 day Working Group Technical Letter Ballot asking the question “Should </a:t>
            </a:r>
            <a:r>
              <a:rPr lang="en-US" dirty="0" err="1"/>
              <a:t>TGba</a:t>
            </a:r>
            <a:r>
              <a:rPr lang="en-US" dirty="0"/>
              <a:t> Draft 1.0 be forwarded to Sponsor Ballot?”</a:t>
            </a:r>
          </a:p>
          <a:p>
            <a:endParaRPr lang="en-US" dirty="0"/>
          </a:p>
          <a:p>
            <a:pPr lvl="0"/>
            <a:r>
              <a:rPr lang="en-GB" dirty="0" smtClean="0"/>
              <a:t>Moved </a:t>
            </a:r>
            <a:r>
              <a:rPr lang="en-GB" dirty="0"/>
              <a:t>by Minyoung Park on behalf of </a:t>
            </a:r>
            <a:r>
              <a:rPr lang="en-GB" dirty="0" err="1"/>
              <a:t>TGba</a:t>
            </a:r>
            <a:endParaRPr lang="en-US" dirty="0"/>
          </a:p>
          <a:p>
            <a:pPr lvl="0"/>
            <a:r>
              <a:rPr lang="en-GB" dirty="0" smtClean="0"/>
              <a:t>Result:</a:t>
            </a:r>
          </a:p>
          <a:p>
            <a:pPr lvl="0"/>
            <a:endParaRPr lang="en-GB" dirty="0"/>
          </a:p>
          <a:p>
            <a:pPr lvl="0"/>
            <a:r>
              <a:rPr lang="en-GB" dirty="0" err="1" smtClean="0"/>
              <a:t>TGba</a:t>
            </a:r>
            <a:r>
              <a:rPr lang="en-GB" dirty="0" smtClean="0"/>
              <a:t> result: 30/0/1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869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– CA Doc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11-18/1069r0 as the coexistence assurance document for 802.11ba amendment. </a:t>
            </a:r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GB" dirty="0" smtClean="0"/>
              <a:t>Moved </a:t>
            </a:r>
            <a:r>
              <a:rPr lang="en-GB" dirty="0"/>
              <a:t>by Minyoung Park on behalf of </a:t>
            </a:r>
            <a:r>
              <a:rPr lang="en-GB" dirty="0" err="1"/>
              <a:t>TGba</a:t>
            </a:r>
            <a:endParaRPr lang="en-US" dirty="0"/>
          </a:p>
          <a:p>
            <a:pPr lvl="0"/>
            <a:r>
              <a:rPr lang="en-GB" dirty="0" smtClean="0"/>
              <a:t>Result:</a:t>
            </a:r>
          </a:p>
          <a:p>
            <a:pPr lvl="0"/>
            <a:endParaRPr lang="en-GB" dirty="0" smtClean="0"/>
          </a:p>
          <a:p>
            <a:pPr lvl="0"/>
            <a:r>
              <a:rPr lang="en-GB" dirty="0" err="1" smtClean="0"/>
              <a:t>TGba</a:t>
            </a:r>
            <a:r>
              <a:rPr lang="en-GB" dirty="0" smtClean="0"/>
              <a:t> result: </a:t>
            </a:r>
            <a:r>
              <a:rPr lang="en-US" dirty="0" smtClean="0"/>
              <a:t>28/0/2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8859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TGbb</a:t>
            </a:r>
            <a:r>
              <a:rPr lang="en-US" dirty="0" smtClean="0"/>
              <a:t> – comment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a comment collection on simulation scenarios document 18/1423r4 to close 1 October 2018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857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BCS 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solidFill>
                  <a:schemeClr val="tx1"/>
                </a:solidFill>
              </a:rPr>
              <a:t>11-18/0825r8</a:t>
            </a:r>
            <a:r>
              <a:rPr lang="en-US" dirty="0"/>
              <a:t>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/>
              <a:t>Moved on behalf of the </a:t>
            </a:r>
            <a:r>
              <a:rPr lang="en-US" dirty="0" smtClean="0"/>
              <a:t>SG </a:t>
            </a:r>
            <a:r>
              <a:rPr lang="en-US" dirty="0"/>
              <a:t>by Marc </a:t>
            </a:r>
            <a:r>
              <a:rPr lang="en-US" dirty="0" smtClean="0"/>
              <a:t>Emmelmann</a:t>
            </a:r>
          </a:p>
          <a:p>
            <a:r>
              <a:rPr lang="en-US" dirty="0" smtClean="0"/>
              <a:t>Result: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G </a:t>
            </a:r>
            <a:r>
              <a:rPr lang="en-US" dirty="0" smtClean="0"/>
              <a:t>result: 28/0/4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403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BCS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</a:t>
            </a:r>
            <a:r>
              <a:rPr lang="en-US" dirty="0">
                <a:solidFill>
                  <a:schemeClr val="tx1"/>
                </a:solidFill>
              </a:rPr>
              <a:t>11-18/0826r8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be posted to the IEEE 802 Executive Committee (EC) agenda for WG 802 preview and EC approval.</a:t>
            </a:r>
          </a:p>
          <a:p>
            <a:endParaRPr lang="en-US" dirty="0" smtClean="0"/>
          </a:p>
          <a:p>
            <a:r>
              <a:rPr lang="en-US" dirty="0" smtClean="0"/>
              <a:t>Moved on behalf of the </a:t>
            </a:r>
            <a:r>
              <a:rPr lang="en-US" dirty="0" smtClean="0"/>
              <a:t>SG </a:t>
            </a:r>
            <a:r>
              <a:rPr lang="en-US" dirty="0" smtClean="0"/>
              <a:t>by Marc Emmelmann</a:t>
            </a:r>
          </a:p>
          <a:p>
            <a:r>
              <a:rPr lang="en-US" dirty="0" smtClean="0"/>
              <a:t>Result:</a:t>
            </a:r>
          </a:p>
          <a:p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G </a:t>
            </a:r>
            <a:r>
              <a:rPr lang="en-US" dirty="0" smtClean="0"/>
              <a:t>result: 28/0/3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307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 </a:t>
            </a:r>
            <a:r>
              <a:rPr lang="en-US" dirty="0" err="1" smtClean="0"/>
              <a:t>strawpoll</a:t>
            </a:r>
            <a:r>
              <a:rPr lang="en-US" dirty="0" smtClean="0"/>
              <a:t> (James Gilb)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15878" indent="-215878">
              <a:buSzPct val="45000"/>
              <a:buFont typeface="Wingdings" panose="05000000000000000000" pitchFamily="2" charset="2"/>
              <a:buChar char=""/>
              <a:tabLst>
                <a:tab pos="215878" algn="l"/>
                <a:tab pos="328580" algn="l"/>
                <a:tab pos="785734" algn="l"/>
                <a:tab pos="1242889" algn="l"/>
                <a:tab pos="1700043" algn="l"/>
                <a:tab pos="2157197" algn="l"/>
                <a:tab pos="2614352" algn="l"/>
                <a:tab pos="3071506" algn="l"/>
                <a:tab pos="3528660" algn="l"/>
                <a:tab pos="3985814" algn="l"/>
                <a:tab pos="4442969" algn="l"/>
                <a:tab pos="4900123" algn="l"/>
                <a:tab pos="5357277" algn="l"/>
                <a:tab pos="5814431" algn="l"/>
                <a:tab pos="6271586" algn="l"/>
                <a:tab pos="6728740" algn="l"/>
                <a:tab pos="7185894" algn="l"/>
                <a:tab pos="7643049" algn="l"/>
                <a:tab pos="8100203" algn="l"/>
                <a:tab pos="8557357" algn="l"/>
                <a:tab pos="9014511" algn="l"/>
                <a:tab pos="9143086" algn="l"/>
                <a:tab pos="9600240" algn="l"/>
                <a:tab pos="10057394" algn="l"/>
                <a:tab pos="10514548" algn="l"/>
              </a:tabLst>
            </a:pPr>
            <a:r>
              <a:rPr lang="en-US" altLang="en-US" dirty="0"/>
              <a:t>Full duplex work should be:</a:t>
            </a:r>
          </a:p>
          <a:p>
            <a:pPr marL="1174633" lvl="1" indent="-500013">
              <a:buSzPct val="45000"/>
              <a:buFont typeface="Wingdings" panose="05000000000000000000" pitchFamily="2" charset="2"/>
              <a:buChar char=""/>
              <a:tabLst>
                <a:tab pos="215878" algn="l"/>
                <a:tab pos="328580" algn="l"/>
                <a:tab pos="785734" algn="l"/>
                <a:tab pos="1242889" algn="l"/>
                <a:tab pos="1700043" algn="l"/>
                <a:tab pos="2157197" algn="l"/>
                <a:tab pos="2614352" algn="l"/>
                <a:tab pos="3071506" algn="l"/>
                <a:tab pos="3528660" algn="l"/>
                <a:tab pos="3985814" algn="l"/>
                <a:tab pos="4442969" algn="l"/>
                <a:tab pos="4900123" algn="l"/>
                <a:tab pos="5357277" algn="l"/>
                <a:tab pos="5814431" algn="l"/>
                <a:tab pos="6271586" algn="l"/>
                <a:tab pos="6728740" algn="l"/>
                <a:tab pos="7185894" algn="l"/>
                <a:tab pos="7643049" algn="l"/>
                <a:tab pos="8100203" algn="l"/>
                <a:tab pos="8557357" algn="l"/>
                <a:tab pos="9014511" algn="l"/>
                <a:tab pos="9143086" algn="l"/>
                <a:tab pos="9600240" algn="l"/>
                <a:tab pos="10057394" algn="l"/>
                <a:tab pos="10514548" algn="l"/>
              </a:tabLst>
            </a:pPr>
            <a:r>
              <a:rPr lang="en-US" altLang="en-US" sz="2800" dirty="0"/>
              <a:t>A: A separate SG and amendment</a:t>
            </a:r>
          </a:p>
          <a:p>
            <a:pPr marL="1174633" lvl="1" indent="-500013">
              <a:buSzPct val="45000"/>
              <a:buFont typeface="Wingdings" panose="05000000000000000000" pitchFamily="2" charset="2"/>
              <a:buChar char=""/>
              <a:tabLst>
                <a:tab pos="215878" algn="l"/>
                <a:tab pos="328580" algn="l"/>
                <a:tab pos="785734" algn="l"/>
                <a:tab pos="1242889" algn="l"/>
                <a:tab pos="1700043" algn="l"/>
                <a:tab pos="2157197" algn="l"/>
                <a:tab pos="2614352" algn="l"/>
                <a:tab pos="3071506" algn="l"/>
                <a:tab pos="3528660" algn="l"/>
                <a:tab pos="3985814" algn="l"/>
                <a:tab pos="4442969" algn="l"/>
                <a:tab pos="4900123" algn="l"/>
                <a:tab pos="5357277" algn="l"/>
                <a:tab pos="5814431" algn="l"/>
                <a:tab pos="6271586" algn="l"/>
                <a:tab pos="6728740" algn="l"/>
                <a:tab pos="7185894" algn="l"/>
                <a:tab pos="7643049" algn="l"/>
                <a:tab pos="8100203" algn="l"/>
                <a:tab pos="8557357" algn="l"/>
                <a:tab pos="9014511" algn="l"/>
                <a:tab pos="9143086" algn="l"/>
                <a:tab pos="9600240" algn="l"/>
                <a:tab pos="10057394" algn="l"/>
                <a:tab pos="10514548" algn="l"/>
              </a:tabLst>
            </a:pPr>
            <a:r>
              <a:rPr lang="en-US" altLang="en-US" sz="2800" dirty="0"/>
              <a:t>B: A part of the EHT and follow-on activities and amendment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5014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NGV </a:t>
            </a:r>
            <a:r>
              <a:rPr lang="en-US" dirty="0" smtClean="0"/>
              <a:t>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 smtClean="0">
                <a:solidFill>
                  <a:schemeClr val="tx1"/>
                </a:solidFill>
              </a:rPr>
              <a:t>11-18/0861r8</a:t>
            </a:r>
            <a:r>
              <a:rPr lang="en-US" dirty="0" smtClean="0"/>
              <a:t> </a:t>
            </a:r>
            <a:r>
              <a:rPr lang="en-US" dirty="0"/>
              <a:t>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Moved on behalf of the SG by </a:t>
            </a:r>
            <a:r>
              <a:rPr lang="en-US" dirty="0" smtClean="0"/>
              <a:t>Bo Sun</a:t>
            </a:r>
            <a:endParaRPr lang="en-US" dirty="0"/>
          </a:p>
          <a:p>
            <a:r>
              <a:rPr lang="en-US" dirty="0"/>
              <a:t>Result:</a:t>
            </a:r>
          </a:p>
          <a:p>
            <a:endParaRPr lang="en-US" dirty="0"/>
          </a:p>
          <a:p>
            <a:r>
              <a:rPr lang="en-US" dirty="0"/>
              <a:t>SG result: </a:t>
            </a:r>
            <a:r>
              <a:rPr lang="en-US" dirty="0" smtClean="0"/>
              <a:t>41/0/2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230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NGV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</a:t>
            </a:r>
            <a:r>
              <a:rPr lang="en-US" dirty="0" smtClean="0">
                <a:solidFill>
                  <a:schemeClr val="tx1"/>
                </a:solidFill>
              </a:rPr>
              <a:t>11-18/0862r3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Moved on behalf of the SG by </a:t>
            </a:r>
            <a:r>
              <a:rPr lang="en-US" dirty="0" smtClean="0"/>
              <a:t>Bo Sun</a:t>
            </a:r>
            <a:endParaRPr lang="en-US" dirty="0"/>
          </a:p>
          <a:p>
            <a:r>
              <a:rPr lang="en-US" dirty="0"/>
              <a:t>Result:</a:t>
            </a:r>
          </a:p>
          <a:p>
            <a:endParaRPr lang="en-US" dirty="0"/>
          </a:p>
          <a:p>
            <a:r>
              <a:rPr lang="en-US" dirty="0"/>
              <a:t>SG result: </a:t>
            </a:r>
            <a:r>
              <a:rPr lang="en-US" dirty="0" smtClean="0"/>
              <a:t>40/0/2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5371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September 2018 </a:t>
            </a:r>
            <a:r>
              <a:rPr lang="en-US" b="0" dirty="0"/>
              <a:t>802.11 WG plenary 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  <a:p>
            <a:r>
              <a:rPr lang="en-US" b="0" dirty="0" smtClean="0"/>
              <a:t>R1 updated during opening plenary</a:t>
            </a:r>
          </a:p>
          <a:p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 TIG chair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Allan Jones as RTA TIG chair</a:t>
            </a:r>
          </a:p>
          <a:p>
            <a:endParaRPr lang="en-US" dirty="0"/>
          </a:p>
          <a:p>
            <a:r>
              <a:rPr lang="en-US" dirty="0" smtClean="0"/>
              <a:t>Moved: John </a:t>
            </a:r>
            <a:r>
              <a:rPr lang="en-US" dirty="0" err="1" smtClean="0"/>
              <a:t>Notor</a:t>
            </a:r>
            <a:r>
              <a:rPr lang="en-US" dirty="0" smtClean="0"/>
              <a:t>	</a:t>
            </a:r>
          </a:p>
          <a:p>
            <a:r>
              <a:rPr lang="en-US" dirty="0" smtClean="0"/>
              <a:t>Second: James Gilb 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5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</a:t>
            </a:r>
            <a:r>
              <a:rPr lang="en-US" dirty="0"/>
              <a:t>S</a:t>
            </a:r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Mike </a:t>
            </a:r>
            <a:r>
              <a:rPr lang="en-US" dirty="0" err="1" smtClean="0"/>
              <a:t>Montemurro</a:t>
            </a:r>
            <a:r>
              <a:rPr lang="en-US" dirty="0" smtClean="0"/>
              <a:t> as EHT </a:t>
            </a:r>
            <a:r>
              <a:rPr lang="en-US" dirty="0"/>
              <a:t>S</a:t>
            </a:r>
            <a:r>
              <a:rPr lang="en-US" dirty="0" smtClean="0"/>
              <a:t>G chair</a:t>
            </a:r>
          </a:p>
          <a:p>
            <a:endParaRPr lang="en-US" dirty="0"/>
          </a:p>
          <a:p>
            <a:r>
              <a:rPr lang="en-US" dirty="0" smtClean="0"/>
              <a:t>Moved: Marc Emmelmann</a:t>
            </a:r>
          </a:p>
          <a:p>
            <a:r>
              <a:rPr lang="en-US" dirty="0" smtClean="0"/>
              <a:t>Second: Ian Sherlock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36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draft for 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that Draft P802.11ay/D2.0 be made available for sale</a:t>
            </a:r>
          </a:p>
          <a:p>
            <a:endParaRPr lang="en-US" dirty="0"/>
          </a:p>
          <a:p>
            <a:r>
              <a:rPr lang="en-US" dirty="0"/>
              <a:t>Moved</a:t>
            </a:r>
            <a:r>
              <a:rPr lang="en-US" dirty="0" smtClean="0"/>
              <a:t>: Edward Au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James Gilb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102/1/2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715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Moved: </a:t>
            </a:r>
            <a:r>
              <a:rPr lang="en-US" sz="2000" dirty="0" smtClean="0">
                <a:solidFill>
                  <a:schemeClr val="tx1"/>
                </a:solidFill>
              </a:rPr>
              <a:t>Seconded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smtClean="0">
                <a:solidFill>
                  <a:schemeClr val="tx1"/>
                </a:solidFill>
              </a:rPr>
              <a:t>Result: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284660"/>
              </p:ext>
            </p:extLst>
          </p:nvPr>
        </p:nvGraphicFramePr>
        <p:xfrm>
          <a:off x="914402" y="1433105"/>
          <a:ext cx="10439397" cy="4719818"/>
        </p:xfrm>
        <a:graphic>
          <a:graphicData uri="http://schemas.openxmlformats.org/drawingml/2006/table">
            <a:tbl>
              <a:tblPr/>
              <a:tblGrid>
                <a:gridCol w="1066798"/>
                <a:gridCol w="6492764"/>
                <a:gridCol w="1279636"/>
                <a:gridCol w="1600199"/>
              </a:tblGrid>
              <a:tr h="292219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351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9,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3787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September 28, October 5, 12,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 November 2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627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Thursday: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October 11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8627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11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468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Thursdays: October 4, 18, November 1</a:t>
                      </a:r>
                    </a:p>
                    <a:p>
                      <a:pPr algn="l" fontAlgn="b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Thursdays: September 27, October 11</a:t>
                      </a:r>
                      <a:endParaRPr lang="en-CA" sz="18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9379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 September 19, 26, October 3, 10, 17, 31, November 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65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 10,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4486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 5, 16, 30,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November 6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9:30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NGV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November 20,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FD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Monday: October 29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RTA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 26, October 10,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24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10451</TotalTime>
  <Words>924</Words>
  <Application>Microsoft Office PowerPoint</Application>
  <PresentationFormat>Widescreen</PresentationFormat>
  <Paragraphs>233</Paragraphs>
  <Slides>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MS Gothic</vt:lpstr>
      <vt:lpstr>Calibri</vt:lpstr>
      <vt:lpstr>Symbol</vt:lpstr>
      <vt:lpstr>Times New Roman</vt:lpstr>
      <vt:lpstr>Wingdings</vt:lpstr>
      <vt:lpstr>Office Theme</vt:lpstr>
      <vt:lpstr>Document</vt:lpstr>
      <vt:lpstr>802.11 September 2018 WG Motions</vt:lpstr>
      <vt:lpstr>Abstract</vt:lpstr>
      <vt:lpstr>Monday</vt:lpstr>
      <vt:lpstr>RTA TIG chair</vt:lpstr>
      <vt:lpstr>EHT SG</vt:lpstr>
      <vt:lpstr>TGay draft for sale</vt:lpstr>
      <vt:lpstr>Wednesday</vt:lpstr>
      <vt:lpstr>Friday</vt:lpstr>
      <vt:lpstr>Teleconferences</vt:lpstr>
      <vt:lpstr>11aq and ECR minutes</vt:lpstr>
      <vt:lpstr>TGax ad-hoc</vt:lpstr>
      <vt:lpstr>TGba – D1.0 WG LB</vt:lpstr>
      <vt:lpstr>TGba – CA Doc</vt:lpstr>
      <vt:lpstr>TGbb – comment collection</vt:lpstr>
      <vt:lpstr>BCS PAR</vt:lpstr>
      <vt:lpstr>BCS CSD</vt:lpstr>
      <vt:lpstr>FD strawpoll (James Gilb)</vt:lpstr>
      <vt:lpstr>NGV PAR</vt:lpstr>
      <vt:lpstr>NGV CSD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164</cp:revision>
  <cp:lastPrinted>1601-01-01T00:00:00Z</cp:lastPrinted>
  <dcterms:created xsi:type="dcterms:W3CDTF">2018-05-10T16:45:22Z</dcterms:created>
  <dcterms:modified xsi:type="dcterms:W3CDTF">2018-09-14T07:24:40Z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2018-09-14 07:24:40Z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