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8"/>
  </p:notesMasterIdLst>
  <p:handoutMasterIdLst>
    <p:handoutMasterId r:id="rId29"/>
  </p:handoutMasterIdLst>
  <p:sldIdLst>
    <p:sldId id="269" r:id="rId3"/>
    <p:sldId id="370" r:id="rId4"/>
    <p:sldId id="419" r:id="rId5"/>
    <p:sldId id="423" r:id="rId6"/>
    <p:sldId id="427" r:id="rId7"/>
    <p:sldId id="409" r:id="rId8"/>
    <p:sldId id="371" r:id="rId9"/>
    <p:sldId id="407" r:id="rId10"/>
    <p:sldId id="435" r:id="rId11"/>
    <p:sldId id="436" r:id="rId12"/>
    <p:sldId id="372" r:id="rId13"/>
    <p:sldId id="430" r:id="rId14"/>
    <p:sldId id="378" r:id="rId15"/>
    <p:sldId id="374" r:id="rId16"/>
    <p:sldId id="422" r:id="rId17"/>
    <p:sldId id="397" r:id="rId18"/>
    <p:sldId id="398" r:id="rId19"/>
    <p:sldId id="379" r:id="rId20"/>
    <p:sldId id="383" r:id="rId21"/>
    <p:sldId id="381" r:id="rId22"/>
    <p:sldId id="395" r:id="rId23"/>
    <p:sldId id="437" r:id="rId24"/>
    <p:sldId id="438" r:id="rId25"/>
    <p:sldId id="439" r:id="rId26"/>
    <p:sldId id="440" r:id="rId27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CCFF"/>
    <a:srgbClr val="FF00FF"/>
    <a:srgbClr val="FF33CC"/>
    <a:srgbClr val="00CC99"/>
    <a:srgbClr val="FFFFCC"/>
    <a:srgbClr val="FF97DA"/>
    <a:srgbClr val="99FF66"/>
    <a:srgbClr val="99CCFF"/>
    <a:srgbClr val="85FF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176" autoAdjust="0"/>
    <p:restoredTop sz="95394" autoAdjust="0"/>
  </p:normalViewPr>
  <p:slideViewPr>
    <p:cSldViewPr>
      <p:cViewPr varScale="1">
        <p:scale>
          <a:sx n="70" d="100"/>
          <a:sy n="70" d="100"/>
        </p:scale>
        <p:origin x="104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802.11-18/1390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802.11-18/1390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802.11-18/1390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September 2018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802.11-18/1390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September 2018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802.11-18/1390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September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20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802.11-18/1390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68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802.11-18/1390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18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802.11-18/1390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074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802.11-18/1390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September 2018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4324142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802.11-18/1390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September 2018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16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17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802.11-18/1390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4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802.11-18/1390r0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8/19-18-0069-01-S1GH-study-group-opening-sllides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Binary_Worksheet1.xlsb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561-00-0000-3gpp-ran-wg4-reply-ls-to-ieee-802-11-wg-regarding-certain-channel-combinations-for-laa-in-5ghz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8/18-18-0049-00-0000-fcc-pn-expanding-flexible-use-of-3-7-4-2-ghz-band-gn-18-122-da-18-446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September 2018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2018-09-09</a:t>
            </a: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190826"/>
              </p:ext>
            </p:extLst>
          </p:nvPr>
        </p:nvGraphicFramePr>
        <p:xfrm>
          <a:off x="2052638" y="2325688"/>
          <a:ext cx="7653337" cy="256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27" name="Document" r:id="rId4" imgW="8286150" imgH="2777437" progId="Word.Document.8">
                  <p:embed/>
                </p:oleObj>
              </mc:Choice>
              <mc:Fallback>
                <p:oleObj name="Document" r:id="rId4" imgW="8286150" imgH="277743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2325688"/>
                        <a:ext cx="7653337" cy="256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M3.2 802.19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18-19/67</a:t>
            </a: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Meeting times: </a:t>
            </a:r>
            <a:r>
              <a:rPr lang="en-US" altLang="en-US" dirty="0" smtClean="0"/>
              <a:t>Monday PM2 (Opening Plenary), </a:t>
            </a:r>
            <a:r>
              <a:rPr lang="en-US" altLang="en-US" dirty="0" smtClean="0"/>
              <a:t>Thurs </a:t>
            </a:r>
            <a:r>
              <a:rPr lang="en-US" altLang="en-US" dirty="0" smtClean="0"/>
              <a:t>PM1 </a:t>
            </a:r>
            <a:r>
              <a:rPr lang="en-US" altLang="en-US" dirty="0" smtClean="0"/>
              <a:t>(Closing Plenary</a:t>
            </a: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Discussion items this week of interest to 802.11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Sub-1GHz Coexistence Interest Group, see </a:t>
            </a:r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mentor.ieee.org/802.19/dcn/18/19-18-0069-01-S1GH-study-group-opening-sllides.pptx</a:t>
            </a:r>
            <a:r>
              <a:rPr lang="en-US" sz="1800" dirty="0" smtClean="0"/>
              <a:t>   </a:t>
            </a:r>
            <a:r>
              <a:rPr lang="en-US" sz="1800" dirty="0" smtClean="0"/>
              <a:t>Monday &amp; Tuesday  PM1, </a:t>
            </a:r>
            <a:r>
              <a:rPr lang="en-US" sz="1800" dirty="0" err="1" smtClean="0"/>
              <a:t>THursday</a:t>
            </a:r>
            <a:r>
              <a:rPr lang="en-US" sz="1800" dirty="0" smtClean="0"/>
              <a:t> AM1</a:t>
            </a:r>
            <a:endParaRPr lang="en-US" sz="1800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2018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99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024813"/>
              </p:ext>
            </p:extLst>
          </p:nvPr>
        </p:nvGraphicFramePr>
        <p:xfrm>
          <a:off x="2590800" y="1828801"/>
          <a:ext cx="7391400" cy="3975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TIG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AHG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Ad Hoc Group</a:t>
                      </a:r>
                      <a:endParaRPr lang="en-GB" sz="2800" dirty="0" smtClean="0"/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171700" y="644426"/>
            <a:ext cx="7086600" cy="457200"/>
          </a:xfrm>
        </p:spPr>
        <p:txBody>
          <a:bodyPr/>
          <a:lstStyle/>
          <a:p>
            <a:r>
              <a:rPr lang="en-GB" dirty="0" smtClean="0"/>
              <a:t>M4.1.1 IEEE 802.11 Groups 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6647200"/>
              </p:ext>
            </p:extLst>
          </p:nvPr>
        </p:nvGraphicFramePr>
        <p:xfrm>
          <a:off x="533401" y="1371600"/>
          <a:ext cx="5181601" cy="2508115"/>
        </p:xfrm>
        <a:graphic>
          <a:graphicData uri="http://schemas.openxmlformats.org/drawingml/2006/table">
            <a:tbl>
              <a:tblPr/>
              <a:tblGrid>
                <a:gridCol w="969537"/>
                <a:gridCol w="875652"/>
                <a:gridCol w="3336412"/>
              </a:tblGrid>
              <a:tr h="255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&amp; Infrastructure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AANI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Advanced Access Networking Interface (AANI)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Coexistence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graphicFrame>
        <p:nvGraphicFramePr>
          <p:cNvPr id="6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4983536"/>
              </p:ext>
            </p:extLst>
          </p:nvPr>
        </p:nvGraphicFramePr>
        <p:xfrm>
          <a:off x="533401" y="4114800"/>
          <a:ext cx="5181600" cy="2272665"/>
        </p:xfrm>
        <a:graphic>
          <a:graphicData uri="http://schemas.openxmlformats.org/drawingml/2006/table">
            <a:tbl>
              <a:tblPr/>
              <a:tblGrid>
                <a:gridCol w="973637"/>
                <a:gridCol w="873206"/>
                <a:gridCol w="3334757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New Work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BCS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Broadcast Services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EHT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Extremely High Throughput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Full Duplex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NGV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V2X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RTA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Real Time Applications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6178867"/>
              </p:ext>
            </p:extLst>
          </p:nvPr>
        </p:nvGraphicFramePr>
        <p:xfrm>
          <a:off x="6324600" y="2133600"/>
          <a:ext cx="5668299" cy="2910835"/>
        </p:xfrm>
        <a:graphic>
          <a:graphicData uri="http://schemas.openxmlformats.org/drawingml/2006/table">
            <a:tbl>
              <a:tblPr/>
              <a:tblGrid>
                <a:gridCol w="827176"/>
                <a:gridCol w="1113185"/>
                <a:gridCol w="3727938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Amendments/Revision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Wake-up Radio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(LC)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3229565"/>
              </p:ext>
            </p:extLst>
          </p:nvPr>
        </p:nvGraphicFramePr>
        <p:xfrm>
          <a:off x="2954528" y="1524000"/>
          <a:ext cx="6045200" cy="3667833"/>
        </p:xfrm>
        <a:graphic>
          <a:graphicData uri="http://schemas.openxmlformats.org/drawingml/2006/table">
            <a:tbl>
              <a:tblPr/>
              <a:tblGrid>
                <a:gridCol w="2870200"/>
                <a:gridCol w="3175000"/>
              </a:tblGrid>
              <a:tr h="46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7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(</a:t>
                      </a:r>
                      <a:r>
                        <a:rPr kumimoji="0" lang="en-GB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2343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/>
              <a:t>M4.1.3 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62800" y="6519446"/>
            <a:ext cx="19050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last meeting</a:t>
            </a:r>
            <a:endParaRPr lang="en-GB" sz="1600" dirty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1931774"/>
              </p:ext>
            </p:extLst>
          </p:nvPr>
        </p:nvGraphicFramePr>
        <p:xfrm>
          <a:off x="152400" y="733482"/>
          <a:ext cx="11734800" cy="5531952"/>
        </p:xfrm>
        <a:graphic>
          <a:graphicData uri="http://schemas.openxmlformats.org/drawingml/2006/table">
            <a:tbl>
              <a:tblPr/>
              <a:tblGrid>
                <a:gridCol w="533400"/>
                <a:gridCol w="609600"/>
                <a:gridCol w="2362200"/>
                <a:gridCol w="3124200"/>
                <a:gridCol w="2971800"/>
                <a:gridCol w="2133600"/>
              </a:tblGrid>
              <a:tr h="2571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ROSDAHL, 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Guido HIERTZ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EASTLAKE, 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9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ASTERJADHI, 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YANG,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Eunsung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Oliver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Pengfei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LUO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Tuncer BAYKAS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Gaurav JAIN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MORIOKA, 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Xiaofei</a:t>
                      </a: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EHT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 (TBC)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James GILB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Kome</a:t>
                      </a: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OTERI</a:t>
                      </a:r>
                      <a:endParaRPr kumimoji="0" lang="en-US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ZHANG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Jing MA (TBC)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RTA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Allan JONES (TBC)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M4.1.4 IEEE </a:t>
            </a:r>
            <a:r>
              <a:rPr lang="en-US" sz="2400" dirty="0"/>
              <a:t>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13843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96474" y="700528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3427066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0717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18288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18288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16002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3775213" y="686091"/>
            <a:ext cx="2797854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6421753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6784563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134209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8459066" y="733396"/>
            <a:ext cx="1164003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9401547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9834562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US" dirty="0" smtClean="0"/>
              <a:t>M4.1.4 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25263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669491" y="5965584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08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169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7826016" y="2893508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5367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802606" y="3332164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7837361" y="1545739"/>
            <a:ext cx="981141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7861353" y="4923438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7812481" y="2210571"/>
            <a:ext cx="992464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5432539" y="3659811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5441683" y="4271466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-2016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4204912" y="2360123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4221844" y="2961484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7823561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2987724" y="4294071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Ex. High 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Throughput 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5334000" y="1696886"/>
            <a:ext cx="990600" cy="53177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REVmd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46"/>
          <p:cNvSpPr>
            <a:spLocks noChangeArrowheads="1"/>
          </p:cNvSpPr>
          <p:nvPr/>
        </p:nvSpPr>
        <p:spPr bwMode="auto">
          <a:xfrm>
            <a:off x="3041227" y="2377340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Broadcast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Services 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(BCS) SG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8" name="AutoShape 46"/>
          <p:cNvSpPr>
            <a:spLocks noChangeArrowheads="1"/>
          </p:cNvSpPr>
          <p:nvPr/>
        </p:nvSpPr>
        <p:spPr bwMode="auto">
          <a:xfrm>
            <a:off x="2992868" y="4974339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Full Duplex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(FD) TIG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9" name="AutoShape 46"/>
          <p:cNvSpPr>
            <a:spLocks noChangeArrowheads="1"/>
          </p:cNvSpPr>
          <p:nvPr/>
        </p:nvSpPr>
        <p:spPr bwMode="auto">
          <a:xfrm>
            <a:off x="3003550" y="3649419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Next Gen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V2X SG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0" name="AutoShape 46"/>
          <p:cNvSpPr>
            <a:spLocks noChangeArrowheads="1"/>
          </p:cNvSpPr>
          <p:nvPr/>
        </p:nvSpPr>
        <p:spPr bwMode="auto">
          <a:xfrm>
            <a:off x="4213705" y="4868092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802.11bb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LC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41" name="AutoShape 46"/>
          <p:cNvSpPr>
            <a:spLocks noChangeArrowheads="1"/>
          </p:cNvSpPr>
          <p:nvPr/>
        </p:nvSpPr>
        <p:spPr bwMode="auto">
          <a:xfrm>
            <a:off x="3041227" y="2984265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Real Time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Applications 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(RTA) TIG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002773"/>
              </p:ext>
            </p:extLst>
          </p:nvPr>
        </p:nvGraphicFramePr>
        <p:xfrm>
          <a:off x="750357" y="1676400"/>
          <a:ext cx="10908243" cy="402261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65343"/>
                <a:gridCol w="1084622"/>
                <a:gridCol w="1175008"/>
                <a:gridCol w="978506"/>
                <a:gridCol w="630221"/>
                <a:gridCol w="765268"/>
                <a:gridCol w="765268"/>
                <a:gridCol w="765268"/>
                <a:gridCol w="969300"/>
                <a:gridCol w="720252"/>
                <a:gridCol w="606252"/>
                <a:gridCol w="765268"/>
                <a:gridCol w="917667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</a:p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(mm-</a:t>
                      </a:r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dd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Ballot</a:t>
                      </a:r>
                      <a:r>
                        <a:rPr lang="en-GB" sz="2000" b="1" baseline="0" dirty="0" smtClean="0">
                          <a:latin typeface="Arial Narrow" panose="020B0606020202030204" pitchFamily="34" charset="0"/>
                        </a:rPr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 + invalid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Narrow" panose="020B0606020202030204" pitchFamily="34" charset="0"/>
                        </a:rPr>
                        <a:t>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Narrow" panose="020B0606020202030204" pitchFamily="34" charset="0"/>
                        </a:rPr>
                        <a:t>234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Arial Narrow" panose="020B0606020202030204" pitchFamily="34" charset="0"/>
                        </a:rPr>
                        <a:t>TGay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Narrow" panose="020B0606020202030204" pitchFamily="34" charset="0"/>
                        </a:rPr>
                        <a:t>08-01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Narrow" panose="020B0606020202030204" pitchFamily="34" charset="0"/>
                        </a:rPr>
                        <a:t>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Narrow" panose="020B0606020202030204" pitchFamily="34" charset="0"/>
                        </a:rPr>
                        <a:t>742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Narrow" panose="020B0606020202030204" pitchFamily="34" charset="0"/>
                        </a:rPr>
                        <a:t>322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Narrow" panose="020B0606020202030204" pitchFamily="34" charset="0"/>
                        </a:rPr>
                        <a:t>219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Narrow" panose="020B0606020202030204" pitchFamily="34" charset="0"/>
                        </a:rPr>
                        <a:t>21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Narrow" panose="020B0606020202030204" pitchFamily="34" charset="0"/>
                        </a:rPr>
                        <a:t>29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Narrow" panose="020B0606020202030204" pitchFamily="34" charset="0"/>
                        </a:rPr>
                        <a:t>83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Narrow" panose="020B0606020202030204" pitchFamily="34" charset="0"/>
                        </a:rPr>
                        <a:t>92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Narrow" panose="020B0606020202030204" pitchFamily="34" charset="0"/>
                        </a:rPr>
                        <a:t>Pass</a:t>
                      </a:r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Narrow" panose="020B0606020202030204" pitchFamily="34" charset="0"/>
                        </a:rPr>
                        <a:t>CC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Narrow" panose="020B0606020202030204" pitchFamily="34" charset="0"/>
                        </a:rPr>
                        <a:t>CC28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Arial Narrow" panose="020B0606020202030204" pitchFamily="34" charset="0"/>
                        </a:rPr>
                        <a:t>TGaz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Narrow" panose="020B0606020202030204" pitchFamily="34" charset="0"/>
                        </a:rPr>
                        <a:t>08-03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Narrow" panose="020B0606020202030204" pitchFamily="34" charset="0"/>
                        </a:rPr>
                        <a:t>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latin typeface="Arial Narrow" panose="020B0606020202030204" pitchFamily="34" charset="0"/>
                        </a:rPr>
                        <a:t>546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2018-07-13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66800" y="4114800"/>
            <a:ext cx="10210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716552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85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36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322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on the next slide, forms the opening report of the IEEE 802.11 Working Group for </a:t>
            </a:r>
            <a:r>
              <a:rPr lang="en-GB" sz="2800" b="0" dirty="0" smtClean="0"/>
              <a:t>September 2018.</a:t>
            </a:r>
            <a:endParaRPr lang="en-GB" sz="2800" b="0" dirty="0"/>
          </a:p>
          <a:p>
            <a:r>
              <a:rPr lang="en-GB" sz="2800" b="0" dirty="0"/>
              <a:t>Subgroup status is reported in the “Snapshots” submission (see documents slide for link).  This is incorporated by reference into this opening report.</a:t>
            </a:r>
          </a:p>
          <a:p>
            <a:r>
              <a:rPr lang="en-GB" sz="2800" b="0" dirty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/>
              <a:t>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2062163" y="631825"/>
            <a:ext cx="7772400" cy="533400"/>
          </a:xfrm>
        </p:spPr>
        <p:txBody>
          <a:bodyPr/>
          <a:lstStyle/>
          <a:p>
            <a:r>
              <a:rPr lang="en-GB" sz="2400" dirty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366786"/>
              </p:ext>
            </p:extLst>
          </p:nvPr>
        </p:nvGraphicFramePr>
        <p:xfrm>
          <a:off x="1625600" y="1524000"/>
          <a:ext cx="9439275" cy="499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04" name="Binary Worksheet" r:id="rId4" imgW="8521774" imgH="4127485" progId="Excel.SheetBinaryMacroEnabled.12">
                  <p:embed/>
                </p:oleObj>
              </mc:Choice>
              <mc:Fallback>
                <p:oleObj name="Binary Worksheet" r:id="rId4" imgW="8521774" imgH="4127485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5600" y="1524000"/>
                        <a:ext cx="9439275" cy="499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2209800" y="685800"/>
            <a:ext cx="77724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397" y="1277146"/>
            <a:ext cx="9297206" cy="507840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744603" y="685800"/>
            <a:ext cx="12634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be</a:t>
            </a:r>
          </a:p>
          <a:p>
            <a:r>
              <a:rPr lang="en-US" dirty="0" smtClean="0"/>
              <a:t>updated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32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533400"/>
          </a:xfrm>
        </p:spPr>
        <p:txBody>
          <a:bodyPr/>
          <a:lstStyle/>
          <a:p>
            <a:r>
              <a:rPr lang="en-GB" dirty="0" smtClean="0"/>
              <a:t>Members by Affiliation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214109"/>
            <a:ext cx="10134600" cy="526130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744603" y="685800"/>
            <a:ext cx="12634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be</a:t>
            </a:r>
          </a:p>
          <a:p>
            <a:r>
              <a:rPr lang="en-US" dirty="0" smtClean="0"/>
              <a:t>updated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52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dirty="0" smtClean="0"/>
              <a:t>Meeting Attendance – Historic Data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634" y="837975"/>
            <a:ext cx="10656732" cy="518204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744603" y="685800"/>
            <a:ext cx="12634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be</a:t>
            </a:r>
          </a:p>
          <a:p>
            <a:r>
              <a:rPr lang="en-US" dirty="0" smtClean="0"/>
              <a:t>updated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16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1828800" y="498179"/>
            <a:ext cx="7772400" cy="685800"/>
          </a:xfrm>
        </p:spPr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>
            <p:extLst/>
          </p:nvPr>
        </p:nvGraphicFramePr>
        <p:xfrm>
          <a:off x="1676400" y="1354138"/>
          <a:ext cx="8578850" cy="494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3" name="Worksheet" r:id="rId3" imgW="7932221" imgH="4579561" progId="Excel.Sheet.12">
                  <p:embed/>
                </p:oleObj>
              </mc:Choice>
              <mc:Fallback>
                <p:oleObj name="Worksheet" r:id="rId3" imgW="7932221" imgH="4579561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354138"/>
                        <a:ext cx="8578850" cy="4949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744603" y="685800"/>
            <a:ext cx="12634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be</a:t>
            </a:r>
          </a:p>
          <a:p>
            <a:r>
              <a:rPr lang="en-US" dirty="0" smtClean="0"/>
              <a:t>updated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80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529712"/>
            <a:ext cx="10515600" cy="3566288"/>
          </a:xfrm>
        </p:spPr>
        <p:txBody>
          <a:bodyPr/>
          <a:lstStyle/>
          <a:p>
            <a:pPr lvl="0"/>
            <a:r>
              <a:rPr lang="en-GB" dirty="0" smtClean="0"/>
              <a:t>Please observe proper decorum in meetings</a:t>
            </a:r>
            <a:endParaRPr lang="en-GB" sz="1400" dirty="0" smtClean="0"/>
          </a:p>
          <a:p>
            <a:pPr lvl="0"/>
            <a:r>
              <a:rPr lang="en-GB" dirty="0" smtClean="0"/>
              <a:t>Photography </a:t>
            </a:r>
            <a:r>
              <a:rPr lang="en-GB" dirty="0"/>
              <a:t>or recording </a:t>
            </a:r>
            <a:r>
              <a:rPr lang="en-GB" dirty="0" smtClean="0"/>
              <a:t>is not allowed</a:t>
            </a:r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(December 2015 IEEE-SA Standards Board Ops Manual 5.3.3.3)</a:t>
            </a:r>
            <a:endParaRPr lang="en-GB" sz="1400" dirty="0"/>
          </a:p>
          <a:p>
            <a:pPr lvl="0"/>
            <a:r>
              <a:rPr lang="en-GB" dirty="0"/>
              <a:t>Laptop speakers, cell phone / tablet ringers off</a:t>
            </a:r>
            <a:endParaRPr lang="en-GB" sz="1400" dirty="0"/>
          </a:p>
          <a:p>
            <a:pPr lvl="0"/>
            <a:r>
              <a:rPr lang="en-GB" dirty="0"/>
              <a:t>Wear your badges at all times in meeting areas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rooms</a:t>
            </a:r>
            <a:endParaRPr lang="en-GB" sz="1400" dirty="0"/>
          </a:p>
          <a:p>
            <a:pPr lvl="1"/>
            <a:r>
              <a:rPr lang="en-GB" b="1" dirty="0"/>
              <a:t>Laptops HAVE BEEN STOLEN </a:t>
            </a:r>
            <a:r>
              <a:rPr lang="en-GB" dirty="0"/>
              <a:t>at previous meetings </a:t>
            </a:r>
          </a:p>
          <a:p>
            <a:pPr lvl="1"/>
            <a:r>
              <a:rPr lang="en-GB" b="1" dirty="0"/>
              <a:t>DO NOT </a:t>
            </a:r>
            <a:r>
              <a:rPr lang="en-GB" dirty="0"/>
              <a:t>assume that meeting areas are secure</a:t>
            </a:r>
            <a:endParaRPr lang="en-GB" sz="14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M2.3.1 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Liaison statement from 3GPP RAN4 on Certain Channel Combinations in 5GHZ for </a:t>
            </a:r>
            <a:r>
              <a:rPr lang="en-GB" dirty="0" smtClean="0"/>
              <a:t>LAA, see </a:t>
            </a: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mentor.ieee.org/802.11/dcn/18/11-18-1561-00-0000-3gpp-ran-wg4-reply-ls-to-ieee-802-11-wg-regarding-certain-channel-combinations-for-laa-in-5ghz.docx</a:t>
            </a:r>
            <a:r>
              <a:rPr lang="en-GB" dirty="0" smtClean="0"/>
              <a:t> ; to be discussed in </a:t>
            </a:r>
            <a:r>
              <a:rPr lang="en-GB" dirty="0" err="1" smtClean="0"/>
              <a:t>Coex</a:t>
            </a:r>
            <a:r>
              <a:rPr lang="en-GB" dirty="0" smtClean="0"/>
              <a:t> SC</a:t>
            </a:r>
          </a:p>
          <a:p>
            <a:r>
              <a:rPr lang="en-US" sz="2200" dirty="0" smtClean="0"/>
              <a:t>Liaison statement from WBA on MAC randomization impacts, see </a:t>
            </a:r>
            <a:r>
              <a:rPr lang="en-US" sz="2200" dirty="0" smtClean="0"/>
              <a:t>11-18-1579 (to be posted)</a:t>
            </a:r>
            <a:endParaRPr lang="en-GB" sz="2200" dirty="0"/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2018</a:t>
            </a:r>
            <a:endParaRPr lang="en-US" altLang="en-US" sz="180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M2.4 802 EC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800" dirty="0" smtClean="0"/>
              <a:t>July – September 2018 EC decisions: Approval of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IEEE </a:t>
            </a:r>
            <a:r>
              <a:rPr lang="en-US" altLang="en-US" sz="2800" dirty="0" err="1" smtClean="0"/>
              <a:t>Std</a:t>
            </a:r>
            <a:r>
              <a:rPr lang="en-US" altLang="en-US" sz="2800" dirty="0" smtClean="0"/>
              <a:t> 802.11ak™-2018 Press Release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IEEE </a:t>
            </a:r>
            <a:r>
              <a:rPr lang="en-US" altLang="en-US" sz="2800" dirty="0" err="1" smtClean="0"/>
              <a:t>Std</a:t>
            </a:r>
            <a:r>
              <a:rPr lang="en-US" altLang="en-US" sz="2800" dirty="0" smtClean="0"/>
              <a:t> 802.11aq</a:t>
            </a:r>
            <a:r>
              <a:rPr lang="en-US" altLang="en-US" sz="2800" dirty="0"/>
              <a:t> ™ </a:t>
            </a:r>
            <a:r>
              <a:rPr lang="en-US" altLang="en-US" sz="2800" dirty="0" smtClean="0"/>
              <a:t>-2018 Press Release 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en-US" sz="280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2018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1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M2.4 IEEE-SA Standards Board (SASB)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r>
              <a:rPr lang="en-US" altLang="en-US" sz="2800" dirty="0" smtClean="0"/>
              <a:t>P802.11ax </a:t>
            </a:r>
            <a:r>
              <a:rPr lang="en-US" altLang="en-US" sz="2800" dirty="0" smtClean="0"/>
              <a:t>PAR Extension 2018-09-27</a:t>
            </a:r>
            <a:endParaRPr lang="en-GB" altLang="en-US" sz="2400" dirty="0"/>
          </a:p>
          <a:p>
            <a:pPr lvl="1"/>
            <a:endParaRPr lang="en-GB" altLang="en-US" sz="280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2018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759166"/>
              </p:ext>
            </p:extLst>
          </p:nvPr>
        </p:nvGraphicFramePr>
        <p:xfrm>
          <a:off x="929218" y="1828802"/>
          <a:ext cx="10348382" cy="3962398"/>
        </p:xfrm>
        <a:graphic>
          <a:graphicData uri="http://schemas.openxmlformats.org/drawingml/2006/table">
            <a:tbl>
              <a:tblPr/>
              <a:tblGrid>
                <a:gridCol w="4328582"/>
                <a:gridCol w="6019800"/>
              </a:tblGrid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1" u="none" strike="noStrike" dirty="0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1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 smtClean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https://mentor.ieee.org/802.11/dcn/11-18-1389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 smtClean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https://mentor.ieee.org/802.11/dcn/11-18-1390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https://</a:t>
                      </a:r>
                      <a:r>
                        <a:rPr lang="en-GB" sz="2000" b="0" i="0" u="sng" strike="noStrike" dirty="0" smtClean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mentor.ieee.org/802.11/dcn/11-18-1394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https://</a:t>
                      </a:r>
                      <a:r>
                        <a:rPr lang="en-GB" sz="2000" b="0" i="0" u="sng" strike="noStrike" dirty="0" smtClean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mentor.ieee.org/802.11/dcn/11-18-1399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https://</a:t>
                      </a:r>
                      <a:r>
                        <a:rPr lang="en-GB" sz="2000" b="0" i="0" u="sng" strike="noStrike" dirty="0" smtClean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mentor.ieee.org/802.11/dcn/11-18-1396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https://</a:t>
                      </a:r>
                      <a:r>
                        <a:rPr lang="en-GB" sz="2000" b="0" i="0" u="sng" strike="noStrike" dirty="0" smtClean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mentor.ieee.org/802.11/dcn/11-18-1400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 smtClean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https://mentor.ieee.org/802.11/dcn/11-18-1391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https://</a:t>
                      </a:r>
                      <a:r>
                        <a:rPr lang="en-GB" sz="2000" b="0" i="0" u="sng" strike="noStrike" dirty="0" smtClean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mentor.ieee.org/802.11/dcn/11-18-1395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https://</a:t>
                      </a:r>
                      <a:r>
                        <a:rPr lang="en-GB" sz="2000" b="0" i="0" u="sng" strike="noStrike" dirty="0" smtClean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mentor.ieee.org/802.11/dcn/11-18-1397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https://</a:t>
                      </a:r>
                      <a:r>
                        <a:rPr lang="en-GB" sz="2000" b="0" i="0" u="sng" strike="noStrike" dirty="0" smtClean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mentor.ieee.org/802.11/dcn/11-18-0634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802.18, 802.19, 802.24, 802.1, NENDICA Industry </a:t>
            </a:r>
            <a:r>
              <a:rPr lang="en-GB" altLang="en-US" dirty="0"/>
              <a:t>Connections Activity**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Reciprocal credit for 802.1 is for 801.1Qbz, 802.1CF, 802E</a:t>
            </a:r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r>
              <a:rPr lang="en-GB" altLang="en-US" sz="1800" b="0" dirty="0"/>
              <a:t>** When meeting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2018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M3.2 802.18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18-18/111</a:t>
            </a: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Meeting times: Tuesday AM2, Thursday AM1,  and </a:t>
            </a:r>
            <a:r>
              <a:rPr lang="en-US" altLang="en-US" dirty="0" smtClean="0"/>
              <a:t>AM2</a:t>
            </a: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Discussion items this week of interest to 802.11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European 2.4 GHz standard status; issues preventing publication may lead to vendor use of Notified Body process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60GHz Google Waiver reply comments</a:t>
            </a:r>
            <a:endParaRPr lang="en-US" altLang="en-US" sz="1800" dirty="0" smtClean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FCC </a:t>
            </a:r>
            <a:r>
              <a:rPr lang="en-US" altLang="en-US" sz="1800" dirty="0"/>
              <a:t>NOI/PN – Expanding flexible use of the 3.7 GHz to 4.2 GHz band; FCC asking about unlicensed in this 500MHz, see  </a:t>
            </a:r>
            <a:r>
              <a:rPr lang="en-US" altLang="en-US" sz="1800" dirty="0">
                <a:hlinkClick r:id="rId2"/>
              </a:rPr>
              <a:t>https://mentor.ieee.org/802.18/dcn/18/18-18-0049-00-0000-fcc-pn-expanding-flexible-use-of-3-7-4-2-ghz-band-gn-18-122-da-18-446.pdf</a:t>
            </a:r>
            <a:r>
              <a:rPr lang="en-US" altLang="en-US" sz="18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European Position on Spectrum Management</a:t>
            </a:r>
            <a:endParaRPr lang="en-US" altLang="en-US" sz="1800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2018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3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100841</TotalTime>
  <Words>1652</Words>
  <Application>Microsoft Office PowerPoint</Application>
  <PresentationFormat>Widescreen</PresentationFormat>
  <Paragraphs>592</Paragraphs>
  <Slides>25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37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Worksheet</vt:lpstr>
      <vt:lpstr>Microsoft Excel Binary Worksheet</vt:lpstr>
      <vt:lpstr>802.11 Working Group Opening Report September 2018</vt:lpstr>
      <vt:lpstr>Introduction</vt:lpstr>
      <vt:lpstr>M1.3 Meeting Decorum</vt:lpstr>
      <vt:lpstr>M2.3.1 Summary of Liaisons - Incoming</vt:lpstr>
      <vt:lpstr>M2.4 802 EC decisions</vt:lpstr>
      <vt:lpstr>M2.4 IEEE-SA Standards Board (SASB) decisions</vt:lpstr>
      <vt:lpstr>M3.1 802.11 Working Group Session Documents</vt:lpstr>
      <vt:lpstr>M3.2 Joint meetings and Reciprocal Credit</vt:lpstr>
      <vt:lpstr>M3.2 802.18 details</vt:lpstr>
      <vt:lpstr>M3.2 802.19 details</vt:lpstr>
      <vt:lpstr>M4.1.1 Type of Groups</vt:lpstr>
      <vt:lpstr>M4.1.1 IEEE 802.11 Groups </vt:lpstr>
      <vt:lpstr>M4.1.2 PAR Expiration/Renewal Schedule</vt:lpstr>
      <vt:lpstr>M4.1.3 802.11 WG Appointed positions</vt:lpstr>
      <vt:lpstr>M4.1.3 Officers</vt:lpstr>
      <vt:lpstr>M4.1.4 IEEE 802.11 Revisions</vt:lpstr>
      <vt:lpstr>M4.1.4 IEEE 802.11 Standards Pipeline</vt:lpstr>
      <vt:lpstr>M4.1.5 Summary of ballots and comment collections</vt:lpstr>
      <vt:lpstr>M4.1.6 Current Membership Status</vt:lpstr>
      <vt:lpstr>M4.1.6 Recent voting member history</vt:lpstr>
      <vt:lpstr>background data</vt:lpstr>
      <vt:lpstr>Membership by Country and Region</vt:lpstr>
      <vt:lpstr>Members by Affiliation</vt:lpstr>
      <vt:lpstr>Meeting Attendance – Historic Data</vt:lpstr>
      <vt:lpstr>Membership – Historic Data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September 2018</cp:keywords>
  <cp:lastModifiedBy>Stanley, Dorothy</cp:lastModifiedBy>
  <cp:revision>1966</cp:revision>
  <cp:lastPrinted>1998-02-10T13:28:06Z</cp:lastPrinted>
  <dcterms:created xsi:type="dcterms:W3CDTF">1998-02-10T13:07:52Z</dcterms:created>
  <dcterms:modified xsi:type="dcterms:W3CDTF">2018-09-10T07:53:48Z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2e11dcb0-d7ed-4597-914e-60a3142555f5</vt:lpwstr>
  </property>
</Properties>
</file>