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9" r:id="rId2"/>
    <p:sldId id="278" r:id="rId3"/>
    <p:sldId id="632" r:id="rId4"/>
    <p:sldId id="694" r:id="rId5"/>
    <p:sldId id="675" r:id="rId6"/>
    <p:sldId id="665" r:id="rId7"/>
    <p:sldId id="666" r:id="rId8"/>
    <p:sldId id="667" r:id="rId9"/>
    <p:sldId id="668" r:id="rId10"/>
    <p:sldId id="669" r:id="rId11"/>
    <p:sldId id="670" r:id="rId12"/>
    <p:sldId id="629" r:id="rId13"/>
    <p:sldId id="702" r:id="rId14"/>
    <p:sldId id="706" r:id="rId15"/>
    <p:sldId id="647" r:id="rId16"/>
    <p:sldId id="677" r:id="rId17"/>
    <p:sldId id="674" r:id="rId18"/>
    <p:sldId id="696" r:id="rId19"/>
    <p:sldId id="697" r:id="rId20"/>
    <p:sldId id="698" r:id="rId21"/>
    <p:sldId id="700" r:id="rId22"/>
    <p:sldId id="699" r:id="rId23"/>
    <p:sldId id="701" r:id="rId24"/>
    <p:sldId id="704" r:id="rId25"/>
    <p:sldId id="695" r:id="rId26"/>
    <p:sldId id="705" r:id="rId27"/>
    <p:sldId id="708" r:id="rId28"/>
    <p:sldId id="707" r:id="rId29"/>
    <p:sldId id="684" r:id="rId30"/>
    <p:sldId id="590" r:id="rId31"/>
    <p:sldId id="692" r:id="rId32"/>
    <p:sldId id="693" r:id="rId33"/>
    <p:sldId id="516" r:id="rId34"/>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5" autoAdjust="0"/>
    <p:restoredTop sz="94041" autoAdjust="0"/>
  </p:normalViewPr>
  <p:slideViewPr>
    <p:cSldViewPr>
      <p:cViewPr varScale="1">
        <p:scale>
          <a:sx n="70" d="100"/>
          <a:sy n="70" d="100"/>
        </p:scale>
        <p:origin x="808" y="60"/>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802.11-18/1388r10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802.11-18/1388r10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802.11-18/1388r10</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802.11-18/1388r10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3210271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802.11-18/1388r10</a:t>
            </a:r>
            <a:endParaRPr lang="en-US"/>
          </a:p>
        </p:txBody>
      </p:sp>
      <p:sp>
        <p:nvSpPr>
          <p:cNvPr id="5" name="Date Placeholder 4"/>
          <p:cNvSpPr>
            <a:spLocks noGrp="1"/>
          </p:cNvSpPr>
          <p:nvPr>
            <p:ph type="dt" idx="11"/>
          </p:nvPr>
        </p:nvSpPr>
        <p:spPr/>
        <p:txBody>
          <a:bodyPr/>
          <a:lstStyle/>
          <a:p>
            <a:pPr>
              <a:defRPr/>
            </a:pPr>
            <a:r>
              <a:rPr lang="en-US" smtClean="0"/>
              <a:t>September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14</a:t>
            </a:fld>
            <a:endParaRPr lang="en-US"/>
          </a:p>
        </p:txBody>
      </p:sp>
    </p:spTree>
    <p:extLst>
      <p:ext uri="{BB962C8B-B14F-4D97-AF65-F5344CB8AC3E}">
        <p14:creationId xmlns:p14="http://schemas.microsoft.com/office/powerpoint/2010/main" val="27642908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802.11-18/1388r10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802.11-18/1388r10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802.11-18/1388r10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754152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802.11-18/1388r10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4511214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802.11-18/1388r10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2757348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802.11-18/1388r10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0142011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802.11-18/1388r10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292298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802.11-18/1388r10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557721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802.11-18/1388r10</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802.11-18/1388r10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179972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802.11-18/1388r10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3309898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802.11-18/1388r10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245120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802.11-18/1388r10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532259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802.11-18/1388r10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8084855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802.11-18/1388r10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28</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802.11-18/1388r10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802.11-18/1388r10</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30</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802.11-18/1388r10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57342244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802.11-18/1388r10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32</a:t>
            </a:fld>
            <a:endParaRPr lang="en-US"/>
          </a:p>
        </p:txBody>
      </p:sp>
    </p:spTree>
    <p:extLst>
      <p:ext uri="{BB962C8B-B14F-4D97-AF65-F5344CB8AC3E}">
        <p14:creationId xmlns:p14="http://schemas.microsoft.com/office/powerpoint/2010/main" val="22490262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802.11-18/1388r10</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802.11-18/1388r10</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33</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802.11-18/1388r10</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1035189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802.11-18/1388r10</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5</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220769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6</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11</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11</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802.11-18/1388r10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September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746820" y="332601"/>
            <a:ext cx="351384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802.11-18/1388r10</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1066-00-000m-minutes-for-revmd-july-2018-san-diego.docx"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hyperlink" Target="https://mentor.ieee.org/802.11/dcn/18/11-18-1361-00-000m-minutes-revmd-adhoc-july-august-2018-portland-or.docx" TargetMode="External"/><Relationship Id="rId5" Type="http://schemas.openxmlformats.org/officeDocument/2006/relationships/hyperlink" Target="https://mentor.ieee.org/802.11/dcn/18/11-18-1401-01-000m-minutes-revmd-august-telecon.docx" TargetMode="External"/><Relationship Id="rId4" Type="http://schemas.openxmlformats.org/officeDocument/2006/relationships/hyperlink" Target="https://mentor.ieee.org/802.11/dcn/18/11-18-1360-00-000m-minutes-revmd-july-telecon.doc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8/11-18-0614-02-000m-revmd-lb232-gen-comments.xls" TargetMode="External"/><Relationship Id="rId3" Type="http://schemas.openxmlformats.org/officeDocument/2006/relationships/hyperlink" Target="https://mentor.ieee.org/802.11/dcn/18/11-18-0657-06-000m-revmd-wg-lb232-comments-for-editor-ad-hoc.xls" TargetMode="External"/><Relationship Id="rId7" Type="http://schemas.openxmlformats.org/officeDocument/2006/relationships/hyperlink" Target="https://mentor.ieee.org/802.11/dcn/18/11-18-0670-09-000m-lb232-revmd-phy-sec-comments.xls"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hyperlink" Target="https://mentor.ieee.org/802.11/dcn/17/11-17-0927-22-000m-revmd-mac-comments.xls" TargetMode="External"/><Relationship Id="rId5" Type="http://schemas.openxmlformats.org/officeDocument/2006/relationships/hyperlink" Target="https://mentor.ieee.org/802.11/dcn/17/11-17-0927-19-000m-revmd-mac-comments.xls" TargetMode="External"/><Relationship Id="rId4" Type="http://schemas.openxmlformats.org/officeDocument/2006/relationships/hyperlink" Target="https://mentor.ieee.org/802.11/dcn/18/11-18-0619-08-000m-revmd-editor2-lb232-comments.xls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8/11-18-1324-05-000m-fixes-to-multi-band-operations.docx"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8/11-18-1177-02-000m-802-11ah-txop-limits.docx"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8/11-18-1479-02-000m-parsing-a-commit-message.docx"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8/11-18-1364-04-000m-proposed-resolution-for-cid-1066.doc"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8/11-18-1364-04-000m-proposed-resolution-for-cid-1066.doc"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8/11-18-0657-06-000m-revmd-wg-lb232-comments-for-editor-ad-hoc.xls"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hyperlink" Target="https://mentor.ieee.org/802.11/dcn/18/11-18-0670-10-000m-lb232-revmd-phy-sec-comments.xls"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8/11-18-0619-09-000m-revmd-editor2-lb232-comments.xlsx" TargetMode="External"/><Relationship Id="rId2" Type="http://schemas.openxmlformats.org/officeDocument/2006/relationships/notesSlide" Target="../notesSlides/notesSlide23.xml"/><Relationship Id="rId1" Type="http://schemas.openxmlformats.org/officeDocument/2006/relationships/slideLayout" Target="../slideLayouts/slideLayout7.xml"/><Relationship Id="rId5" Type="http://schemas.openxmlformats.org/officeDocument/2006/relationships/hyperlink" Target="https://mentor.ieee.org/802.11/dcn/17/11-17-0927-24-000m-revmd-mac-comments.xls" TargetMode="External"/><Relationship Id="rId4" Type="http://schemas.openxmlformats.org/officeDocument/2006/relationships/hyperlink" Target="https://mentor.ieee.org/802.11/dcn/18/11-18-0670-11-000m-lb232-revmd-phy-sec-comments.xls"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18/11-18-1260-02-000m-resolution-to-cid-1195.docx" TargetMode="External"/><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06-000m-revmd-wg-ballot-comments.xls" TargetMode="External"/><Relationship Id="rId4" Type="http://schemas.openxmlformats.org/officeDocument/2006/relationships/hyperlink" Target="https://mentor.ieee.org/802.11/dcn/17/11-17-0914-06-000m-revmd-wg-cc-comments.xl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September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2018-09-13</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866"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11</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dirty="0"/>
              <a:t>–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3843930308"/>
              </p:ext>
            </p:extLst>
          </p:nvPr>
        </p:nvGraphicFramePr>
        <p:xfrm>
          <a:off x="496962" y="1517057"/>
          <a:ext cx="7542138" cy="4577567"/>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dirty="0" smtClean="0"/>
                        <a:t>March/May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dirty="0" smtClean="0"/>
                        <a:t>March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March 2019 </a:t>
                      </a:r>
                      <a:endParaRPr lang="en-GB" sz="1400" b="1" dirty="0"/>
                    </a:p>
                  </a:txBody>
                  <a:tcPr/>
                </a:tc>
              </a:tr>
              <a:tr h="304254">
                <a:tc>
                  <a:txBody>
                    <a:bodyPr/>
                    <a:lstStyle/>
                    <a:p>
                      <a:r>
                        <a:rPr lang="en-US" sz="1400" b="1" dirty="0" smtClean="0"/>
                        <a:t>D4.0 WGLB Recirculation</a:t>
                      </a:r>
                      <a:endParaRPr lang="en-GB" sz="1400" b="1" dirty="0"/>
                    </a:p>
                  </a:txBody>
                  <a:tcPr/>
                </a:tc>
                <a:tc>
                  <a:txBody>
                    <a:bodyPr/>
                    <a:lstStyle/>
                    <a:p>
                      <a:r>
                        <a:rPr lang="en-US" sz="1400" b="1" dirty="0" smtClean="0"/>
                        <a:t>June/July 2019, EC approval to SB</a:t>
                      </a:r>
                      <a:endParaRPr lang="en-GB" sz="1400" b="1" dirty="0"/>
                    </a:p>
                  </a:txBody>
                  <a:tcPr/>
                </a:tc>
              </a:tr>
              <a:tr h="304254">
                <a:tc>
                  <a:txBody>
                    <a:bodyPr/>
                    <a:lstStyle/>
                    <a:p>
                      <a:r>
                        <a:rPr lang="en-US" sz="1400" b="1" dirty="0" smtClean="0"/>
                        <a:t>D 4.0 Unchanged Recirculation</a:t>
                      </a:r>
                      <a:endParaRPr lang="en-GB" sz="1400" b="1" dirty="0"/>
                    </a:p>
                  </a:txBody>
                  <a:tcPr/>
                </a:tc>
                <a:tc>
                  <a:txBody>
                    <a:bodyPr/>
                    <a:lstStyle/>
                    <a:p>
                      <a:r>
                        <a:rPr lang="en-US" sz="1400" b="1" baseline="0" dirty="0" smtClean="0"/>
                        <a:t>May/July 2019</a:t>
                      </a:r>
                      <a:endParaRPr lang="en-GB" sz="1400" b="1" dirty="0"/>
                    </a:p>
                  </a:txBody>
                  <a:tcPr/>
                </a:tc>
              </a:tr>
              <a:tr h="304254">
                <a:tc>
                  <a:txBody>
                    <a:bodyPr/>
                    <a:lstStyle/>
                    <a:p>
                      <a:r>
                        <a:rPr lang="en-US" sz="1400" b="1" dirty="0" smtClean="0"/>
                        <a:t>Initial Sponsor Ballot (D4.0)</a:t>
                      </a:r>
                      <a:endParaRPr lang="en-GB" sz="1400" b="1" dirty="0"/>
                    </a:p>
                  </a:txBody>
                  <a:tcPr/>
                </a:tc>
                <a:tc>
                  <a:txBody>
                    <a:bodyPr/>
                    <a:lstStyle/>
                    <a:p>
                      <a:r>
                        <a:rPr lang="en-US" sz="1400" b="1" dirty="0" smtClean="0"/>
                        <a:t>June/August 2019</a:t>
                      </a:r>
                      <a:endParaRPr lang="en-GB" sz="1400" b="1" dirty="0"/>
                    </a:p>
                  </a:txBody>
                  <a:tcPr/>
                </a:tc>
              </a:tr>
              <a:tr h="380318">
                <a:tc>
                  <a:txBody>
                    <a:bodyPr/>
                    <a:lstStyle/>
                    <a:p>
                      <a:r>
                        <a:rPr lang="en-US" sz="1400" b="1" dirty="0" smtClean="0"/>
                        <a:t>Recirculation Sponsor Ballot (D5.0)</a:t>
                      </a:r>
                      <a:endParaRPr lang="en-GB" sz="1400" b="1" dirty="0"/>
                    </a:p>
                  </a:txBody>
                  <a:tcPr/>
                </a:tc>
                <a:tc>
                  <a:txBody>
                    <a:bodyPr/>
                    <a:lstStyle/>
                    <a:p>
                      <a:r>
                        <a:rPr lang="en-US" sz="1400" b="1" dirty="0" smtClean="0"/>
                        <a:t>Sept/November 2019</a:t>
                      </a:r>
                      <a:endParaRPr lang="en-GB" sz="1400" b="1" dirty="0"/>
                    </a:p>
                  </a:txBody>
                  <a:tcPr/>
                </a:tc>
              </a:tr>
              <a:tr h="517232">
                <a:tc>
                  <a:txBody>
                    <a:bodyPr/>
                    <a:lstStyle/>
                    <a:p>
                      <a:r>
                        <a:rPr lang="en-US" sz="1400" b="1" dirty="0" smtClean="0"/>
                        <a:t>Recirculation Sponsor Ballot (D6.0) (D6.0) </a:t>
                      </a:r>
                      <a:r>
                        <a:rPr lang="en-US" sz="1400" b="1" dirty="0" smtClean="0"/>
                        <a:t>unchanged/ </a:t>
                      </a:r>
                      <a:r>
                        <a:rPr lang="en-US" sz="1400" b="1" dirty="0" smtClean="0"/>
                        <a:t>Potential need for </a:t>
                      </a:r>
                      <a:r>
                        <a:rPr lang="en-US" sz="1400" b="1" dirty="0" smtClean="0"/>
                        <a:t>D7.0</a:t>
                      </a:r>
                      <a:endParaRPr lang="en-GB" sz="1400" b="1" dirty="0"/>
                    </a:p>
                  </a:txBody>
                  <a:tcPr/>
                </a:tc>
                <a:tc>
                  <a:txBody>
                    <a:bodyPr/>
                    <a:lstStyle/>
                    <a:p>
                      <a:r>
                        <a:rPr lang="en-US" sz="1400" b="1" dirty="0" smtClean="0"/>
                        <a:t>Nov 19/January/Feb 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Nov 19/Feb 2020/March (EC </a:t>
                      </a:r>
                      <a:r>
                        <a:rPr lang="en-US" sz="1400" b="1" dirty="0" err="1" smtClean="0"/>
                        <a:t>telecon</a:t>
                      </a:r>
                      <a:r>
                        <a:rPr lang="en-US" sz="1400" b="1" dirty="0" smtClean="0"/>
                        <a:t> ok?)</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Jan-March/May </a:t>
                      </a:r>
                      <a:r>
                        <a:rPr lang="en-US" sz="1400" b="1" dirty="0" smtClean="0"/>
                        <a:t>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3-5</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7" name="Rectangle 16"/>
          <p:cNvSpPr/>
          <p:nvPr/>
        </p:nvSpPr>
        <p:spPr bwMode="auto">
          <a:xfrm>
            <a:off x="7162800" y="3549682"/>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8" name="Rectangle 17"/>
          <p:cNvSpPr/>
          <p:nvPr/>
        </p:nvSpPr>
        <p:spPr bwMode="auto">
          <a:xfrm>
            <a:off x="7162800" y="4332057"/>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3</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7176378" y="490854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176378" y="5544313"/>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Need 2020 SASB dates to refine</a:t>
            </a:r>
            <a:endParaRPr kumimoji="0" lang="en-GB"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8051520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7772400" cy="1066800"/>
          </a:xfrm>
        </p:spPr>
        <p:txBody>
          <a:bodyPr/>
          <a:lstStyle/>
          <a:p>
            <a:r>
              <a:rPr lang="en-US" dirty="0" err="1" smtClean="0"/>
              <a:t>TGmd</a:t>
            </a:r>
            <a:r>
              <a:rPr lang="en-US" dirty="0" smtClean="0"/>
              <a:t> schedule - </a:t>
            </a:r>
            <a:r>
              <a:rPr lang="en-US" u="sng" dirty="0" smtClean="0"/>
              <a:t>updated</a:t>
            </a:r>
            <a:r>
              <a:rPr lang="en-US" dirty="0"/>
              <a:t/>
            </a:r>
            <a:br>
              <a:rPr lang="en-US" dirty="0"/>
            </a:br>
            <a:endParaRPr lang="en-US" dirty="0"/>
          </a:p>
        </p:txBody>
      </p:sp>
      <p:sp>
        <p:nvSpPr>
          <p:cNvPr id="3" name="Content Placeholder 2"/>
          <p:cNvSpPr>
            <a:spLocks noGrp="1"/>
          </p:cNvSpPr>
          <p:nvPr>
            <p:ph idx="1"/>
          </p:nvPr>
        </p:nvSpPr>
        <p:spPr>
          <a:xfrm>
            <a:off x="1943100" y="1828800"/>
            <a:ext cx="8382000" cy="3276600"/>
          </a:xfrm>
        </p:spPr>
        <p:txBody>
          <a:bodyPr/>
          <a:lstStyle/>
          <a:p>
            <a:pPr>
              <a:lnSpc>
                <a:spcPct val="80000"/>
              </a:lnSpc>
            </a:pPr>
            <a:r>
              <a:rPr lang="en-US" altLang="en-US" dirty="0"/>
              <a:t>January 2018 – Initial WGLB</a:t>
            </a:r>
          </a:p>
          <a:p>
            <a:pPr>
              <a:lnSpc>
                <a:spcPct val="80000"/>
              </a:lnSpc>
            </a:pPr>
            <a:r>
              <a:rPr lang="en-US" altLang="en-US" u="sng" dirty="0" smtClean="0"/>
              <a:t>November </a:t>
            </a:r>
            <a:r>
              <a:rPr lang="en-US" altLang="en-US" u="sng" dirty="0"/>
              <a:t>2018 </a:t>
            </a:r>
            <a:r>
              <a:rPr lang="en-US" altLang="en-US" dirty="0"/>
              <a:t>–D2.0 WGLB Recirculation LB </a:t>
            </a:r>
            <a:r>
              <a:rPr lang="en-US" altLang="en-US" dirty="0" smtClean="0"/>
              <a:t>(was Sept)</a:t>
            </a:r>
            <a:endParaRPr lang="en-US" altLang="en-US" dirty="0"/>
          </a:p>
          <a:p>
            <a:pPr>
              <a:lnSpc>
                <a:spcPct val="80000"/>
              </a:lnSpc>
            </a:pPr>
            <a:r>
              <a:rPr lang="en-US" altLang="en-US" u="sng" dirty="0" smtClean="0"/>
              <a:t>March </a:t>
            </a:r>
            <a:r>
              <a:rPr lang="en-US" altLang="en-US" u="sng" dirty="0"/>
              <a:t>2019 </a:t>
            </a:r>
            <a:r>
              <a:rPr lang="en-US" altLang="en-US" dirty="0"/>
              <a:t>– Form SB </a:t>
            </a:r>
            <a:r>
              <a:rPr lang="en-US" altLang="en-US" dirty="0" smtClean="0"/>
              <a:t>Pool (was Feb)</a:t>
            </a:r>
            <a:endParaRPr lang="en-US" altLang="en-US" dirty="0"/>
          </a:p>
          <a:p>
            <a:pPr>
              <a:lnSpc>
                <a:spcPct val="80000"/>
              </a:lnSpc>
            </a:pPr>
            <a:r>
              <a:rPr lang="en-US" altLang="en-US" dirty="0"/>
              <a:t>March 2019 – MEC/MDR done</a:t>
            </a:r>
          </a:p>
          <a:p>
            <a:pPr>
              <a:lnSpc>
                <a:spcPct val="80000"/>
              </a:lnSpc>
            </a:pPr>
            <a:r>
              <a:rPr lang="en-US" altLang="en-US" u="sng" dirty="0" smtClean="0"/>
              <a:t>August </a:t>
            </a:r>
            <a:r>
              <a:rPr lang="en-US" altLang="en-US" u="sng" dirty="0"/>
              <a:t>2019 </a:t>
            </a:r>
            <a:r>
              <a:rPr lang="en-US" altLang="en-US" dirty="0"/>
              <a:t>– Initial SB </a:t>
            </a:r>
            <a:r>
              <a:rPr lang="en-US" altLang="en-US" dirty="0" smtClean="0"/>
              <a:t>(was April)</a:t>
            </a:r>
            <a:endParaRPr lang="en-US" altLang="en-US" dirty="0"/>
          </a:p>
          <a:p>
            <a:pPr>
              <a:lnSpc>
                <a:spcPct val="80000"/>
              </a:lnSpc>
            </a:pPr>
            <a:r>
              <a:rPr lang="en-US" altLang="en-US" u="sng" dirty="0" smtClean="0"/>
              <a:t>November </a:t>
            </a:r>
            <a:r>
              <a:rPr lang="en-US" altLang="en-US" u="sng" dirty="0"/>
              <a:t>2019 </a:t>
            </a:r>
            <a:r>
              <a:rPr lang="en-US" altLang="en-US" dirty="0"/>
              <a:t>– Recirculation </a:t>
            </a:r>
            <a:r>
              <a:rPr lang="en-US" altLang="en-US" dirty="0" smtClean="0"/>
              <a:t>SB (was Oct)</a:t>
            </a:r>
            <a:endParaRPr lang="en-US" altLang="en-US" dirty="0"/>
          </a:p>
          <a:p>
            <a:pPr>
              <a:lnSpc>
                <a:spcPct val="80000"/>
              </a:lnSpc>
            </a:pPr>
            <a:r>
              <a:rPr lang="en-US" altLang="en-US" u="sng" dirty="0" smtClean="0"/>
              <a:t>March </a:t>
            </a:r>
            <a:r>
              <a:rPr lang="en-US" altLang="en-US" u="sng" dirty="0"/>
              <a:t>2020 </a:t>
            </a:r>
            <a:r>
              <a:rPr lang="en-US" altLang="en-US" dirty="0"/>
              <a:t>– Final WG/EC </a:t>
            </a:r>
            <a:r>
              <a:rPr lang="en-US" altLang="en-US" dirty="0" smtClean="0"/>
              <a:t>approval (was July 2020)</a:t>
            </a:r>
            <a:endParaRPr lang="en-US" altLang="en-US" dirty="0"/>
          </a:p>
          <a:p>
            <a:pPr>
              <a:lnSpc>
                <a:spcPct val="80000"/>
              </a:lnSpc>
            </a:pPr>
            <a:r>
              <a:rPr lang="en-US" altLang="en-US" u="sng" dirty="0" smtClean="0"/>
              <a:t>May </a:t>
            </a:r>
            <a:r>
              <a:rPr lang="en-US" altLang="en-US" u="sng" dirty="0"/>
              <a:t>2020 </a:t>
            </a:r>
            <a:r>
              <a:rPr lang="en-US" altLang="en-US" dirty="0"/>
              <a:t>– </a:t>
            </a:r>
            <a:r>
              <a:rPr lang="en-US" altLang="en-US" dirty="0" err="1"/>
              <a:t>Revcom</a:t>
            </a:r>
            <a:r>
              <a:rPr lang="en-US" altLang="en-US" dirty="0"/>
              <a:t>/SASB </a:t>
            </a:r>
            <a:r>
              <a:rPr lang="en-US" altLang="en-US" dirty="0" smtClean="0"/>
              <a:t>approval (was Sept 2020)</a:t>
            </a:r>
            <a:endParaRPr lang="en-US" altLang="en-US" dirty="0"/>
          </a:p>
        </p:txBody>
      </p:sp>
      <p:sp>
        <p:nvSpPr>
          <p:cNvPr id="4" name="Date Placeholder 3"/>
          <p:cNvSpPr>
            <a:spLocks noGrp="1"/>
          </p:cNvSpPr>
          <p:nvPr>
            <p:ph type="dt" sz="half"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18770481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LB232 on P802.11REVmd D1.0 Passed with 85% approval, 623 comments</a:t>
            </a:r>
          </a:p>
          <a:p>
            <a:pPr lvl="1">
              <a:lnSpc>
                <a:spcPct val="90000"/>
              </a:lnSpc>
            </a:pPr>
            <a:r>
              <a:rPr lang="en-US" altLang="zh-CN" dirty="0" smtClean="0"/>
              <a:t>D1.3 incorporates </a:t>
            </a:r>
            <a:r>
              <a:rPr lang="en-US" altLang="zh-CN" dirty="0"/>
              <a:t>11ai, </a:t>
            </a:r>
            <a:r>
              <a:rPr lang="en-US" altLang="zh-CN" dirty="0" smtClean="0"/>
              <a:t>11ah, 11aj amendments</a:t>
            </a:r>
          </a:p>
          <a:p>
            <a:pPr lvl="1">
              <a:lnSpc>
                <a:spcPct val="90000"/>
              </a:lnSpc>
            </a:pPr>
            <a:r>
              <a:rPr lang="en-US" altLang="zh-CN" dirty="0" smtClean="0"/>
              <a:t>D1.4 incorporates 11ak amendment </a:t>
            </a:r>
          </a:p>
          <a:p>
            <a:pPr>
              <a:lnSpc>
                <a:spcPct val="90000"/>
              </a:lnSpc>
            </a:pPr>
            <a:r>
              <a:rPr lang="en-US" altLang="zh-CN" dirty="0" smtClean="0"/>
              <a:t>Since July </a:t>
            </a:r>
            <a:r>
              <a:rPr lang="en-US" altLang="zh-CN" dirty="0"/>
              <a:t>2018 meeting</a:t>
            </a:r>
          </a:p>
          <a:p>
            <a:pPr lvl="1">
              <a:lnSpc>
                <a:spcPct val="90000"/>
              </a:lnSpc>
            </a:pPr>
            <a:r>
              <a:rPr lang="en-US" altLang="zh-CN" dirty="0" smtClean="0"/>
              <a:t>Continued comment resolution</a:t>
            </a:r>
          </a:p>
          <a:p>
            <a:pPr lvl="1">
              <a:lnSpc>
                <a:spcPct val="90000"/>
              </a:lnSpc>
            </a:pPr>
            <a:r>
              <a:rPr lang="en-US" altLang="zh-CN" dirty="0" smtClean="0"/>
              <a:t>Held 3 teleconferences, Portland </a:t>
            </a:r>
            <a:r>
              <a:rPr lang="en-US" altLang="zh-CN" dirty="0" err="1" smtClean="0"/>
              <a:t>Adhoc</a:t>
            </a:r>
            <a:r>
              <a:rPr lang="en-US" altLang="zh-CN" dirty="0" smtClean="0"/>
              <a:t> meeting </a:t>
            </a:r>
            <a:endParaRPr lang="en-US" altLang="zh-CN" dirty="0"/>
          </a:p>
          <a:p>
            <a:pPr>
              <a:lnSpc>
                <a:spcPct val="90000"/>
              </a:lnSpc>
            </a:pPr>
            <a:r>
              <a:rPr lang="en-US" altLang="zh-CN" dirty="0" smtClean="0"/>
              <a:t>September </a:t>
            </a:r>
            <a:r>
              <a:rPr lang="en-US" altLang="zh-CN" dirty="0"/>
              <a:t>2018 meeting goals </a:t>
            </a:r>
            <a:r>
              <a:rPr lang="en-US" altLang="zh-CN" dirty="0" smtClean="0"/>
              <a:t>(7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Complete LB232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Sept – Nov: Recirculation WGLB,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11-18-1388</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July 2018 </a:t>
            </a:r>
            <a:r>
              <a:rPr lang="en-US" altLang="en-US" dirty="0"/>
              <a:t>meeting: </a:t>
            </a:r>
            <a:r>
              <a:rPr lang="en-US" altLang="en-US" dirty="0">
                <a:hlinkClick r:id="rId3"/>
              </a:rPr>
              <a:t>https://</a:t>
            </a:r>
            <a:r>
              <a:rPr lang="en-US" altLang="en-US" dirty="0" smtClean="0">
                <a:hlinkClick r:id="rId3"/>
              </a:rPr>
              <a:t>mentor.ieee.org/802.11/dcn/18/11-18-1066-00-000m-minutes-for-revmd-july-2018-san-diego.docx</a:t>
            </a:r>
            <a:r>
              <a:rPr lang="en-US" altLang="en-US" dirty="0" smtClean="0"/>
              <a:t> </a:t>
            </a:r>
          </a:p>
          <a:p>
            <a:pPr lvl="1">
              <a:lnSpc>
                <a:spcPct val="80000"/>
              </a:lnSpc>
            </a:pPr>
            <a:r>
              <a:rPr lang="en-US" altLang="en-US" dirty="0" smtClean="0"/>
              <a:t>July-August </a:t>
            </a:r>
            <a:r>
              <a:rPr lang="en-US" altLang="en-US" dirty="0"/>
              <a:t>teleconferences: </a:t>
            </a:r>
            <a:r>
              <a:rPr lang="en-US" altLang="en-US" dirty="0">
                <a:hlinkClick r:id="rId4"/>
              </a:rPr>
              <a:t>https://</a:t>
            </a:r>
            <a:r>
              <a:rPr lang="en-US" altLang="en-US" dirty="0" smtClean="0">
                <a:hlinkClick r:id="rId4"/>
              </a:rPr>
              <a:t>mentor.ieee.org/802.11/dcn/18/11-18-1360-00-000m-minutes-revmd-july-telecon.docx</a:t>
            </a:r>
            <a:r>
              <a:rPr lang="en-US" altLang="en-US" dirty="0" smtClean="0"/>
              <a:t>  and </a:t>
            </a:r>
            <a:r>
              <a:rPr lang="en-US" altLang="en-US" dirty="0">
                <a:hlinkClick r:id="rId5"/>
              </a:rPr>
              <a:t>https://</a:t>
            </a:r>
            <a:r>
              <a:rPr lang="en-US" altLang="en-US" dirty="0" smtClean="0">
                <a:hlinkClick r:id="rId5"/>
              </a:rPr>
              <a:t>mentor.ieee.org/802.11/dcn/18/11-18-1401-01-000m-minutes-revmd-august-telecon.docx</a:t>
            </a:r>
            <a:r>
              <a:rPr lang="en-US" altLang="en-US" dirty="0" smtClean="0"/>
              <a:t> </a:t>
            </a:r>
          </a:p>
          <a:p>
            <a:pPr lvl="1">
              <a:lnSpc>
                <a:spcPct val="80000"/>
              </a:lnSpc>
            </a:pPr>
            <a:r>
              <a:rPr lang="en-US" altLang="en-US" dirty="0" smtClean="0"/>
              <a:t>Portland ad-hoc meeting: </a:t>
            </a:r>
            <a:r>
              <a:rPr lang="en-US" altLang="en-US" dirty="0">
                <a:hlinkClick r:id="rId6"/>
              </a:rPr>
              <a:t>https://</a:t>
            </a:r>
            <a:r>
              <a:rPr lang="en-US" altLang="en-US" dirty="0" smtClean="0">
                <a:hlinkClick r:id="rId6"/>
              </a:rPr>
              <a:t>mentor.ieee.org/802.11/dcn/18/11-18-1361-00-000m-minutes-revmd-adhoc-july-august-2018-portland-or.docx</a:t>
            </a:r>
            <a:r>
              <a:rPr lang="en-US" altLang="en-US" dirty="0" smtClean="0"/>
              <a:t> </a:t>
            </a:r>
            <a:br>
              <a:rPr lang="en-US" altLang="en-US" dirty="0" smtClean="0"/>
            </a:br>
            <a:endParaRPr lang="en-US" altLang="en-US" sz="2400" dirty="0">
              <a:solidFill>
                <a:srgbClr val="006600"/>
              </a:solidFill>
            </a:endParaRPr>
          </a:p>
          <a:p>
            <a:pPr>
              <a:lnSpc>
                <a:spcPct val="80000"/>
              </a:lnSpc>
            </a:pPr>
            <a:r>
              <a:rPr lang="en-US" altLang="en-US" dirty="0" smtClean="0"/>
              <a:t>Moved: Jon </a:t>
            </a:r>
            <a:r>
              <a:rPr lang="en-US" altLang="en-US" dirty="0" err="1" smtClean="0"/>
              <a:t>Rosdahl</a:t>
            </a:r>
            <a:endParaRPr lang="en-US" altLang="en-US" dirty="0" smtClean="0"/>
          </a:p>
          <a:p>
            <a:pPr>
              <a:lnSpc>
                <a:spcPct val="80000"/>
              </a:lnSpc>
            </a:pPr>
            <a:r>
              <a:rPr lang="en-US" altLang="en-US" dirty="0" smtClean="0"/>
              <a:t>Seconded: Michael </a:t>
            </a:r>
            <a:r>
              <a:rPr lang="en-US" altLang="en-US" dirty="0" err="1" smtClean="0"/>
              <a:t>Montemurro</a:t>
            </a:r>
            <a:endParaRPr lang="en-US" altLang="en-US" dirty="0" smtClean="0"/>
          </a:p>
          <a:p>
            <a:pPr>
              <a:lnSpc>
                <a:spcPct val="80000"/>
              </a:lnSpc>
            </a:pPr>
            <a:r>
              <a:rPr lang="en-US" altLang="en-US" dirty="0" smtClean="0"/>
              <a:t>Result: Unanimous</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68 – San Diego, Teleconference, ad-hoc CIDs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 EDITOR </a:t>
            </a:r>
            <a:r>
              <a:rPr lang="en-US" altLang="en-US" sz="1800" dirty="0"/>
              <a:t>E” tab in </a:t>
            </a:r>
            <a:r>
              <a:rPr lang="en-US" altLang="en-US" sz="1800" dirty="0" smtClean="0">
                <a:hlinkClick r:id="rId3"/>
              </a:rPr>
              <a:t>https://mentor.ieee.org/802.11/dcn/18/11-18-0657-06-000m-revmd-wg-lb232-comments-for-editor-ad-hoc.xls</a:t>
            </a:r>
            <a:r>
              <a:rPr lang="en-US" altLang="en-US" sz="1800" dirty="0" smtClean="0"/>
              <a:t> </a:t>
            </a:r>
            <a:endParaRPr lang="en-US" altLang="en-US" sz="1800" dirty="0"/>
          </a:p>
          <a:p>
            <a:pPr lvl="1">
              <a:lnSpc>
                <a:spcPct val="80000"/>
              </a:lnSpc>
            </a:pPr>
            <a:r>
              <a:rPr lang="en-US" altLang="en-US" sz="1800" dirty="0"/>
              <a:t>“</a:t>
            </a:r>
            <a:r>
              <a:rPr lang="en-US" altLang="en-US" sz="1800" dirty="0" smtClean="0"/>
              <a:t>Motion-EDITOR2-D” tab </a:t>
            </a:r>
            <a:r>
              <a:rPr lang="en-US" altLang="en-US" sz="1800" dirty="0"/>
              <a:t>in </a:t>
            </a:r>
            <a:r>
              <a:rPr lang="en-US" altLang="en-US" sz="1800" dirty="0">
                <a:hlinkClick r:id="rId4"/>
              </a:rPr>
              <a:t>https://</a:t>
            </a:r>
            <a:r>
              <a:rPr lang="en-US" altLang="en-US" sz="1800" dirty="0" smtClean="0">
                <a:hlinkClick r:id="rId4"/>
              </a:rPr>
              <a:t>mentor.ieee.org/802.11/dcn/18/11-18-0619-08-000m-revmd-editor2-lb232-comments.xlsx</a:t>
            </a:r>
            <a:r>
              <a:rPr lang="en-US" altLang="en-US" sz="1800" dirty="0" smtClean="0"/>
              <a:t> </a:t>
            </a:r>
          </a:p>
          <a:p>
            <a:pPr lvl="1">
              <a:lnSpc>
                <a:spcPct val="80000"/>
              </a:lnSpc>
            </a:pPr>
            <a:r>
              <a:rPr lang="en-US" altLang="en-US" sz="1800" dirty="0" smtClean="0"/>
              <a:t>“</a:t>
            </a:r>
            <a:r>
              <a:rPr lang="en-US" altLang="en-US" sz="1800" dirty="0"/>
              <a:t>Motion </a:t>
            </a:r>
            <a:r>
              <a:rPr lang="en-US" altLang="en-US" sz="1800" dirty="0" smtClean="0"/>
              <a:t>MAC-S” and “Motion MAC-T” tabs </a:t>
            </a:r>
            <a:r>
              <a:rPr lang="en-US" altLang="en-US" sz="1800" dirty="0"/>
              <a:t>in </a:t>
            </a:r>
            <a:r>
              <a:rPr lang="en-US" altLang="en-US" sz="1800" dirty="0" smtClean="0">
                <a:hlinkClick r:id="rId5"/>
              </a:rPr>
              <a:t>https://</a:t>
            </a:r>
            <a:r>
              <a:rPr lang="en-US" altLang="en-US" sz="1800" dirty="0" smtClean="0">
                <a:hlinkClick r:id="rId6"/>
              </a:rPr>
              <a:t>mentor.ieee.org/802.11/dcn/17/11-17-0927-22-000m-revmd-mac-comments.xls </a:t>
            </a:r>
            <a:endParaRPr lang="en-US" altLang="en-US" sz="1800" dirty="0" smtClean="0"/>
          </a:p>
          <a:p>
            <a:pPr lvl="1">
              <a:lnSpc>
                <a:spcPct val="80000"/>
              </a:lnSpc>
            </a:pPr>
            <a:r>
              <a:rPr lang="en-US" altLang="en-US" sz="1800" dirty="0" smtClean="0"/>
              <a:t>“PHY Motion F” tab </a:t>
            </a:r>
            <a:r>
              <a:rPr lang="en-US" altLang="en-US" sz="1800" dirty="0"/>
              <a:t>in </a:t>
            </a:r>
            <a:r>
              <a:rPr lang="en-US" altLang="en-US" sz="1800" dirty="0">
                <a:hlinkClick r:id="rId7"/>
              </a:rPr>
              <a:t>https://</a:t>
            </a:r>
            <a:r>
              <a:rPr lang="en-US" altLang="en-US" sz="1800" dirty="0" smtClean="0">
                <a:hlinkClick r:id="rId7"/>
              </a:rPr>
              <a:t>mentor.ieee.org/802.11/dcn/18/11-18-0670-09-000m-lb232-revmd-phy-sec-comments.xls</a:t>
            </a:r>
            <a:r>
              <a:rPr lang="en-US" altLang="en-US" sz="1800" dirty="0" smtClean="0"/>
              <a:t> </a:t>
            </a:r>
          </a:p>
          <a:p>
            <a:pPr lvl="1">
              <a:lnSpc>
                <a:spcPct val="80000"/>
              </a:lnSpc>
            </a:pPr>
            <a:r>
              <a:rPr lang="en-US" altLang="en-US" sz="1800" dirty="0" smtClean="0"/>
              <a:t>“Gen Motion </a:t>
            </a:r>
            <a:r>
              <a:rPr lang="en-US" altLang="en-US" sz="1800" dirty="0" err="1" smtClean="0"/>
              <a:t>AdHoc</a:t>
            </a:r>
            <a:r>
              <a:rPr lang="en-US" altLang="en-US" sz="1800" dirty="0" smtClean="0"/>
              <a:t>” and “Gen Motion Aug </a:t>
            </a:r>
            <a:r>
              <a:rPr lang="en-US" altLang="en-US" sz="1800" dirty="0" err="1" smtClean="0"/>
              <a:t>Telcon</a:t>
            </a:r>
            <a:r>
              <a:rPr lang="en-US" altLang="en-US" sz="1800" dirty="0" smtClean="0"/>
              <a:t>” tabs </a:t>
            </a:r>
            <a:r>
              <a:rPr lang="en-US" altLang="en-US" sz="1800" dirty="0"/>
              <a:t>in </a:t>
            </a:r>
            <a:r>
              <a:rPr lang="en-US" altLang="en-US" sz="1800" dirty="0">
                <a:hlinkClick r:id="rId8"/>
              </a:rPr>
              <a:t>https://</a:t>
            </a:r>
            <a:r>
              <a:rPr lang="en-US" altLang="en-US" sz="1800" dirty="0" smtClean="0">
                <a:hlinkClick r:id="rId8"/>
              </a:rPr>
              <a:t>mentor.ieee.org/802.11/dcn/18/11-18-0614-02-000m-revmd-lb232-gen-comments.xls</a:t>
            </a:r>
            <a:r>
              <a:rPr lang="en-US" altLang="en-US" sz="1800" dirty="0" smtClean="0"/>
              <a:t> </a:t>
            </a: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Jon </a:t>
            </a:r>
            <a:r>
              <a:rPr lang="en-US" altLang="en-US" sz="2000" dirty="0" err="1" smtClean="0"/>
              <a:t>Rosdahl</a:t>
            </a:r>
            <a:endParaRPr lang="en-US" altLang="en-US" sz="2000" dirty="0" smtClean="0"/>
          </a:p>
          <a:p>
            <a:pPr>
              <a:lnSpc>
                <a:spcPct val="80000"/>
              </a:lnSpc>
            </a:pPr>
            <a:r>
              <a:rPr lang="en-US" altLang="en-US" sz="2000" dirty="0" smtClean="0"/>
              <a:t>Seconded: Emily Qi</a:t>
            </a:r>
          </a:p>
          <a:p>
            <a:pPr>
              <a:lnSpc>
                <a:spcPct val="80000"/>
              </a:lnSpc>
            </a:pPr>
            <a:r>
              <a:rPr lang="en-US" altLang="en-US" sz="2000" dirty="0" smtClean="0"/>
              <a:t>Result: 25-0-0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35428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69 – DMG Editorial clarification</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r>
              <a:rPr lang="en-US" sz="2800" i="1" dirty="0" smtClean="0"/>
              <a:t>Change </a:t>
            </a:r>
            <a:r>
              <a:rPr lang="en-US" sz="2800" i="1" dirty="0"/>
              <a:t>the second paragraph in 10.37.6.2 </a:t>
            </a:r>
            <a:r>
              <a:rPr lang="en-US" sz="2800" i="1" dirty="0" smtClean="0"/>
              <a:t>(D1.4) as </a:t>
            </a:r>
            <a:r>
              <a:rPr lang="en-US" sz="2800" i="1" dirty="0"/>
              <a:t>follows</a:t>
            </a:r>
            <a:endParaRPr lang="en-GB" sz="2800" dirty="0"/>
          </a:p>
          <a:p>
            <a:endParaRPr lang="en-GB" sz="2800" dirty="0"/>
          </a:p>
          <a:p>
            <a:r>
              <a:rPr lang="en-US" sz="2800" dirty="0"/>
              <a:t>An SP </a:t>
            </a:r>
            <a:r>
              <a:rPr lang="en-US" sz="2800" u="sng" dirty="0"/>
              <a:t>allocation that is not an obsolete allocation </a:t>
            </a:r>
            <a:r>
              <a:rPr lang="en-US" sz="2800" dirty="0"/>
              <a:t>is assigned to the source DMG STA identified in the Source AID subfield in an Allocation field </a:t>
            </a:r>
            <a:r>
              <a:rPr lang="en-US" sz="2800" strike="sngStrike" dirty="0"/>
              <a:t>that is not an obsolete allocation</a:t>
            </a:r>
            <a:r>
              <a:rPr lang="en-US" sz="2800" dirty="0"/>
              <a:t> within the Extended Schedule element. </a:t>
            </a:r>
            <a:r>
              <a:rPr lang="en-US" altLang="en-US" sz="2800" dirty="0" smtClean="0"/>
              <a:t/>
            </a:r>
            <a:br>
              <a:rPr lang="en-US" altLang="en-US" sz="2800" dirty="0" smtClean="0"/>
            </a:br>
            <a:endParaRPr lang="en-US" altLang="en-US" sz="2800" dirty="0">
              <a:solidFill>
                <a:srgbClr val="006600"/>
              </a:solidFill>
            </a:endParaRPr>
          </a:p>
          <a:p>
            <a:pPr>
              <a:lnSpc>
                <a:spcPct val="80000"/>
              </a:lnSpc>
            </a:pPr>
            <a:r>
              <a:rPr lang="en-US" altLang="en-US" sz="2800" dirty="0" smtClean="0"/>
              <a:t>Moved: Carlos </a:t>
            </a:r>
            <a:r>
              <a:rPr lang="en-US" altLang="en-US" sz="2800" dirty="0" err="1" smtClean="0"/>
              <a:t>Cordeiro</a:t>
            </a:r>
            <a:endParaRPr lang="en-US" altLang="en-US" sz="2800" dirty="0" smtClean="0"/>
          </a:p>
          <a:p>
            <a:pPr>
              <a:lnSpc>
                <a:spcPct val="80000"/>
              </a:lnSpc>
            </a:pPr>
            <a:r>
              <a:rPr lang="en-US" altLang="en-US" sz="2800" dirty="0" smtClean="0"/>
              <a:t>Seconded: Emily Qi</a:t>
            </a:r>
          </a:p>
          <a:p>
            <a:pPr>
              <a:lnSpc>
                <a:spcPct val="80000"/>
              </a:lnSpc>
            </a:pPr>
            <a:r>
              <a:rPr lang="en-US" altLang="en-US" sz="2800" dirty="0" smtClean="0"/>
              <a:t>Result: Unanimous</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2921632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70 - Multiband Operation edits</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changes in </a:t>
            </a:r>
            <a:r>
              <a:rPr lang="en-US" altLang="en-US" sz="2800" dirty="0">
                <a:hlinkClick r:id="rId3"/>
              </a:rPr>
              <a:t>https://</a:t>
            </a:r>
            <a:r>
              <a:rPr lang="en-US" altLang="en-US" sz="2800" dirty="0" smtClean="0">
                <a:hlinkClick r:id="rId3"/>
              </a:rPr>
              <a:t>mentor.ieee.org/802.11/dcn/18/11-18-1324-05-000m-fixes-to-multi-band-operations.docx</a:t>
            </a:r>
            <a:r>
              <a:rPr lang="en-US" altLang="en-US" sz="2800" dirty="0" smtClean="0"/>
              <a:t> into 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Carlos </a:t>
            </a:r>
            <a:r>
              <a:rPr lang="en-US" altLang="en-US" sz="2800" dirty="0" err="1" smtClean="0"/>
              <a:t>Cordeiro</a:t>
            </a:r>
            <a:endParaRPr lang="en-US" altLang="en-US" sz="2800" dirty="0" smtClean="0"/>
          </a:p>
          <a:p>
            <a:pPr>
              <a:lnSpc>
                <a:spcPct val="80000"/>
              </a:lnSpc>
            </a:pPr>
            <a:r>
              <a:rPr lang="en-US" altLang="en-US" sz="2800" dirty="0" smtClean="0"/>
              <a:t>Seconded: Michael </a:t>
            </a:r>
            <a:r>
              <a:rPr lang="en-US" altLang="en-US" sz="2800" dirty="0" err="1" smtClean="0"/>
              <a:t>Montemurro</a:t>
            </a:r>
            <a:endParaRPr lang="en-US" altLang="en-US" sz="2800" dirty="0" smtClean="0"/>
          </a:p>
          <a:p>
            <a:pPr>
              <a:lnSpc>
                <a:spcPct val="80000"/>
              </a:lnSpc>
            </a:pPr>
            <a:r>
              <a:rPr lang="en-US" altLang="en-US" sz="2800" dirty="0" smtClean="0"/>
              <a:t>Result: Unanimous</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8637626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September 2018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71 – 11-18-1447 edits  </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following changes into the </a:t>
            </a:r>
            <a:r>
              <a:rPr lang="en-US" altLang="en-US" sz="2800" dirty="0" err="1" smtClean="0"/>
              <a:t>TGmd</a:t>
            </a:r>
            <a:r>
              <a:rPr lang="en-US" altLang="en-US" sz="2800" dirty="0" smtClean="0"/>
              <a:t> draft:</a:t>
            </a:r>
          </a:p>
          <a:p>
            <a:pPr lvl="1">
              <a:lnSpc>
                <a:spcPct val="80000"/>
              </a:lnSpc>
            </a:pPr>
            <a:r>
              <a:rPr lang="en-US" altLang="en-US" dirty="0" smtClean="0"/>
              <a:t>(D1.4) At  1105.50 At the end of the paragraph, insert “</a:t>
            </a:r>
            <a:r>
              <a:rPr lang="en-US" dirty="0"/>
              <a:t>Classifier Type 2 is </a:t>
            </a:r>
            <a:r>
              <a:rPr lang="en-US" dirty="0" smtClean="0"/>
              <a:t>deprecated”</a:t>
            </a:r>
          </a:p>
          <a:p>
            <a:pPr lvl="1">
              <a:lnSpc>
                <a:spcPct val="80000"/>
              </a:lnSpc>
            </a:pPr>
            <a:r>
              <a:rPr lang="en-US" altLang="en-US" dirty="0" smtClean="0"/>
              <a:t>(D1.4) At 1667.52 Change from “</a:t>
            </a:r>
            <a:r>
              <a:rPr lang="en-US" dirty="0"/>
              <a:t>IEEE </a:t>
            </a:r>
            <a:r>
              <a:rPr lang="en-US" dirty="0" err="1"/>
              <a:t>Std</a:t>
            </a:r>
            <a:r>
              <a:rPr lang="en-US" dirty="0"/>
              <a:t> </a:t>
            </a:r>
            <a:r>
              <a:rPr lang="en-US" dirty="0" smtClean="0"/>
              <a:t>802.1Q-2011“ to “</a:t>
            </a:r>
            <a:r>
              <a:rPr lang="en-US" dirty="0"/>
              <a:t>IEEE </a:t>
            </a:r>
            <a:r>
              <a:rPr lang="en-US" dirty="0" err="1"/>
              <a:t>Std</a:t>
            </a:r>
            <a:r>
              <a:rPr lang="en-US" dirty="0"/>
              <a:t> </a:t>
            </a:r>
            <a:r>
              <a:rPr lang="en-US" dirty="0" smtClean="0"/>
              <a:t>802.1Q “</a:t>
            </a:r>
          </a:p>
          <a:p>
            <a:pPr lvl="1">
              <a:lnSpc>
                <a:spcPct val="80000"/>
              </a:lnSpc>
            </a:pPr>
            <a:r>
              <a:rPr lang="en-US" altLang="en-US" dirty="0" smtClean="0"/>
              <a:t>(D1.4) In the notes beginning at 2196.58, delete “Clause 35 of” (2x), “C.3 of” (1x) and delete “-2011” (3x)</a:t>
            </a:r>
          </a:p>
          <a:p>
            <a:pPr lvl="1">
              <a:lnSpc>
                <a:spcPct val="80000"/>
              </a:lnSpc>
            </a:pPr>
            <a:r>
              <a:rPr lang="en-US" altLang="en-US" dirty="0" smtClean="0"/>
              <a:t/>
            </a:r>
            <a:br>
              <a:rPr lang="en-US" altLang="en-US" dirty="0" smtClean="0"/>
            </a:br>
            <a:endParaRPr lang="en-US" altLang="en-US" dirty="0">
              <a:solidFill>
                <a:srgbClr val="006600"/>
              </a:solidFill>
            </a:endParaRPr>
          </a:p>
          <a:p>
            <a:pPr>
              <a:lnSpc>
                <a:spcPct val="80000"/>
              </a:lnSpc>
            </a:pPr>
            <a:r>
              <a:rPr lang="en-US" altLang="en-US" sz="2800" dirty="0" smtClean="0"/>
              <a:t>Moved: Edward Au</a:t>
            </a:r>
          </a:p>
          <a:p>
            <a:pPr>
              <a:lnSpc>
                <a:spcPct val="80000"/>
              </a:lnSpc>
            </a:pPr>
            <a:r>
              <a:rPr lang="en-US" altLang="en-US" sz="2800" dirty="0" smtClean="0"/>
              <a:t>Seconded: Mark Hamilton</a:t>
            </a:r>
          </a:p>
          <a:p>
            <a:pPr>
              <a:lnSpc>
                <a:spcPct val="80000"/>
              </a:lnSpc>
            </a:pPr>
            <a:r>
              <a:rPr lang="en-US" altLang="en-US" sz="2800" dirty="0" smtClean="0"/>
              <a:t>Result: Unanimous</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5722516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72 – 11ah TXOP limits </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changes in </a:t>
            </a:r>
            <a:r>
              <a:rPr lang="en-US" altLang="en-US" sz="2800" dirty="0">
                <a:hlinkClick r:id="rId3"/>
              </a:rPr>
              <a:t>https://</a:t>
            </a:r>
            <a:r>
              <a:rPr lang="en-US" altLang="en-US" sz="2800" dirty="0" smtClean="0">
                <a:hlinkClick r:id="rId3"/>
              </a:rPr>
              <a:t>mentor.ieee.org/802.11/dcn/18/11-18-1177-02-000m-802-11ah-txop-limits.docx</a:t>
            </a:r>
            <a:r>
              <a:rPr lang="en-US" altLang="en-US" sz="2800" dirty="0" smtClean="0"/>
              <a:t> into 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Menzo Wentink</a:t>
            </a:r>
          </a:p>
          <a:p>
            <a:pPr>
              <a:lnSpc>
                <a:spcPct val="80000"/>
              </a:lnSpc>
            </a:pPr>
            <a:r>
              <a:rPr lang="en-US" altLang="en-US" sz="2800" dirty="0" smtClean="0"/>
              <a:t>Seconded: Michael </a:t>
            </a:r>
            <a:r>
              <a:rPr lang="en-US" altLang="en-US" sz="2800" dirty="0" err="1" smtClean="0"/>
              <a:t>Montemurro</a:t>
            </a:r>
            <a:endParaRPr lang="en-US" altLang="en-US" sz="2800" dirty="0" smtClean="0"/>
          </a:p>
          <a:p>
            <a:pPr>
              <a:lnSpc>
                <a:spcPct val="80000"/>
              </a:lnSpc>
            </a:pPr>
            <a:r>
              <a:rPr lang="en-US" altLang="en-US" sz="2800" dirty="0" smtClean="0"/>
              <a:t>Result: Unanimous</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1725752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73 – Parse Commit message edits</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changes in </a:t>
            </a:r>
            <a:r>
              <a:rPr lang="en-US" altLang="en-US" sz="2800" dirty="0" smtClean="0">
                <a:hlinkClick r:id="rId3"/>
              </a:rPr>
              <a:t>https://mentor.ieee.org/802.11/dcn/18/11-18-1479-02-000m-parsing-a-commit-message.docx</a:t>
            </a:r>
            <a:r>
              <a:rPr lang="en-US" altLang="en-US" sz="2800" dirty="0" smtClean="0"/>
              <a:t> into 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Dan Harkins</a:t>
            </a:r>
          </a:p>
          <a:p>
            <a:pPr>
              <a:lnSpc>
                <a:spcPct val="80000"/>
              </a:lnSpc>
            </a:pPr>
            <a:r>
              <a:rPr lang="en-US" altLang="en-US" sz="2800" dirty="0" smtClean="0"/>
              <a:t>Seconded: Michael </a:t>
            </a:r>
            <a:r>
              <a:rPr lang="en-US" altLang="en-US" sz="2800" dirty="0" err="1" smtClean="0"/>
              <a:t>Montemurro</a:t>
            </a:r>
            <a:endParaRPr lang="en-US" altLang="en-US" sz="2800" dirty="0" smtClean="0"/>
          </a:p>
          <a:p>
            <a:pPr>
              <a:lnSpc>
                <a:spcPct val="80000"/>
              </a:lnSpc>
            </a:pPr>
            <a:r>
              <a:rPr lang="en-US" altLang="en-US" sz="2800" dirty="0" smtClean="0"/>
              <a:t>Result: Unanimous</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5847017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23</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74a – Move to table the motion on Beacon Frame protection</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Move to table Motion 74.</a:t>
            </a:r>
          </a:p>
          <a:p>
            <a:pPr>
              <a:lnSpc>
                <a:spcPct val="80000"/>
              </a:lnSpc>
            </a:pPr>
            <a:endParaRPr lang="en-US" altLang="en-US" sz="2800" dirty="0" smtClean="0"/>
          </a:p>
          <a:p>
            <a:pPr>
              <a:lnSpc>
                <a:spcPct val="80000"/>
              </a:lnSpc>
            </a:pPr>
            <a:r>
              <a:rPr lang="en-US" altLang="en-US" sz="2800" dirty="0" smtClean="0"/>
              <a:t>Moved: Menzo Wentink</a:t>
            </a:r>
          </a:p>
          <a:p>
            <a:pPr>
              <a:lnSpc>
                <a:spcPct val="80000"/>
              </a:lnSpc>
            </a:pPr>
            <a:r>
              <a:rPr lang="en-US" altLang="en-US" sz="2800" dirty="0" smtClean="0"/>
              <a:t>Second: </a:t>
            </a:r>
            <a:r>
              <a:rPr lang="en-US" altLang="en-US" sz="2800" dirty="0" err="1" smtClean="0"/>
              <a:t>Youhan</a:t>
            </a:r>
            <a:r>
              <a:rPr lang="en-US" altLang="en-US" sz="2800" dirty="0" smtClean="0"/>
              <a:t> Kim</a:t>
            </a:r>
          </a:p>
          <a:p>
            <a:pPr>
              <a:lnSpc>
                <a:spcPct val="80000"/>
              </a:lnSpc>
            </a:pPr>
            <a:r>
              <a:rPr lang="en-US" altLang="en-US" sz="2800" dirty="0" smtClean="0"/>
              <a:t>Result:  11-13-9 (majority to pass) Motion Fails</a:t>
            </a:r>
          </a:p>
          <a:p>
            <a:pPr>
              <a:lnSpc>
                <a:spcPct val="80000"/>
              </a:lnSpc>
            </a:pPr>
            <a:endParaRPr lang="en-US" altLang="en-US" sz="2800" dirty="0"/>
          </a:p>
          <a:p>
            <a:pPr>
              <a:lnSpc>
                <a:spcPct val="80000"/>
              </a:lnSpc>
            </a:pPr>
            <a:r>
              <a:rPr lang="en-US" altLang="en-US" sz="1800" dirty="0" smtClean="0"/>
              <a:t>Motion 74:</a:t>
            </a:r>
          </a:p>
          <a:p>
            <a:pPr>
              <a:lnSpc>
                <a:spcPct val="80000"/>
              </a:lnSpc>
            </a:pPr>
            <a:r>
              <a:rPr lang="en-US" altLang="en-US" sz="1800" dirty="0" smtClean="0"/>
              <a:t>Resolve CID 1066 as “Revised” with a resolution of</a:t>
            </a:r>
          </a:p>
          <a:p>
            <a:pPr lvl="1">
              <a:lnSpc>
                <a:spcPct val="80000"/>
              </a:lnSpc>
            </a:pPr>
            <a:r>
              <a:rPr lang="en-US" altLang="en-US" sz="1400" dirty="0" smtClean="0"/>
              <a:t>“Incorporate the changes in </a:t>
            </a:r>
            <a:r>
              <a:rPr lang="en-US" altLang="en-US" sz="1400" dirty="0" smtClean="0">
                <a:hlinkClick r:id="rId3"/>
              </a:rPr>
              <a:t>https://mentor.ieee.org/802.11/dcn/18/11-18-1364-04-000m-proposed-resolution-for-cid-1066.doc</a:t>
            </a:r>
            <a:r>
              <a:rPr lang="en-US" altLang="en-US" sz="1400" dirty="0" smtClean="0"/>
              <a:t> into the </a:t>
            </a:r>
            <a:r>
              <a:rPr lang="en-US" altLang="en-US" sz="1400" dirty="0" err="1" smtClean="0"/>
              <a:t>TGmd</a:t>
            </a:r>
            <a:r>
              <a:rPr lang="en-US" altLang="en-US" sz="1400" dirty="0" smtClean="0"/>
              <a:t> draft. These changes define a new Beacon frame protection capability.”</a:t>
            </a:r>
          </a:p>
          <a:p>
            <a:pPr lvl="1">
              <a:lnSpc>
                <a:spcPct val="80000"/>
              </a:lnSpc>
            </a:pPr>
            <a:endParaRPr lang="en-US" altLang="en-US" sz="1400" dirty="0">
              <a:solidFill>
                <a:srgbClr val="006600"/>
              </a:solidFill>
            </a:endParaRPr>
          </a:p>
          <a:p>
            <a:pPr>
              <a:lnSpc>
                <a:spcPct val="80000"/>
              </a:lnSpc>
            </a:pPr>
            <a:r>
              <a:rPr lang="en-US" altLang="en-US" sz="1800" dirty="0" smtClean="0"/>
              <a:t>Moved: Emily Qi</a:t>
            </a:r>
          </a:p>
          <a:p>
            <a:pPr>
              <a:lnSpc>
                <a:spcPct val="80000"/>
              </a:lnSpc>
            </a:pPr>
            <a:r>
              <a:rPr lang="en-US" altLang="en-US" sz="1800" dirty="0" smtClean="0"/>
              <a:t>Seconded: Nehru Bhandaru</a:t>
            </a:r>
          </a:p>
          <a:p>
            <a:pPr>
              <a:lnSpc>
                <a:spcPct val="80000"/>
              </a:lnSpc>
            </a:pPr>
            <a:r>
              <a:rPr lang="en-US" altLang="en-US" sz="1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1467212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24</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74 – Beacon Frame protection</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Resolve CID 1066 as “Revised” with a resolution of</a:t>
            </a:r>
          </a:p>
          <a:p>
            <a:pPr lvl="1">
              <a:lnSpc>
                <a:spcPct val="80000"/>
              </a:lnSpc>
            </a:pPr>
            <a:r>
              <a:rPr lang="en-US" altLang="en-US" dirty="0" smtClean="0"/>
              <a:t>“Incorporate the changes in </a:t>
            </a:r>
            <a:r>
              <a:rPr lang="en-US" altLang="en-US" dirty="0" smtClean="0">
                <a:hlinkClick r:id="rId3"/>
              </a:rPr>
              <a:t>https://mentor.ieee.org/802.11/dcn/18/11-18-1364-04-000m-proposed-resolution-for-cid-1066.doc</a:t>
            </a:r>
            <a:r>
              <a:rPr lang="en-US" altLang="en-US" dirty="0" smtClean="0"/>
              <a:t> into the </a:t>
            </a:r>
            <a:r>
              <a:rPr lang="en-US" altLang="en-US" dirty="0" err="1" smtClean="0"/>
              <a:t>TGmd</a:t>
            </a:r>
            <a:r>
              <a:rPr lang="en-US" altLang="en-US" dirty="0" smtClean="0"/>
              <a:t> draft. These changes define a new Beacon frame protection capability.”</a:t>
            </a:r>
          </a:p>
          <a:p>
            <a:pPr lvl="1">
              <a:lnSpc>
                <a:spcPct val="80000"/>
              </a:lnSpc>
            </a:pPr>
            <a:endParaRPr lang="en-US" altLang="en-US" dirty="0">
              <a:solidFill>
                <a:srgbClr val="006600"/>
              </a:solidFill>
            </a:endParaRPr>
          </a:p>
          <a:p>
            <a:pPr>
              <a:lnSpc>
                <a:spcPct val="80000"/>
              </a:lnSpc>
            </a:pPr>
            <a:r>
              <a:rPr lang="en-US" altLang="en-US" sz="2800" dirty="0" smtClean="0"/>
              <a:t>Moved: Emily Qi</a:t>
            </a:r>
          </a:p>
          <a:p>
            <a:pPr>
              <a:lnSpc>
                <a:spcPct val="80000"/>
              </a:lnSpc>
            </a:pPr>
            <a:r>
              <a:rPr lang="en-US" altLang="en-US" sz="2800" dirty="0" smtClean="0"/>
              <a:t>Seconded: Nehru Bhandaru</a:t>
            </a:r>
          </a:p>
          <a:p>
            <a:pPr>
              <a:lnSpc>
                <a:spcPct val="80000"/>
              </a:lnSpc>
            </a:pPr>
            <a:r>
              <a:rPr lang="en-US" altLang="en-US" sz="2800" dirty="0" smtClean="0"/>
              <a:t>Result: 13-12-8 Motion fails (75% approval required)</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7326383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25</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75  – Waikoloa CIDs - 1</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comment resolutions in the </a:t>
            </a:r>
          </a:p>
          <a:p>
            <a:pPr lvl="1">
              <a:lnSpc>
                <a:spcPct val="80000"/>
              </a:lnSpc>
            </a:pPr>
            <a:r>
              <a:rPr lang="en-US" altLang="en-US" dirty="0" smtClean="0"/>
              <a:t>“Motion EDITOR </a:t>
            </a:r>
            <a:r>
              <a:rPr lang="en-US" altLang="en-US" dirty="0"/>
              <a:t>F</a:t>
            </a:r>
            <a:r>
              <a:rPr lang="en-US" altLang="en-US" dirty="0" smtClean="0"/>
              <a:t>” </a:t>
            </a:r>
            <a:r>
              <a:rPr lang="en-US" altLang="en-US" dirty="0"/>
              <a:t>tab in </a:t>
            </a:r>
            <a:r>
              <a:rPr lang="en-US" altLang="en-US" dirty="0" smtClean="0">
                <a:hlinkClick r:id="rId3"/>
              </a:rPr>
              <a:t>https://mentor.ieee.org/802.11/dcn/18/11-18-0657-06-000m-revmd-wg-lb232-comments-for-editor-ad-hoc.xls</a:t>
            </a:r>
            <a:r>
              <a:rPr lang="en-US" altLang="en-US" dirty="0" smtClean="0"/>
              <a:t> </a:t>
            </a:r>
            <a:endParaRPr lang="en-US" altLang="en-US" dirty="0"/>
          </a:p>
          <a:p>
            <a:pPr lvl="1">
              <a:lnSpc>
                <a:spcPct val="80000"/>
              </a:lnSpc>
            </a:pPr>
            <a:r>
              <a:rPr lang="en-US" altLang="en-US" dirty="0" smtClean="0"/>
              <a:t>“PHY Motion G” tab </a:t>
            </a:r>
            <a:r>
              <a:rPr lang="en-US" altLang="en-US" dirty="0"/>
              <a:t>in </a:t>
            </a:r>
            <a:r>
              <a:rPr lang="en-US" altLang="en-US" dirty="0" smtClean="0">
                <a:hlinkClick r:id="rId4"/>
              </a:rPr>
              <a:t>https://mentor.ieee.org/802.11/dcn/18/11-18-0670-10-000m-lb232-revmd-phy-sec-comments.xls</a:t>
            </a:r>
            <a:r>
              <a:rPr lang="en-US" altLang="en-US" dirty="0" smtClean="0"/>
              <a:t> </a:t>
            </a:r>
          </a:p>
          <a:p>
            <a:pPr>
              <a:lnSpc>
                <a:spcPct val="80000"/>
              </a:lnSpc>
            </a:pPr>
            <a:r>
              <a:rPr lang="en-US" altLang="en-US" dirty="0" smtClean="0"/>
              <a:t>and incorporate the indicated changes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Michael </a:t>
            </a:r>
            <a:r>
              <a:rPr lang="en-US" altLang="en-US" dirty="0" err="1" smtClean="0"/>
              <a:t>Montemurro</a:t>
            </a:r>
            <a:endParaRPr lang="en-US" altLang="en-US" dirty="0" smtClean="0"/>
          </a:p>
          <a:p>
            <a:pPr>
              <a:lnSpc>
                <a:spcPct val="80000"/>
              </a:lnSpc>
            </a:pPr>
            <a:r>
              <a:rPr lang="en-US" altLang="en-US" dirty="0" smtClean="0"/>
              <a:t>Seconded: Edward Au</a:t>
            </a:r>
          </a:p>
          <a:p>
            <a:pPr>
              <a:lnSpc>
                <a:spcPct val="80000"/>
              </a:lnSpc>
            </a:pPr>
            <a:r>
              <a:rPr lang="en-US" altLang="en-US" dirty="0" smtClean="0"/>
              <a:t>Result: Unanimous</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53249714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76  – Waikoloa CIDs - 2</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comment resolutions in the </a:t>
            </a:r>
          </a:p>
          <a:p>
            <a:pPr lvl="1">
              <a:lnSpc>
                <a:spcPct val="80000"/>
              </a:lnSpc>
            </a:pPr>
            <a:r>
              <a:rPr lang="en-US" altLang="en-US" dirty="0" smtClean="0"/>
              <a:t>“Motion-EDITOR2-E” </a:t>
            </a:r>
            <a:r>
              <a:rPr lang="en-US" altLang="en-US" dirty="0"/>
              <a:t>tab in </a:t>
            </a:r>
            <a:r>
              <a:rPr lang="en-US" altLang="en-US" dirty="0" smtClean="0">
                <a:hlinkClick r:id="rId3"/>
              </a:rPr>
              <a:t>https://mentor.ieee.org/802.11/dcn/18/11-18-0619-09-000m-revmd-editor2-lb232-comments.xlsx</a:t>
            </a:r>
            <a:r>
              <a:rPr lang="en-US" altLang="en-US" dirty="0" smtClean="0"/>
              <a:t> </a:t>
            </a:r>
          </a:p>
          <a:p>
            <a:pPr lvl="1">
              <a:lnSpc>
                <a:spcPct val="80000"/>
              </a:lnSpc>
            </a:pPr>
            <a:r>
              <a:rPr lang="en-US" altLang="en-US" dirty="0" smtClean="0"/>
              <a:t>“PHY Motion H” tab </a:t>
            </a:r>
            <a:r>
              <a:rPr lang="en-US" altLang="en-US" dirty="0"/>
              <a:t>in </a:t>
            </a:r>
            <a:r>
              <a:rPr lang="en-US" altLang="en-US" dirty="0" smtClean="0">
                <a:hlinkClick r:id="rId4"/>
              </a:rPr>
              <a:t>https://mentor.ieee.org/802.11/dcn/18/11-18-0670-11-000m-lb232-revmd-phy-sec-comments.xls</a:t>
            </a:r>
            <a:r>
              <a:rPr lang="en-US" altLang="en-US" dirty="0" smtClean="0"/>
              <a:t> except for CID 1284</a:t>
            </a:r>
          </a:p>
          <a:p>
            <a:pPr lvl="1">
              <a:lnSpc>
                <a:spcPct val="80000"/>
              </a:lnSpc>
            </a:pPr>
            <a:r>
              <a:rPr lang="en-US" altLang="en-US" dirty="0"/>
              <a:t>“Motion </a:t>
            </a:r>
            <a:r>
              <a:rPr lang="en-US" altLang="en-US" dirty="0" smtClean="0"/>
              <a:t>MAC-U” tab </a:t>
            </a:r>
            <a:r>
              <a:rPr lang="en-US" altLang="en-US" dirty="0"/>
              <a:t>in </a:t>
            </a:r>
            <a:r>
              <a:rPr lang="en-US" altLang="en-US" dirty="0">
                <a:hlinkClick r:id="rId5"/>
              </a:rPr>
              <a:t>https://</a:t>
            </a:r>
            <a:r>
              <a:rPr lang="en-US" altLang="en-US" dirty="0" smtClean="0">
                <a:hlinkClick r:id="rId5"/>
              </a:rPr>
              <a:t>mentor.ieee.org/802.11/dcn/17/11-17-0927-24-000m-revmd-mac-comments.xls</a:t>
            </a:r>
            <a:r>
              <a:rPr lang="en-US" altLang="en-US" dirty="0" smtClean="0"/>
              <a:t> </a:t>
            </a:r>
            <a:endParaRPr lang="en-US" altLang="en-US" dirty="0"/>
          </a:p>
          <a:p>
            <a:pPr lvl="1">
              <a:lnSpc>
                <a:spcPct val="80000"/>
              </a:lnSpc>
            </a:pPr>
            <a:endParaRPr lang="en-US" altLang="en-US" dirty="0" smtClean="0"/>
          </a:p>
          <a:p>
            <a:pPr>
              <a:lnSpc>
                <a:spcPct val="80000"/>
              </a:lnSpc>
            </a:pPr>
            <a:r>
              <a:rPr lang="en-US" altLang="en-US" dirty="0" smtClean="0"/>
              <a:t>and incorporate the indicated changes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Michael </a:t>
            </a:r>
            <a:r>
              <a:rPr lang="en-US" altLang="en-US" dirty="0" err="1" smtClean="0"/>
              <a:t>Montemurro</a:t>
            </a:r>
            <a:endParaRPr lang="en-US" altLang="en-US" dirty="0" smtClean="0"/>
          </a:p>
          <a:p>
            <a:pPr>
              <a:lnSpc>
                <a:spcPct val="80000"/>
              </a:lnSpc>
            </a:pPr>
            <a:r>
              <a:rPr lang="en-US" altLang="en-US" dirty="0" smtClean="0"/>
              <a:t>Seconded: Mark Hamilton</a:t>
            </a:r>
          </a:p>
          <a:p>
            <a:pPr>
              <a:lnSpc>
                <a:spcPct val="80000"/>
              </a:lnSpc>
            </a:pPr>
            <a:r>
              <a:rPr lang="en-US" altLang="en-US" dirty="0" smtClean="0"/>
              <a:t>Result: 11-0-1 Passes</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7085520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77  – CID 1284</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Resolve CID 1284 as “Rejected” with a resolution of</a:t>
            </a:r>
          </a:p>
          <a:p>
            <a:pPr lvl="1">
              <a:lnSpc>
                <a:spcPct val="80000"/>
              </a:lnSpc>
            </a:pPr>
            <a:r>
              <a:rPr lang="en-US" altLang="en-US" dirty="0" smtClean="0"/>
              <a:t>“Using </a:t>
            </a:r>
            <a:r>
              <a:rPr lang="en-US" altLang="en-US" dirty="0"/>
              <a:t>a password identifier is not a binary decision. APs must be able to support an identifier on some PSKs and not on others. In fact, some PSKs without an identifier could be bound to a particular MAC address or be shared using the wildcard MAC address. Having a single bit to signal to a STA that an identifier is needed is not possible. The user behind the STA will know whether a password identifier is needed when he or she gets the password-- if there is also an identifier then it is needed, if there isn't then it's not</a:t>
            </a:r>
            <a:r>
              <a:rPr lang="en-US" altLang="en-US" dirty="0" smtClean="0"/>
              <a:t>.”</a:t>
            </a:r>
          </a:p>
          <a:p>
            <a:pPr>
              <a:lnSpc>
                <a:spcPct val="80000"/>
              </a:lnSpc>
            </a:pPr>
            <a:r>
              <a:rPr lang="en-US" altLang="en-US" dirty="0" smtClean="0"/>
              <a:t/>
            </a:r>
            <a:br>
              <a:rPr lang="en-US" altLang="en-US" dirty="0" smtClean="0"/>
            </a:br>
            <a:endParaRPr lang="en-US" altLang="en-US" sz="2000" dirty="0">
              <a:solidFill>
                <a:srgbClr val="006600"/>
              </a:solidFill>
            </a:endParaRPr>
          </a:p>
          <a:p>
            <a:pPr>
              <a:lnSpc>
                <a:spcPct val="80000"/>
              </a:lnSpc>
            </a:pPr>
            <a:r>
              <a:rPr lang="en-US" altLang="en-US" dirty="0" smtClean="0"/>
              <a:t>Moved: Dan Harkins</a:t>
            </a:r>
          </a:p>
          <a:p>
            <a:pPr>
              <a:lnSpc>
                <a:spcPct val="80000"/>
              </a:lnSpc>
            </a:pPr>
            <a:r>
              <a:rPr lang="en-US" altLang="en-US" dirty="0" smtClean="0"/>
              <a:t>Seconded: Stephen McCann</a:t>
            </a:r>
          </a:p>
          <a:p>
            <a:pPr>
              <a:lnSpc>
                <a:spcPct val="80000"/>
              </a:lnSpc>
            </a:pPr>
            <a:r>
              <a:rPr lang="en-US" altLang="en-US" dirty="0" smtClean="0"/>
              <a:t>Result: 5-4-3 fails</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136978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28</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t>
            </a:r>
            <a:r>
              <a:rPr lang="en-US" sz="2800" dirty="0"/>
              <a:t>approved changes to </a:t>
            </a:r>
            <a:r>
              <a:rPr lang="en-US" sz="2800" dirty="0" smtClean="0"/>
              <a:t>P802.11REVmd D1.x, </a:t>
            </a:r>
            <a:r>
              <a:rPr lang="en-US" sz="2800" dirty="0"/>
              <a:t>as defined in </a:t>
            </a:r>
            <a:r>
              <a:rPr lang="en-US" sz="2800" dirty="0" smtClean="0"/>
              <a:t>11-18-0611r7, 11-17-927rxx,  and 11-18-xxxxrxx,</a:t>
            </a:r>
            <a:endParaRPr lang="en-GB" sz="2800" dirty="0"/>
          </a:p>
          <a:p>
            <a:pPr lvl="0"/>
            <a:r>
              <a:rPr lang="en-US" sz="2800" dirty="0" smtClean="0"/>
              <a:t>Instruct </a:t>
            </a:r>
            <a:r>
              <a:rPr lang="en-US" sz="2800" dirty="0"/>
              <a:t>the editor to prepare </a:t>
            </a:r>
            <a:r>
              <a:rPr lang="en-US" sz="2800" dirty="0" smtClean="0"/>
              <a:t>P802.11REVmd D2.0 and</a:t>
            </a:r>
            <a:endParaRPr lang="en-GB" sz="2800" dirty="0"/>
          </a:p>
          <a:p>
            <a:pPr lvl="0"/>
            <a:r>
              <a:rPr lang="en-US" sz="2800" dirty="0"/>
              <a:t>Approve a </a:t>
            </a:r>
            <a:r>
              <a:rPr lang="en-US" sz="2800" dirty="0" smtClean="0"/>
              <a:t>20 </a:t>
            </a:r>
            <a:r>
              <a:rPr lang="en-US" sz="2800" dirty="0"/>
              <a:t>day Working Group Technical Letter Ballot asking the question “Should </a:t>
            </a:r>
            <a:r>
              <a:rPr lang="en-US" sz="2800" dirty="0" smtClean="0"/>
              <a:t>P802.11REVmd D2.0 </a:t>
            </a:r>
            <a:r>
              <a:rPr lang="en-US" sz="2800" dirty="0"/>
              <a:t>be forwarded to Sponsor Ballot?”</a:t>
            </a:r>
            <a:endParaRPr lang="en-GB" sz="2800" dirty="0"/>
          </a:p>
          <a:p>
            <a:r>
              <a:rPr lang="en-GB" sz="2800" dirty="0" smtClean="0"/>
              <a:t>Moved:</a:t>
            </a:r>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29</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&lt;date&gt; in &lt;place&gt; for the purposes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31392" y="1523999"/>
            <a:ext cx="5562600" cy="3354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reminder</a:t>
            </a:r>
          </a:p>
          <a:p>
            <a:pPr lvl="1"/>
            <a:r>
              <a:rPr lang="en-US" altLang="en-US" sz="1600" dirty="0"/>
              <a:t>Approve </a:t>
            </a:r>
            <a:r>
              <a:rPr lang="en-US" altLang="en-US" sz="1600" dirty="0" smtClean="0"/>
              <a:t>agenda</a:t>
            </a:r>
            <a:endParaRPr lang="en-US" altLang="en-US" sz="1600" dirty="0"/>
          </a:p>
          <a:p>
            <a:pPr lvl="1"/>
            <a:r>
              <a:rPr lang="en-US" altLang="en-US" sz="1600" dirty="0"/>
              <a:t>Status, Review of Objectives</a:t>
            </a:r>
          </a:p>
          <a:p>
            <a:pPr lvl="1"/>
            <a:r>
              <a:rPr lang="en-US" sz="1600" dirty="0" smtClean="0"/>
              <a:t>Editor Report</a:t>
            </a:r>
          </a:p>
          <a:p>
            <a:pPr lvl="1"/>
            <a:r>
              <a:rPr lang="en-US" sz="1600" dirty="0" smtClean="0"/>
              <a:t>Emily Qi – CID 1306 11-18-1421</a:t>
            </a:r>
          </a:p>
          <a:p>
            <a:pPr lvl="1"/>
            <a:r>
              <a:rPr lang="en-US" sz="1600" dirty="0" smtClean="0"/>
              <a:t>Menzo CID 1007 11-18-0930</a:t>
            </a:r>
          </a:p>
          <a:p>
            <a:pPr lvl="1"/>
            <a:r>
              <a:rPr lang="en-US" altLang="en-US" sz="1600" dirty="0" err="1" smtClean="0"/>
              <a:t>Abhi</a:t>
            </a:r>
            <a:r>
              <a:rPr lang="en-US" altLang="en-US" sz="1600" dirty="0" smtClean="0"/>
              <a:t> </a:t>
            </a:r>
            <a:r>
              <a:rPr lang="en-US" altLang="en-US" sz="1600" dirty="0" err="1" smtClean="0"/>
              <a:t>Patil</a:t>
            </a:r>
            <a:r>
              <a:rPr lang="en-US" altLang="en-US" sz="1600" dirty="0" smtClean="0"/>
              <a:t>/Menzo CIDs 1278, 1288, 1300 11-18-1350 and </a:t>
            </a:r>
            <a:r>
              <a:rPr lang="en-GB" altLang="en-US" sz="1600" dirty="0" smtClean="0"/>
              <a:t>CID 1298 in 11-18-</a:t>
            </a:r>
            <a:r>
              <a:rPr lang="en-GB" sz="1600" dirty="0" smtClean="0"/>
              <a:t>1296</a:t>
            </a:r>
          </a:p>
          <a:p>
            <a:pPr lvl="1"/>
            <a:r>
              <a:rPr lang="en-US" sz="1600" dirty="0" smtClean="0"/>
              <a:t>Mike </a:t>
            </a:r>
            <a:r>
              <a:rPr lang="en-US" sz="1600" dirty="0" err="1" smtClean="0"/>
              <a:t>Montemurro</a:t>
            </a:r>
            <a:r>
              <a:rPr lang="en-US" sz="1600" dirty="0" smtClean="0"/>
              <a:t> – CIDs 1027, 1028</a:t>
            </a:r>
          </a:p>
          <a:p>
            <a:pPr lvl="1"/>
            <a:r>
              <a:rPr lang="en-US" sz="1600" dirty="0" smtClean="0"/>
              <a:t>Mark Hamilton – CID 1286, 1338, 1343, 1349</a:t>
            </a:r>
            <a:endParaRPr lang="en-GB" sz="1600" dirty="0" smtClean="0"/>
          </a:p>
          <a:p>
            <a:pPr lvl="1"/>
            <a:endParaRPr lang="en-US" altLang="en-US" sz="1600" dirty="0" smtClean="0"/>
          </a:p>
          <a:p>
            <a:pPr lvl="1"/>
            <a:endParaRPr lang="en-US" altLang="en-US" sz="1600" dirty="0"/>
          </a:p>
          <a:p>
            <a:pPr lvl="1"/>
            <a:endParaRPr lang="en-US" altLang="en-US" sz="1600" dirty="0" smtClean="0"/>
          </a:p>
          <a:p>
            <a:pPr lvl="1"/>
            <a:endParaRPr lang="en-US" altLang="en-US" sz="1800" dirty="0"/>
          </a:p>
        </p:txBody>
      </p:sp>
      <p:sp>
        <p:nvSpPr>
          <p:cNvPr id="16" name="Rectangle 35"/>
          <p:cNvSpPr>
            <a:spLocks noChangeArrowheads="1"/>
          </p:cNvSpPr>
          <p:nvPr/>
        </p:nvSpPr>
        <p:spPr bwMode="auto">
          <a:xfrm>
            <a:off x="7008738" y="1523999"/>
            <a:ext cx="5030861" cy="1905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AM1 </a:t>
            </a:r>
          </a:p>
          <a:p>
            <a:pPr lvl="1">
              <a:lnSpc>
                <a:spcPct val="80000"/>
              </a:lnSpc>
            </a:pPr>
            <a:r>
              <a:rPr lang="en-US" sz="1600" dirty="0" smtClean="0"/>
              <a:t>Jerome Henry – CID 1014, 11-18-1446, also 11-18-1447, 11-18-1448</a:t>
            </a:r>
          </a:p>
          <a:p>
            <a:pPr lvl="1">
              <a:lnSpc>
                <a:spcPct val="80000"/>
              </a:lnSpc>
            </a:pPr>
            <a:r>
              <a:rPr lang="en-US" sz="1600" dirty="0" smtClean="0"/>
              <a:t>Menzo Wentink - 11-18-1177 – 11ah TXOP</a:t>
            </a:r>
          </a:p>
          <a:p>
            <a:pPr lvl="1">
              <a:lnSpc>
                <a:spcPct val="80000"/>
              </a:lnSpc>
            </a:pPr>
            <a:r>
              <a:rPr lang="en-US" sz="1600" dirty="0"/>
              <a:t>Dan Harkins – 11-18-1479 Parse Commit message</a:t>
            </a:r>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1231392" y="4878387"/>
            <a:ext cx="5334000" cy="1293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Monday PM2</a:t>
            </a:r>
            <a:endParaRPr lang="en-US" altLang="en-US" sz="2400" b="1" dirty="0"/>
          </a:p>
          <a:p>
            <a:pPr lvl="1">
              <a:lnSpc>
                <a:spcPct val="80000"/>
              </a:lnSpc>
            </a:pPr>
            <a:r>
              <a:rPr lang="en-US" altLang="en-US" sz="1600" dirty="0" smtClean="0"/>
              <a:t>Menzo Wentink– CID 1505 11-18-1426</a:t>
            </a:r>
          </a:p>
          <a:p>
            <a:pPr lvl="1">
              <a:lnSpc>
                <a:spcPct val="80000"/>
              </a:lnSpc>
            </a:pPr>
            <a:r>
              <a:rPr lang="en-US" sz="1600" dirty="0"/>
              <a:t>Carlos </a:t>
            </a:r>
            <a:r>
              <a:rPr lang="en-US" sz="1600" dirty="0" err="1"/>
              <a:t>Cordeiro</a:t>
            </a:r>
            <a:r>
              <a:rPr lang="en-US" sz="1600" dirty="0"/>
              <a:t> 11-18-1324</a:t>
            </a:r>
          </a:p>
          <a:p>
            <a:pPr lvl="1">
              <a:lnSpc>
                <a:spcPct val="80000"/>
              </a:lnSpc>
            </a:pPr>
            <a:r>
              <a:rPr lang="en-US" sz="1600" dirty="0" smtClean="0"/>
              <a:t>Carlos </a:t>
            </a:r>
            <a:r>
              <a:rPr lang="en-US" sz="1600" dirty="0" err="1" smtClean="0"/>
              <a:t>Cordeiro</a:t>
            </a:r>
            <a:r>
              <a:rPr lang="en-US" sz="1600" dirty="0" smtClean="0"/>
              <a:t> 11-18-1580 DMG CIDs</a:t>
            </a:r>
            <a:endParaRPr lang="en-GB" sz="1600" dirty="0"/>
          </a:p>
          <a:p>
            <a:pPr lvl="1">
              <a:lnSpc>
                <a:spcPct val="80000"/>
              </a:lnSpc>
            </a:pP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10" name="Rectangle 35"/>
          <p:cNvSpPr>
            <a:spLocks noChangeArrowheads="1"/>
          </p:cNvSpPr>
          <p:nvPr/>
        </p:nvSpPr>
        <p:spPr bwMode="auto">
          <a:xfrm>
            <a:off x="7008738" y="3594806"/>
            <a:ext cx="4876800" cy="1880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PM1</a:t>
            </a:r>
          </a:p>
          <a:p>
            <a:pPr lvl="1">
              <a:lnSpc>
                <a:spcPct val="80000"/>
              </a:lnSpc>
            </a:pPr>
            <a:r>
              <a:rPr lang="en-US" altLang="en-US" sz="1600" dirty="0"/>
              <a:t>EDCA TXOP AC rules CID 1195 </a:t>
            </a:r>
            <a:r>
              <a:rPr lang="en-US" altLang="en-US" sz="1600" dirty="0" smtClean="0"/>
              <a:t>– Guido </a:t>
            </a:r>
            <a:r>
              <a:rPr lang="en-US" altLang="en-US" sz="1600" dirty="0"/>
              <a:t>11-18-1260, </a:t>
            </a:r>
            <a:r>
              <a:rPr lang="en-US" altLang="en-US" sz="1600" dirty="0" smtClean="0"/>
              <a:t>Jerome Henry 11-18-1368</a:t>
            </a:r>
            <a:endParaRPr lang="en-US" altLang="en-US" sz="1600" dirty="0"/>
          </a:p>
          <a:p>
            <a:pPr lvl="1">
              <a:lnSpc>
                <a:spcPct val="80000"/>
              </a:lnSpc>
            </a:pPr>
            <a:r>
              <a:rPr lang="en-US" sz="1600" dirty="0"/>
              <a:t>Sean Coffey </a:t>
            </a:r>
            <a:r>
              <a:rPr lang="en-US" sz="1600" dirty="0" smtClean="0"/>
              <a:t>11-18-1583</a:t>
            </a:r>
            <a:endParaRPr lang="en-US" sz="1600" dirty="0"/>
          </a:p>
          <a:p>
            <a:pPr lvl="1">
              <a:lnSpc>
                <a:spcPct val="80000"/>
              </a:lnSpc>
            </a:pPr>
            <a:r>
              <a:rPr lang="en-US" sz="1600" dirty="0"/>
              <a:t>Emily Qi – CID 1006 11-18-1364 – Beacon </a:t>
            </a:r>
            <a:r>
              <a:rPr lang="en-US" sz="1600" dirty="0" smtClean="0"/>
              <a:t>Protection</a:t>
            </a:r>
          </a:p>
          <a:p>
            <a:pPr lvl="1">
              <a:lnSpc>
                <a:spcPct val="80000"/>
              </a:lnSpc>
            </a:pPr>
            <a:r>
              <a:rPr lang="en-US" sz="1600" dirty="0" err="1" smtClean="0"/>
              <a:t>Youhan</a:t>
            </a:r>
            <a:r>
              <a:rPr lang="en-US" sz="1600" dirty="0" smtClean="0"/>
              <a:t> KIM CID 1309 in 11-18-1597</a:t>
            </a:r>
            <a:endParaRPr lang="en-US" sz="1600" dirty="0"/>
          </a:p>
          <a:p>
            <a:pPr lvl="1">
              <a:lnSpc>
                <a:spcPct val="80000"/>
              </a:lnSpc>
            </a:pPr>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30</a:t>
            </a:fld>
            <a:endParaRPr lang="en-US" smtClean="0"/>
          </a:p>
        </p:txBody>
      </p:sp>
      <p:sp>
        <p:nvSpPr>
          <p:cNvPr id="25605" name="Rectangle 2"/>
          <p:cNvSpPr>
            <a:spLocks noGrp="1" noChangeArrowheads="1"/>
          </p:cNvSpPr>
          <p:nvPr>
            <p:ph type="title"/>
          </p:nvPr>
        </p:nvSpPr>
        <p:spPr/>
        <p:txBody>
          <a:bodyPr/>
          <a:lstStyle/>
          <a:p>
            <a:r>
              <a:rPr lang="en-US" altLang="en-US" dirty="0" smtClean="0"/>
              <a:t>Sept 2018 – Nov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smtClean="0"/>
              <a:t>September 28, Oct 5, 12, 19, Nov 2 10am Eastern, 2 hours</a:t>
            </a:r>
            <a:endParaRPr lang="en-GB" sz="1800" dirty="0"/>
          </a:p>
          <a:p>
            <a:r>
              <a:rPr lang="en-US" altLang="en-US" sz="2000" dirty="0" smtClean="0"/>
              <a:t>Next ad-hoc:  TBD</a:t>
            </a:r>
          </a:p>
          <a:p>
            <a:r>
              <a:rPr lang="en-US" altLang="en-US" sz="2000" dirty="0" smtClean="0"/>
              <a:t>Schedule </a:t>
            </a:r>
            <a:r>
              <a:rPr lang="en-US" altLang="en-US" sz="2000" dirty="0"/>
              <a:t>review</a:t>
            </a:r>
          </a:p>
          <a:p>
            <a:r>
              <a:rPr lang="en-US" altLang="en-US" sz="2000" dirty="0"/>
              <a:t>Availability of 11md D1.0 in the IEEE store</a:t>
            </a:r>
          </a:p>
          <a:p>
            <a:pPr lvl="1"/>
            <a:r>
              <a:rPr lang="en-US" altLang="en-US" sz="1800" dirty="0" smtClean="0"/>
              <a:t>Draft 1.0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31</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 Mandatory Protection change</a:t>
            </a:r>
            <a:endParaRPr lang="en-GB" dirty="0"/>
          </a:p>
        </p:txBody>
      </p:sp>
      <p:sp>
        <p:nvSpPr>
          <p:cNvPr id="9223" name="Rectangle 3"/>
          <p:cNvSpPr>
            <a:spLocks noGrp="1" noChangeArrowheads="1"/>
          </p:cNvSpPr>
          <p:nvPr>
            <p:ph type="body" idx="4294967295"/>
          </p:nvPr>
        </p:nvSpPr>
        <p:spPr>
          <a:xfrm>
            <a:off x="1407161" y="1691641"/>
            <a:ext cx="9479280" cy="4572001"/>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Make the following changes, relative to P802.11md D1.0:</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At 1737.7, delete “If one or more </a:t>
            </a:r>
            <a:r>
              <a:rPr lang="en-GB" sz="1600" dirty="0" err="1"/>
              <a:t>NonERP</a:t>
            </a:r>
            <a:r>
              <a:rPr lang="en-GB" sz="1600" dirty="0"/>
              <a:t> STAs are associated in the BSS, the </a:t>
            </a:r>
            <a:r>
              <a:rPr lang="en-GB" sz="1600" dirty="0" err="1"/>
              <a:t>Use_Protection</a:t>
            </a:r>
            <a:r>
              <a:rPr lang="en-GB" sz="1600" dirty="0"/>
              <a:t> bit shall be set to 1 in transmitted ERP elements.”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At 1735.5, change “Protection frames shall be sent” to “When the </a:t>
            </a:r>
            <a:r>
              <a:rPr lang="en-GB" sz="1600" dirty="0" err="1"/>
              <a:t>Use_Protection</a:t>
            </a:r>
            <a:r>
              <a:rPr lang="en-GB" sz="1600" dirty="0"/>
              <a:t> field of the ERP element is equal to 1, protection frames shall be sent”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At 1736.22, delete “Additionally, if any of the rates in the </a:t>
            </a:r>
            <a:r>
              <a:rPr lang="en-GB" sz="1600" dirty="0" err="1"/>
              <a:t>BSSBasicRateSet</a:t>
            </a:r>
            <a:r>
              <a:rPr lang="en-GB" sz="1600" dirty="0"/>
              <a:t> parameter of the protection frame transmitting STA’s BSS are Clause 15 (DSSS PHY specification for the 2.4 GHz band designated for ISM applications) or Clause 16 (High rate direct sequence spread spectrum (HR/DSSS) PHY specification) rates, then the protection mechanism frames shall be sent at one of those Clause 15 (DSSS PHY specification for the 2.4 GHz band designated for ISM applications) or Clause 16 (High rate direct sequence spread spectrum (HR/DSSS) PHY specification) basic rates.”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At 1736.4, add at end of paragraph “An AP may set the </a:t>
            </a:r>
            <a:r>
              <a:rPr lang="en-GB" sz="1600" dirty="0" err="1"/>
              <a:t>Use_Protection</a:t>
            </a:r>
            <a:r>
              <a:rPr lang="en-GB" sz="1600" dirty="0"/>
              <a:t> bit to 0, based on its internal policies, which are beyond the scope of the standard.”</a:t>
            </a:r>
          </a:p>
          <a:p>
            <a:pPr>
              <a:lnSpc>
                <a:spcPct val="80000"/>
              </a:lnSpc>
            </a:pPr>
            <a:endParaRPr lang="en-US" altLang="en-US" sz="1800" dirty="0">
              <a:solidFill>
                <a:srgbClr val="006600"/>
              </a:solidFill>
            </a:endParaRPr>
          </a:p>
          <a:p>
            <a:pPr>
              <a:lnSpc>
                <a:spcPct val="80000"/>
              </a:lnSpc>
            </a:pPr>
            <a:r>
              <a:rPr lang="en-US" altLang="en-US" sz="1800" dirty="0" smtClean="0"/>
              <a:t>Moved: Sean Coffey</a:t>
            </a:r>
          </a:p>
          <a:p>
            <a:pPr>
              <a:lnSpc>
                <a:spcPct val="80000"/>
              </a:lnSpc>
            </a:pPr>
            <a:r>
              <a:rPr lang="en-US" altLang="en-US" sz="1800" dirty="0" smtClean="0"/>
              <a:t>Seconded: </a:t>
            </a:r>
          </a:p>
          <a:p>
            <a:pPr>
              <a:lnSpc>
                <a:spcPct val="80000"/>
              </a:lnSpc>
            </a:pPr>
            <a:r>
              <a:rPr lang="en-US" altLang="en-US" sz="1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1826296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32</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CID 1195 EDCA TXOP rules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Resolve CID 1195 as “Revised” with a resolution of</a:t>
            </a:r>
          </a:p>
          <a:p>
            <a:pPr lvl="1"/>
            <a:r>
              <a:rPr lang="en-US" dirty="0" smtClean="0"/>
              <a:t>“Incorporate the text </a:t>
            </a:r>
            <a:r>
              <a:rPr lang="en-US" dirty="0"/>
              <a:t>changes in </a:t>
            </a:r>
            <a:r>
              <a:rPr lang="en-US" dirty="0">
                <a:hlinkClick r:id="rId3"/>
              </a:rPr>
              <a:t>https://</a:t>
            </a:r>
            <a:r>
              <a:rPr lang="en-US" dirty="0" smtClean="0">
                <a:hlinkClick r:id="rId3"/>
              </a:rPr>
              <a:t>mentor.ieee.org/802.11/dcn/18/11-18-1260-02-000m-resolution-to-cid-1195.docx</a:t>
            </a:r>
            <a:r>
              <a:rPr lang="en-US" dirty="0" smtClean="0"/>
              <a:t> . These changes allow higher priority traffic to be sent in a TXOP.”</a:t>
            </a:r>
            <a:endParaRPr lang="en-GB" dirty="0"/>
          </a:p>
          <a:p>
            <a:r>
              <a:rPr lang="en-GB" sz="2800" dirty="0" smtClean="0"/>
              <a:t>Moved:</a:t>
            </a:r>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7994638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33</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a:t>LB232 comments </a:t>
            </a:r>
            <a:r>
              <a:rPr lang="en-US" altLang="en-US" sz="2000" dirty="0">
                <a:hlinkClick r:id="rId5"/>
              </a:rPr>
              <a:t>https://</a:t>
            </a:r>
            <a:r>
              <a:rPr lang="en-US" altLang="en-US" sz="2000" dirty="0" smtClean="0">
                <a:hlinkClick r:id="rId5"/>
              </a:rPr>
              <a:t>mentor.ieee.org/802.11/dcn/18/11-18-0611-06-000m-revmd-wg-ballot-comments.xls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a:t>
            </a:r>
            <a:endParaRPr lang="en-US" altLang="en-US" dirty="0"/>
          </a:p>
        </p:txBody>
      </p:sp>
      <p:sp>
        <p:nvSpPr>
          <p:cNvPr id="16" name="Rectangle 35"/>
          <p:cNvSpPr>
            <a:spLocks noChangeArrowheads="1"/>
          </p:cNvSpPr>
          <p:nvPr/>
        </p:nvSpPr>
        <p:spPr bwMode="auto">
          <a:xfrm>
            <a:off x="1275848" y="1676400"/>
            <a:ext cx="5087359" cy="1560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 </a:t>
            </a:r>
          </a:p>
          <a:p>
            <a:pPr lvl="1">
              <a:lnSpc>
                <a:spcPct val="80000"/>
              </a:lnSpc>
            </a:pPr>
            <a:r>
              <a:rPr lang="en-US" altLang="en-US" sz="1600" dirty="0" smtClean="0"/>
              <a:t>Mark Hamilton – 11-18-1369 CIDs 1100, 1102, 1104</a:t>
            </a:r>
          </a:p>
          <a:p>
            <a:pPr lvl="1">
              <a:lnSpc>
                <a:spcPct val="80000"/>
              </a:lnSpc>
            </a:pPr>
            <a:r>
              <a:rPr lang="en-US" altLang="en-US" sz="1600" dirty="0" smtClean="0"/>
              <a:t>Mark </a:t>
            </a:r>
            <a:r>
              <a:rPr lang="en-US" altLang="en-US" sz="1600" dirty="0"/>
              <a:t>Hamilton – CIDs </a:t>
            </a:r>
            <a:r>
              <a:rPr lang="en-US" altLang="en-US" sz="1600" dirty="0" smtClean="0"/>
              <a:t>1241 (McCann)</a:t>
            </a:r>
          </a:p>
          <a:p>
            <a:pPr lvl="1">
              <a:lnSpc>
                <a:spcPct val="80000"/>
              </a:lnSpc>
            </a:pPr>
            <a:r>
              <a:rPr lang="en-US" sz="1600" dirty="0" err="1"/>
              <a:t>Yongho</a:t>
            </a:r>
            <a:r>
              <a:rPr lang="en-US" sz="1600" dirty="0"/>
              <a:t> </a:t>
            </a:r>
            <a:r>
              <a:rPr lang="en-US" sz="1600" dirty="0" err="1"/>
              <a:t>Seok</a:t>
            </a:r>
            <a:r>
              <a:rPr lang="en-US" sz="1600" dirty="0"/>
              <a:t> – 11-18-1300 S1G </a:t>
            </a:r>
            <a:r>
              <a:rPr lang="en-US" sz="1600" dirty="0" smtClean="0"/>
              <a:t>comments</a:t>
            </a:r>
          </a:p>
          <a:p>
            <a:pPr lvl="1">
              <a:lnSpc>
                <a:spcPct val="80000"/>
              </a:lnSpc>
            </a:pPr>
            <a:r>
              <a:rPr lang="en-US" sz="1600" dirty="0" err="1" smtClean="0"/>
              <a:t>Xiaofei</a:t>
            </a:r>
            <a:r>
              <a:rPr lang="en-US" sz="1600" dirty="0" smtClean="0"/>
              <a:t> Wang – CID 1263 (S1G)</a:t>
            </a:r>
            <a:endParaRPr lang="en-US" sz="1600" dirty="0"/>
          </a:p>
          <a:p>
            <a:pPr lvl="1">
              <a:lnSpc>
                <a:spcPct val="80000"/>
              </a:lnSpc>
            </a:pPr>
            <a:r>
              <a:rPr lang="en-US" sz="1600" dirty="0" smtClean="0"/>
              <a:t>Mark </a:t>
            </a:r>
            <a:r>
              <a:rPr lang="en-US" sz="1600" dirty="0"/>
              <a:t>Rison CIDs in 11-18-1306r3</a:t>
            </a:r>
            <a:endParaRPr lang="en-GB" sz="1600" dirty="0"/>
          </a:p>
          <a:p>
            <a:pPr lvl="1">
              <a:lnSpc>
                <a:spcPct val="80000"/>
              </a:lnSpc>
            </a:pPr>
            <a:endParaRPr lang="en-US" altLang="en-US" sz="1600" dirty="0"/>
          </a:p>
          <a:p>
            <a:pPr lvl="1">
              <a:lnSpc>
                <a:spcPct val="80000"/>
              </a:lnSpc>
            </a:pPr>
            <a:endParaRPr lang="en-US"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9" name="Rectangle 35"/>
          <p:cNvSpPr>
            <a:spLocks noChangeArrowheads="1"/>
          </p:cNvSpPr>
          <p:nvPr/>
        </p:nvSpPr>
        <p:spPr bwMode="auto">
          <a:xfrm>
            <a:off x="6629400" y="1921436"/>
            <a:ext cx="5129201" cy="2078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a:t>
            </a:r>
            <a:r>
              <a:rPr lang="en-US" altLang="en-US" dirty="0" smtClean="0"/>
              <a:t>PM1</a:t>
            </a:r>
            <a:endParaRPr lang="en-US" altLang="en-US" sz="1600" dirty="0" smtClean="0"/>
          </a:p>
          <a:p>
            <a:pPr lvl="1">
              <a:lnSpc>
                <a:spcPct val="80000"/>
              </a:lnSpc>
            </a:pPr>
            <a:r>
              <a:rPr lang="en-US" altLang="en-US" sz="1600" dirty="0"/>
              <a:t>Motions</a:t>
            </a:r>
          </a:p>
          <a:p>
            <a:pPr lvl="1">
              <a:lnSpc>
                <a:spcPct val="80000"/>
              </a:lnSpc>
            </a:pPr>
            <a:r>
              <a:rPr lang="en-US" altLang="en-US" sz="1600" dirty="0" smtClean="0"/>
              <a:t>Michael Fischer – CID 1548 11-18-1660</a:t>
            </a:r>
          </a:p>
          <a:p>
            <a:pPr lvl="1">
              <a:lnSpc>
                <a:spcPct val="80000"/>
              </a:lnSpc>
            </a:pPr>
            <a:r>
              <a:rPr lang="en-US" sz="1600" dirty="0"/>
              <a:t>Mark Hamilton </a:t>
            </a:r>
            <a:r>
              <a:rPr lang="en-US" sz="1600" dirty="0" smtClean="0"/>
              <a:t>11-18-0669 </a:t>
            </a:r>
            <a:r>
              <a:rPr lang="en-US" sz="1600" dirty="0"/>
              <a:t>MAC </a:t>
            </a:r>
            <a:r>
              <a:rPr lang="en-US" sz="1600" dirty="0" smtClean="0"/>
              <a:t>CIDs, CID 1339</a:t>
            </a:r>
            <a:endParaRPr lang="en-US" sz="1600" dirty="0"/>
          </a:p>
          <a:p>
            <a:pPr lvl="1">
              <a:lnSpc>
                <a:spcPct val="80000"/>
              </a:lnSpc>
            </a:pPr>
            <a:r>
              <a:rPr lang="en-US" sz="1600" dirty="0" smtClean="0"/>
              <a:t>Jerome Henry 11-18-1448 (move to telecom)</a:t>
            </a:r>
          </a:p>
          <a:p>
            <a:pPr lvl="1">
              <a:lnSpc>
                <a:spcPct val="80000"/>
              </a:lnSpc>
            </a:pPr>
            <a:r>
              <a:rPr lang="en-US" altLang="en-US" sz="1600" dirty="0"/>
              <a:t>EDCA TXOP AC rules CID 1195 </a:t>
            </a:r>
            <a:r>
              <a:rPr lang="en-US" altLang="en-US" sz="1600" dirty="0" smtClean="0"/>
              <a:t>-</a:t>
            </a:r>
            <a:r>
              <a:rPr lang="en-US" sz="1600" dirty="0" smtClean="0"/>
              <a:t>11-18-1260r2</a:t>
            </a:r>
          </a:p>
          <a:p>
            <a:pPr lvl="1">
              <a:lnSpc>
                <a:spcPct val="80000"/>
              </a:lnSpc>
            </a:pPr>
            <a:r>
              <a:rPr lang="en-US" altLang="en-US" sz="1600" dirty="0" smtClean="0"/>
              <a:t>Plans </a:t>
            </a:r>
            <a:r>
              <a:rPr lang="en-US" altLang="en-US" sz="1600" dirty="0"/>
              <a:t>for </a:t>
            </a:r>
            <a:r>
              <a:rPr lang="en-US" altLang="en-US" sz="1600" dirty="0" smtClean="0"/>
              <a:t>September </a:t>
            </a:r>
            <a:r>
              <a:rPr lang="en-US" altLang="en-US" sz="1600" dirty="0"/>
              <a:t>2018 – </a:t>
            </a:r>
            <a:r>
              <a:rPr lang="en-US" altLang="en-US" sz="1600" dirty="0" smtClean="0"/>
              <a:t>November 2018, Adjourn</a:t>
            </a:r>
            <a:endParaRPr lang="en-US" altLang="en-US" sz="1600" dirty="0"/>
          </a:p>
        </p:txBody>
      </p:sp>
      <p:sp>
        <p:nvSpPr>
          <p:cNvPr id="10" name="Rectangle 35"/>
          <p:cNvSpPr>
            <a:spLocks noChangeArrowheads="1"/>
          </p:cNvSpPr>
          <p:nvPr/>
        </p:nvSpPr>
        <p:spPr bwMode="auto">
          <a:xfrm>
            <a:off x="1284315" y="3657600"/>
            <a:ext cx="4876800"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PM2 </a:t>
            </a:r>
          </a:p>
          <a:p>
            <a:pPr lvl="1">
              <a:lnSpc>
                <a:spcPct val="80000"/>
              </a:lnSpc>
            </a:pPr>
            <a:r>
              <a:rPr lang="en-US" altLang="en-US" sz="1600" dirty="0" smtClean="0"/>
              <a:t>Motions</a:t>
            </a:r>
          </a:p>
          <a:p>
            <a:pPr lvl="1">
              <a:lnSpc>
                <a:spcPct val="80000"/>
              </a:lnSpc>
            </a:pPr>
            <a:r>
              <a:rPr lang="en-US" sz="1600" dirty="0" smtClean="0"/>
              <a:t>Edward Au –11-18-1000, CIDs 1129, 1130</a:t>
            </a:r>
          </a:p>
          <a:p>
            <a:pPr lvl="1">
              <a:lnSpc>
                <a:spcPct val="80000"/>
              </a:lnSpc>
            </a:pPr>
            <a:r>
              <a:rPr lang="en-US" sz="1600" dirty="0" smtClean="0"/>
              <a:t>Marc Emmelmann –11-18-1609 through 11-18-1615 11ai CIDs</a:t>
            </a:r>
          </a:p>
          <a:p>
            <a:pPr lvl="1">
              <a:lnSpc>
                <a:spcPct val="80000"/>
              </a:lnSpc>
            </a:pPr>
            <a:r>
              <a:rPr lang="en-US" sz="1600" dirty="0" smtClean="0"/>
              <a:t>Edward Au 11-18-1566, CID 1095</a:t>
            </a:r>
          </a:p>
          <a:p>
            <a:pPr lvl="1">
              <a:lnSpc>
                <a:spcPct val="80000"/>
              </a:lnSpc>
            </a:pPr>
            <a:r>
              <a:rPr lang="en-US" sz="1600" dirty="0" smtClean="0"/>
              <a:t>Chris Hansen – CID 1180</a:t>
            </a:r>
          </a:p>
          <a:p>
            <a:pPr lvl="1">
              <a:lnSpc>
                <a:spcPct val="80000"/>
              </a:lnSpc>
            </a:pPr>
            <a:r>
              <a:rPr lang="en-US" sz="1600" dirty="0" err="1" smtClean="0"/>
              <a:t>Kaz</a:t>
            </a:r>
            <a:r>
              <a:rPr lang="en-US" sz="1600" dirty="0" smtClean="0"/>
              <a:t> Sakoda – 11-18-1636</a:t>
            </a:r>
          </a:p>
          <a:p>
            <a:pPr lvl="1">
              <a:lnSpc>
                <a:spcPct val="80000"/>
              </a:lnSpc>
            </a:pPr>
            <a:r>
              <a:rPr lang="en-US" sz="1600" dirty="0" smtClean="0"/>
              <a:t>Mike </a:t>
            </a:r>
            <a:r>
              <a:rPr lang="en-US" sz="1600" dirty="0" err="1" smtClean="0"/>
              <a:t>Montemurro</a:t>
            </a:r>
            <a:r>
              <a:rPr lang="en-US" sz="1600" dirty="0" smtClean="0"/>
              <a:t> – CID 1284, 1600, 1601, 1602</a:t>
            </a:r>
          </a:p>
          <a:p>
            <a:pPr lvl="1">
              <a:lnSpc>
                <a:spcPct val="80000"/>
              </a:lnSpc>
            </a:pPr>
            <a:r>
              <a:rPr lang="en-US" sz="1600" dirty="0"/>
              <a:t>Mark Hamilton </a:t>
            </a:r>
            <a:r>
              <a:rPr lang="en-US" sz="1600" dirty="0" smtClean="0"/>
              <a:t>11-1300 CID 1073</a:t>
            </a:r>
            <a:endParaRPr lang="en-US" sz="1600" dirty="0"/>
          </a:p>
          <a:p>
            <a:pPr lvl="1">
              <a:lnSpc>
                <a:spcPct val="80000"/>
              </a:lnSpc>
            </a:pPr>
            <a:endParaRPr lang="en-US" sz="1600" dirty="0" smtClean="0"/>
          </a:p>
          <a:p>
            <a:pPr lvl="1">
              <a:lnSpc>
                <a:spcPct val="80000"/>
              </a:lnSpc>
            </a:pPr>
            <a:endParaRPr lang="en-GB" sz="1600" dirty="0"/>
          </a:p>
        </p:txBody>
      </p:sp>
    </p:spTree>
    <p:extLst>
      <p:ext uri="{BB962C8B-B14F-4D97-AF65-F5344CB8AC3E}">
        <p14:creationId xmlns:p14="http://schemas.microsoft.com/office/powerpoint/2010/main" val="3270404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5</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 Obsolete CIDs completed</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393381948"/>
              </p:ext>
            </p:extLst>
          </p:nvPr>
        </p:nvGraphicFramePr>
        <p:xfrm>
          <a:off x="1028700" y="1950720"/>
          <a:ext cx="10134600" cy="3383280"/>
        </p:xfrm>
        <a:graphic>
          <a:graphicData uri="http://schemas.openxmlformats.org/drawingml/2006/table">
            <a:tbl>
              <a:tblPr firstRow="1" bandRow="1">
                <a:tableStyleId>{5C22544A-7EE6-4342-B048-85BDC9FD1C3A}</a:tableStyleId>
              </a:tblPr>
              <a:tblGrid>
                <a:gridCol w="2032000"/>
                <a:gridCol w="2032000"/>
                <a:gridCol w="1384300"/>
                <a:gridCol w="4686300"/>
              </a:tblGrid>
              <a:tr h="370840">
                <a:tc>
                  <a:txBody>
                    <a:bodyPr/>
                    <a:lstStyle/>
                    <a:p>
                      <a:r>
                        <a:rPr lang="en-US" dirty="0" smtClean="0"/>
                        <a:t>CID</a:t>
                      </a:r>
                      <a:endParaRPr lang="en-GB" dirty="0"/>
                    </a:p>
                  </a:txBody>
                  <a:tcPr/>
                </a:tc>
                <a:tc>
                  <a:txBody>
                    <a:bodyPr/>
                    <a:lstStyle/>
                    <a:p>
                      <a:r>
                        <a:rPr lang="en-US" dirty="0" smtClean="0"/>
                        <a:t>Topic</a:t>
                      </a:r>
                      <a:endParaRPr lang="en-GB" dirty="0"/>
                    </a:p>
                  </a:txBody>
                  <a:tcPr/>
                </a:tc>
                <a:tc>
                  <a:txBody>
                    <a:bodyPr/>
                    <a:lstStyle/>
                    <a:p>
                      <a:r>
                        <a:rPr lang="en-US" dirty="0" smtClean="0"/>
                        <a:t>Document</a:t>
                      </a:r>
                      <a:endParaRPr lang="en-GB" dirty="0"/>
                    </a:p>
                  </a:txBody>
                  <a:tcPr/>
                </a:tc>
                <a:tc>
                  <a:txBody>
                    <a:bodyPr/>
                    <a:lstStyle/>
                    <a:p>
                      <a:r>
                        <a:rPr lang="en-US" dirty="0" smtClean="0"/>
                        <a:t>Status</a:t>
                      </a:r>
                      <a:endParaRPr lang="en-GB" dirty="0"/>
                    </a:p>
                  </a:txBody>
                  <a:tcPr/>
                </a:tc>
              </a:tr>
              <a:tr h="370840">
                <a:tc>
                  <a:txBody>
                    <a:bodyPr/>
                    <a:lstStyle/>
                    <a:p>
                      <a:r>
                        <a:rPr lang="en-US" dirty="0" smtClean="0"/>
                        <a:t>1377</a:t>
                      </a:r>
                      <a:endParaRPr lang="en-GB" dirty="0"/>
                    </a:p>
                  </a:txBody>
                  <a:tcPr/>
                </a:tc>
                <a:tc>
                  <a:txBody>
                    <a:bodyPr/>
                    <a:lstStyle/>
                    <a:p>
                      <a:r>
                        <a:rPr lang="en-US" dirty="0" smtClean="0"/>
                        <a:t>HT-delayed BA</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Was </a:t>
                      </a:r>
                      <a:r>
                        <a:rPr lang="en-GB" sz="1400" kern="1200" dirty="0" smtClean="0">
                          <a:solidFill>
                            <a:schemeClr val="dk1"/>
                          </a:solidFill>
                          <a:effectLst/>
                          <a:latin typeface="+mn-lt"/>
                          <a:ea typeface="+mn-ea"/>
                          <a:cs typeface="+mn-cs"/>
                        </a:rPr>
                        <a:t>obsolete in 802.11-2016, </a:t>
                      </a:r>
                      <a:r>
                        <a:rPr lang="en-US" sz="1400" dirty="0" smtClean="0"/>
                        <a:t>Portland ad-hoc:</a:t>
                      </a:r>
                      <a:r>
                        <a:rPr lang="en-US" sz="1400" baseline="0" dirty="0" smtClean="0"/>
                        <a:t> </a:t>
                      </a:r>
                      <a:r>
                        <a:rPr lang="en-US" sz="1400" dirty="0" smtClean="0"/>
                        <a:t>No change to current status</a:t>
                      </a:r>
                      <a:endParaRPr lang="en-GB" sz="1400" kern="1200" dirty="0" smtClean="0">
                        <a:solidFill>
                          <a:schemeClr val="dk1"/>
                        </a:solidFill>
                        <a:effectLst/>
                        <a:latin typeface="+mn-lt"/>
                        <a:ea typeface="+mn-ea"/>
                        <a:cs typeface="+mn-cs"/>
                      </a:endParaRPr>
                    </a:p>
                  </a:txBody>
                  <a:tcPr/>
                </a:tc>
              </a:tr>
              <a:tr h="370840">
                <a:tc>
                  <a:txBody>
                    <a:bodyPr/>
                    <a:lstStyle/>
                    <a:p>
                      <a:r>
                        <a:rPr lang="en-US" dirty="0" smtClean="0"/>
                        <a:t>1378</a:t>
                      </a:r>
                      <a:endParaRPr lang="en-GB" dirty="0"/>
                    </a:p>
                  </a:txBody>
                  <a:tcPr/>
                </a:tc>
                <a:tc>
                  <a:txBody>
                    <a:bodyPr/>
                    <a:lstStyle/>
                    <a:p>
                      <a:r>
                        <a:rPr lang="en-US" dirty="0" smtClean="0"/>
                        <a:t>PSMP</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Portland ad-hoc – Change to deprecated</a:t>
                      </a:r>
                      <a:endParaRPr lang="en-GB" sz="1400" kern="1200" dirty="0" smtClean="0">
                        <a:solidFill>
                          <a:schemeClr val="dk1"/>
                        </a:solidFill>
                        <a:effectLst/>
                        <a:latin typeface="+mn-lt"/>
                        <a:ea typeface="+mn-ea"/>
                        <a:cs typeface="+mn-cs"/>
                      </a:endParaRPr>
                    </a:p>
                  </a:txBody>
                  <a:tcPr/>
                </a:tc>
              </a:tr>
              <a:tr h="370840">
                <a:tc>
                  <a:txBody>
                    <a:bodyPr/>
                    <a:lstStyle/>
                    <a:p>
                      <a:r>
                        <a:rPr lang="en-US" dirty="0" smtClean="0"/>
                        <a:t>1006, 1410, 1411</a:t>
                      </a:r>
                      <a:endParaRPr lang="en-GB" dirty="0"/>
                    </a:p>
                  </a:txBody>
                  <a:tcPr>
                    <a:solidFill>
                      <a:srgbClr val="92D050"/>
                    </a:solidFill>
                  </a:tcPr>
                </a:tc>
                <a:tc>
                  <a:txBody>
                    <a:bodyPr/>
                    <a:lstStyle/>
                    <a:p>
                      <a:r>
                        <a:rPr lang="en-US" dirty="0" smtClean="0"/>
                        <a:t>WEP</a:t>
                      </a:r>
                      <a:endParaRPr lang="en-GB" dirty="0"/>
                    </a:p>
                  </a:txBody>
                  <a:tcPr>
                    <a:solidFill>
                      <a:srgbClr val="92D050"/>
                    </a:solidFill>
                  </a:tcPr>
                </a:tc>
                <a:tc>
                  <a:txBody>
                    <a:bodyPr/>
                    <a:lstStyle/>
                    <a:p>
                      <a:r>
                        <a:rPr lang="en-US" dirty="0" smtClean="0"/>
                        <a:t>11-18-652</a:t>
                      </a:r>
                      <a:endParaRPr lang="en-GB" dirty="0"/>
                    </a:p>
                  </a:txBody>
                  <a:tcPr>
                    <a:solidFill>
                      <a:srgbClr val="92D050"/>
                    </a:solidFill>
                  </a:tcPr>
                </a:tc>
                <a:tc>
                  <a:txBody>
                    <a:bodyPr/>
                    <a:lstStyle/>
                    <a:p>
                      <a:r>
                        <a:rPr lang="en-US" sz="1400" dirty="0" err="1" smtClean="0"/>
                        <a:t>TGmd</a:t>
                      </a:r>
                      <a:r>
                        <a:rPr lang="en-US" sz="1400" dirty="0" smtClean="0"/>
                        <a:t> FLL </a:t>
                      </a:r>
                      <a:r>
                        <a:rPr lang="en-US" sz="1400" dirty="0" err="1" smtClean="0"/>
                        <a:t>adhoc</a:t>
                      </a:r>
                      <a:r>
                        <a:rPr lang="en-US" sz="1400" dirty="0" smtClean="0"/>
                        <a:t>: Motion</a:t>
                      </a:r>
                      <a:r>
                        <a:rPr lang="en-US" sz="1400" baseline="0" dirty="0" smtClean="0"/>
                        <a:t> in July</a:t>
                      </a:r>
                      <a:endParaRPr lang="en-GB" sz="1400" dirty="0"/>
                    </a:p>
                  </a:txBody>
                  <a:tcPr>
                    <a:solidFill>
                      <a:srgbClr val="92D050"/>
                    </a:solidFill>
                  </a:tcPr>
                </a:tc>
              </a:tr>
              <a:tr h="370840">
                <a:tc>
                  <a:txBody>
                    <a:bodyPr/>
                    <a:lstStyle/>
                    <a:p>
                      <a:r>
                        <a:rPr lang="en-US" dirty="0" smtClean="0"/>
                        <a:t>1412</a:t>
                      </a:r>
                      <a:endParaRPr lang="en-GB" dirty="0"/>
                    </a:p>
                  </a:txBody>
                  <a:tcPr>
                    <a:solidFill>
                      <a:srgbClr val="92D050"/>
                    </a:solidFill>
                  </a:tcPr>
                </a:tc>
                <a:tc>
                  <a:txBody>
                    <a:bodyPr/>
                    <a:lstStyle/>
                    <a:p>
                      <a:r>
                        <a:rPr lang="en-US" dirty="0" smtClean="0"/>
                        <a:t>Dual Beacon and Dual CTS</a:t>
                      </a:r>
                      <a:endParaRPr lang="en-GB" dirty="0"/>
                    </a:p>
                  </a:txBody>
                  <a:tcPr>
                    <a:solidFill>
                      <a:srgbClr val="92D050"/>
                    </a:solidFill>
                  </a:tcPr>
                </a:tc>
                <a:tc>
                  <a:txBody>
                    <a:bodyPr/>
                    <a:lstStyle/>
                    <a:p>
                      <a:endParaRPr lang="en-GB"/>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 </a:t>
                      </a:r>
                      <a:r>
                        <a:rPr lang="en-GB" sz="1400" kern="1200" dirty="0" smtClean="0">
                          <a:solidFill>
                            <a:schemeClr val="dk1"/>
                          </a:solidFill>
                          <a:effectLst/>
                          <a:latin typeface="+mn-lt"/>
                          <a:ea typeface="+mn-ea"/>
                          <a:cs typeface="+mn-cs"/>
                        </a:rPr>
                        <a:t>Dorothy to email reflector; currently deprecated, comment proposes to make obsolete, not delete</a:t>
                      </a:r>
                    </a:p>
                  </a:txBody>
                  <a:tcPr>
                    <a:solidFill>
                      <a:srgbClr val="92D050"/>
                    </a:solidFill>
                  </a:tcPr>
                </a:tc>
              </a:tr>
              <a:tr h="370840">
                <a:tc>
                  <a:txBody>
                    <a:bodyPr/>
                    <a:lstStyle/>
                    <a:p>
                      <a:r>
                        <a:rPr lang="en-US" dirty="0" smtClean="0"/>
                        <a:t>1504</a:t>
                      </a:r>
                      <a:endParaRPr lang="en-GB" dirty="0"/>
                    </a:p>
                  </a:txBody>
                  <a:tcPr>
                    <a:solidFill>
                      <a:srgbClr val="92D050"/>
                    </a:solidFill>
                  </a:tcPr>
                </a:tc>
                <a:tc>
                  <a:txBody>
                    <a:bodyPr/>
                    <a:lstStyle/>
                    <a:p>
                      <a:r>
                        <a:rPr lang="en-US" dirty="0" smtClean="0"/>
                        <a:t>STKSA</a:t>
                      </a:r>
                      <a:endParaRPr lang="en-GB" dirty="0"/>
                    </a:p>
                  </a:txBody>
                  <a:tcPr>
                    <a:solidFill>
                      <a:srgbClr val="92D050"/>
                    </a:solidFill>
                  </a:tcPr>
                </a:tc>
                <a:tc>
                  <a:txBody>
                    <a:bodyPr/>
                    <a:lstStyle/>
                    <a:p>
                      <a:r>
                        <a:rPr lang="en-US" dirty="0" smtClean="0"/>
                        <a:t>11-18-480</a:t>
                      </a:r>
                      <a:endParaRPr lang="en-GB" dirty="0"/>
                    </a:p>
                  </a:txBody>
                  <a:tcPr>
                    <a:solidFill>
                      <a:srgbClr val="92D050"/>
                    </a:solidFill>
                  </a:tcPr>
                </a:tc>
                <a:tc>
                  <a:txBody>
                    <a:bodyPr/>
                    <a:lstStyle/>
                    <a:p>
                      <a:r>
                        <a:rPr lang="en-US" dirty="0" smtClean="0"/>
                        <a:t>Direction: Accept, Assignee:</a:t>
                      </a:r>
                      <a:r>
                        <a:rPr lang="en-US" baseline="0" dirty="0" smtClean="0"/>
                        <a:t> Menzo Wentink</a:t>
                      </a:r>
                      <a:endParaRPr lang="en-GB" dirty="0"/>
                    </a:p>
                  </a:txBody>
                  <a:tcPr>
                    <a:solidFill>
                      <a:srgbClr val="92D050"/>
                    </a:solidFill>
                  </a:tcPr>
                </a:tc>
              </a:tr>
              <a:tr h="370840">
                <a:tc>
                  <a:txBody>
                    <a:bodyPr/>
                    <a:lstStyle/>
                    <a:p>
                      <a:r>
                        <a:rPr lang="en-US" dirty="0" smtClean="0"/>
                        <a:t>1445</a:t>
                      </a:r>
                      <a:endParaRPr lang="en-GB" dirty="0"/>
                    </a:p>
                  </a:txBody>
                  <a:tcPr/>
                </a:tc>
                <a:tc>
                  <a:txBody>
                    <a:bodyPr/>
                    <a:lstStyle/>
                    <a:p>
                      <a:r>
                        <a:rPr lang="en-US" dirty="0" smtClean="0"/>
                        <a:t>Operating Classes</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Revised resolution agreed Portland Ad-hoc</a:t>
                      </a:r>
                      <a:endParaRPr lang="en-GB" dirty="0"/>
                    </a:p>
                  </a:txBody>
                  <a:tcPr/>
                </a:tc>
              </a:tr>
              <a:tr h="370840">
                <a:tc>
                  <a:txBody>
                    <a:bodyPr/>
                    <a:lstStyle/>
                    <a:p>
                      <a:r>
                        <a:rPr lang="en-US" dirty="0" smtClean="0"/>
                        <a:t>1183</a:t>
                      </a:r>
                      <a:endParaRPr lang="en-GB" dirty="0"/>
                    </a:p>
                  </a:txBody>
                  <a:tcPr>
                    <a:solidFill>
                      <a:srgbClr val="92D050"/>
                    </a:solidFill>
                  </a:tcPr>
                </a:tc>
                <a:tc>
                  <a:txBody>
                    <a:bodyPr/>
                    <a:lstStyle/>
                    <a:p>
                      <a:r>
                        <a:rPr lang="en-US" dirty="0" smtClean="0"/>
                        <a:t>DMG Mode</a:t>
                      </a:r>
                      <a:endParaRPr lang="en-GB" dirty="0"/>
                    </a:p>
                  </a:txBody>
                  <a:tcPr>
                    <a:solidFill>
                      <a:srgbClr val="92D050"/>
                    </a:solidFill>
                  </a:tcPr>
                </a:tc>
                <a:tc>
                  <a:txBody>
                    <a:bodyPr/>
                    <a:lstStyle/>
                    <a:p>
                      <a:r>
                        <a:rPr lang="en-US" dirty="0" smtClean="0"/>
                        <a:t>11-18-1174</a:t>
                      </a:r>
                      <a:endParaRPr lang="en-GB" dirty="0"/>
                    </a:p>
                  </a:txBody>
                  <a:tcPr>
                    <a:solidFill>
                      <a:srgbClr val="92D050"/>
                    </a:solidFill>
                  </a:tcPr>
                </a:tc>
                <a:tc>
                  <a:txBody>
                    <a:bodyPr/>
                    <a:lstStyle/>
                    <a:p>
                      <a:r>
                        <a:rPr lang="en-US" dirty="0" err="1" smtClean="0"/>
                        <a:t>Assaf</a:t>
                      </a:r>
                      <a:r>
                        <a:rPr lang="en-US" dirty="0" smtClean="0"/>
                        <a:t> Kasher</a:t>
                      </a:r>
                      <a:endParaRPr lang="en-GB" dirty="0"/>
                    </a:p>
                  </a:txBody>
                  <a:tcPr>
                    <a:solidFill>
                      <a:srgbClr val="92D050"/>
                    </a:solidFill>
                  </a:tcPr>
                </a:tc>
              </a:tr>
            </a:tbl>
          </a:graphicData>
        </a:graphic>
      </p:graphicFrame>
    </p:spTree>
    <p:extLst>
      <p:ext uri="{BB962C8B-B14F-4D97-AF65-F5344CB8AC3E}">
        <p14:creationId xmlns:p14="http://schemas.microsoft.com/office/powerpoint/2010/main" val="6782779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521317</TotalTime>
  <Words>3398</Words>
  <Application>Microsoft Office PowerPoint</Application>
  <PresentationFormat>Widescreen</PresentationFormat>
  <Paragraphs>687</Paragraphs>
  <Slides>33</Slides>
  <Notes>30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3"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September 2018 Agenda</vt:lpstr>
      <vt:lpstr>Abstract</vt:lpstr>
      <vt:lpstr>TGmd Agenda - 1</vt:lpstr>
      <vt:lpstr>TGmd Agenda - 2</vt:lpstr>
      <vt:lpstr>TGmd Agenda – 2: Obsolete CIDs completed</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vt:lpstr>
      <vt:lpstr>TGmd – Snapshot slide</vt:lpstr>
      <vt:lpstr>Approve prior TGmd minutes</vt:lpstr>
      <vt:lpstr>Motion 68 – San Diego, Teleconference, ad-hoc CIDs </vt:lpstr>
      <vt:lpstr>Motion 69 – DMG Editorial clarification</vt:lpstr>
      <vt:lpstr>Motion 70 - Multiband Operation edits</vt:lpstr>
      <vt:lpstr>Motion 71 – 11-18-1447 edits  </vt:lpstr>
      <vt:lpstr>Motion 72 – 11ah TXOP limits </vt:lpstr>
      <vt:lpstr>Motion 73 – Parse Commit message edits</vt:lpstr>
      <vt:lpstr>Motion 74a – Move to table the motion on Beacon Frame protection</vt:lpstr>
      <vt:lpstr>Motion 74 – Beacon Frame protection</vt:lpstr>
      <vt:lpstr>Motion 75  – Waikoloa CIDs - 1</vt:lpstr>
      <vt:lpstr>Motion 76  – Waikoloa CIDs - 2</vt:lpstr>
      <vt:lpstr>Motion 77  – CID 1284</vt:lpstr>
      <vt:lpstr>PowerPoint Presentation</vt:lpstr>
      <vt:lpstr>Motion: Ad-hoc</vt:lpstr>
      <vt:lpstr>Sept 2018 – Nov 2018 Meeting Planning</vt:lpstr>
      <vt:lpstr>Motion  – Mandatory Protection change</vt:lpstr>
      <vt:lpstr>PowerPoint Presentation</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September 2018</cp:keywords>
  <cp:lastModifiedBy>Stanley, Dorothy</cp:lastModifiedBy>
  <cp:revision>3356</cp:revision>
  <cp:lastPrinted>1998-02-10T13:28:06Z</cp:lastPrinted>
  <dcterms:created xsi:type="dcterms:W3CDTF">2005-01-04T21:26:55Z</dcterms:created>
  <dcterms:modified xsi:type="dcterms:W3CDTF">2018-09-14T03:23:22Z</dcterms:modified>
</cp:coreProperties>
</file>