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702" r:id="rId14"/>
    <p:sldId id="706" r:id="rId15"/>
    <p:sldId id="647" r:id="rId16"/>
    <p:sldId id="677" r:id="rId17"/>
    <p:sldId id="674" r:id="rId18"/>
    <p:sldId id="696" r:id="rId19"/>
    <p:sldId id="697" r:id="rId20"/>
    <p:sldId id="698" r:id="rId21"/>
    <p:sldId id="700" r:id="rId22"/>
    <p:sldId id="699" r:id="rId23"/>
    <p:sldId id="701" r:id="rId24"/>
    <p:sldId id="704" r:id="rId25"/>
    <p:sldId id="695" r:id="rId26"/>
    <p:sldId id="705" r:id="rId27"/>
    <p:sldId id="707" r:id="rId28"/>
    <p:sldId id="684" r:id="rId29"/>
    <p:sldId id="590" r:id="rId30"/>
    <p:sldId id="692" r:id="rId31"/>
    <p:sldId id="693" r:id="rId32"/>
    <p:sldId id="516" r:id="rId3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802.11-18/1388r9</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802.11-18/1388r9</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802.11-18/1664r0</a:t>
            </a:r>
            <a:endParaRPr lang="en-US"/>
          </a:p>
        </p:txBody>
      </p:sp>
      <p:sp>
        <p:nvSpPr>
          <p:cNvPr id="5" name="Date Placeholder 4"/>
          <p:cNvSpPr>
            <a:spLocks noGrp="1"/>
          </p:cNvSpPr>
          <p:nvPr>
            <p:ph type="dt" idx="11"/>
          </p:nvPr>
        </p:nvSpPr>
        <p:spPr/>
        <p:txBody>
          <a:bodyPr/>
          <a:lstStyle/>
          <a:p>
            <a:pPr>
              <a:defRPr/>
            </a:pPr>
            <a:r>
              <a:rPr lang="en-US" smtClean="0"/>
              <a:t>September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4201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29229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55772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997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30989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32259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802.11-18/1388r9</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802.11-18/1388r9</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31</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802.11-18/1388r9</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802.11-18/1388r9</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177-02-000m-802-11ah-txop-limits.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479-02-000m-parsing-a-commit-message.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657-06-000m-revmd-wg-lb232-comments-for-editor-ad-hoc.xls"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8/11-18-0670-10-000m-lb232-revmd-phy-sec-comments.xl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19-09-000m-revmd-editor2-lb232-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hyperlink" Target="https://mentor.ieee.org/802.11/dcn/17/11-17-0927-24-000m-revmd-mac-comments.xls" TargetMode="External"/><Relationship Id="rId4" Type="http://schemas.openxmlformats.org/officeDocument/2006/relationships/hyperlink" Target="https://mentor.ieee.org/802.11/dcn/18/11-18-0670-11-000m-lb232-revmd-phy-sec-comments.xl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8/11-18-1260-02-000m-resolution-to-cid-1195.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6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780530467"/>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 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 - </a:t>
            </a:r>
            <a:r>
              <a:rPr lang="en-US" dirty="0" smtClean="0"/>
              <a:t>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June/August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Michael </a:t>
            </a:r>
            <a:r>
              <a:rPr lang="en-US" altLang="en-US" dirty="0" err="1" smtClean="0"/>
              <a:t>Montemurro</a:t>
            </a:r>
            <a:endParaRPr lang="en-US" altLang="en-US" dirty="0" smtClean="0"/>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68 –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https://mentor.ieee.org/802.11/dcn/18/11-18-0657-06-000m-revmd-wg-lb232-comments-for-editor-ad-hoc.xls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mentor.ieee.org/802.11/dcn/17/11-17-0927-22-000m-revmd-mac-comments.xls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a:t>
            </a:r>
            <a:r>
              <a:rPr lang="en-US" altLang="en-US" sz="2000" dirty="0" err="1" smtClean="0"/>
              <a:t>Rosdahl</a:t>
            </a:r>
            <a:endParaRPr lang="en-US" altLang="en-US" sz="2000" dirty="0" smtClean="0"/>
          </a:p>
          <a:p>
            <a:pPr>
              <a:lnSpc>
                <a:spcPct val="80000"/>
              </a:lnSpc>
            </a:pPr>
            <a:r>
              <a:rPr lang="en-US" altLang="en-US" sz="2000" dirty="0" smtClean="0"/>
              <a:t>Seconded: Emily Qi</a:t>
            </a:r>
          </a:p>
          <a:p>
            <a:pPr>
              <a:lnSpc>
                <a:spcPct val="80000"/>
              </a:lnSpc>
            </a:pPr>
            <a:r>
              <a:rPr lang="en-US" altLang="en-US" sz="2000" dirty="0" smtClean="0"/>
              <a:t>Result: 25-0-0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69 –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Carlos </a:t>
            </a:r>
            <a:r>
              <a:rPr lang="en-US" altLang="en-US" sz="2800" dirty="0" err="1" smtClean="0"/>
              <a:t>Cordeiro</a:t>
            </a:r>
            <a:endParaRPr lang="en-US" altLang="en-US" sz="2800" dirty="0" smtClean="0"/>
          </a:p>
          <a:p>
            <a:pPr>
              <a:lnSpc>
                <a:spcPct val="80000"/>
              </a:lnSpc>
            </a:pPr>
            <a:r>
              <a:rPr lang="en-US" altLang="en-US" sz="2800" dirty="0" smtClean="0"/>
              <a:t>Seconded: Emily Qi</a:t>
            </a:r>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70 -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Carlos </a:t>
            </a:r>
            <a:r>
              <a:rPr lang="en-US" altLang="en-US" sz="2800" dirty="0" err="1" smtClean="0"/>
              <a:t>Cordeiro</a:t>
            </a:r>
            <a:endParaRPr lang="en-US" altLang="en-US" sz="2800" dirty="0" smtClean="0"/>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71 – 11-18-1447 edits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changes into the </a:t>
            </a:r>
            <a:r>
              <a:rPr lang="en-US" altLang="en-US" sz="2800" dirty="0" err="1" smtClean="0"/>
              <a:t>TGmd</a:t>
            </a:r>
            <a:r>
              <a:rPr lang="en-US" altLang="en-US" sz="2800" dirty="0" smtClean="0"/>
              <a:t> draft:</a:t>
            </a:r>
          </a:p>
          <a:p>
            <a:pPr lvl="1">
              <a:lnSpc>
                <a:spcPct val="80000"/>
              </a:lnSpc>
            </a:pPr>
            <a:r>
              <a:rPr lang="en-US" altLang="en-US" dirty="0" smtClean="0"/>
              <a:t>(D1.4) At  1105.50 At the end of the paragraph, insert “</a:t>
            </a:r>
            <a:r>
              <a:rPr lang="en-US" dirty="0"/>
              <a:t>Classifier Type 2 is </a:t>
            </a:r>
            <a:r>
              <a:rPr lang="en-US" dirty="0" smtClean="0"/>
              <a:t>deprecated”</a:t>
            </a:r>
          </a:p>
          <a:p>
            <a:pPr lvl="1">
              <a:lnSpc>
                <a:spcPct val="80000"/>
              </a:lnSpc>
            </a:pPr>
            <a:r>
              <a:rPr lang="en-US" altLang="en-US" dirty="0" smtClean="0"/>
              <a:t>(D1.4) At 1667.52 Change from “</a:t>
            </a:r>
            <a:r>
              <a:rPr lang="en-US" dirty="0"/>
              <a:t>IEEE </a:t>
            </a:r>
            <a:r>
              <a:rPr lang="en-US" dirty="0" err="1"/>
              <a:t>Std</a:t>
            </a:r>
            <a:r>
              <a:rPr lang="en-US" dirty="0"/>
              <a:t> </a:t>
            </a:r>
            <a:r>
              <a:rPr lang="en-US" dirty="0" smtClean="0"/>
              <a:t>802.1Q-2011“ to “</a:t>
            </a:r>
            <a:r>
              <a:rPr lang="en-US" dirty="0"/>
              <a:t>IEEE </a:t>
            </a:r>
            <a:r>
              <a:rPr lang="en-US" dirty="0" err="1"/>
              <a:t>Std</a:t>
            </a:r>
            <a:r>
              <a:rPr lang="en-US" dirty="0"/>
              <a:t> </a:t>
            </a:r>
            <a:r>
              <a:rPr lang="en-US" dirty="0" smtClean="0"/>
              <a:t>802.1Q “</a:t>
            </a:r>
          </a:p>
          <a:p>
            <a:pPr lvl="1">
              <a:lnSpc>
                <a:spcPct val="80000"/>
              </a:lnSpc>
            </a:pPr>
            <a:r>
              <a:rPr lang="en-US" altLang="en-US" dirty="0" smtClean="0"/>
              <a:t>(D1.4) In the notes beginning at 2196.58, delete “Clause 35 of” (2x), “C.3 of” (1x) and delete “-2011” (3x)</a:t>
            </a:r>
          </a:p>
          <a:p>
            <a:pPr lvl="1">
              <a:lnSpc>
                <a:spcPct val="80000"/>
              </a:lnSpc>
            </a:pPr>
            <a:r>
              <a:rPr lang="en-US" altLang="en-US" dirty="0" smtClean="0"/>
              <a:t/>
            </a:r>
            <a:br>
              <a:rPr lang="en-US" altLang="en-US" dirty="0" smtClean="0"/>
            </a:br>
            <a:endParaRPr lang="en-US" altLang="en-US" dirty="0">
              <a:solidFill>
                <a:srgbClr val="006600"/>
              </a:solidFill>
            </a:endParaRPr>
          </a:p>
          <a:p>
            <a:pPr>
              <a:lnSpc>
                <a:spcPct val="80000"/>
              </a:lnSpc>
            </a:pPr>
            <a:r>
              <a:rPr lang="en-US" altLang="en-US" sz="2800" dirty="0" smtClean="0"/>
              <a:t>Moved: Edward Au</a:t>
            </a:r>
          </a:p>
          <a:p>
            <a:pPr>
              <a:lnSpc>
                <a:spcPct val="80000"/>
              </a:lnSpc>
            </a:pPr>
            <a:r>
              <a:rPr lang="en-US" altLang="en-US" sz="2800" dirty="0" smtClean="0"/>
              <a:t>Seconded: Mark Hamilton</a:t>
            </a:r>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251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72 – 11ah TXOP limits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mentor.ieee.org/802.11/dcn/18/11-18-1177-02-000m-802-11ah-txop-limits.docx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Menzo Wentink</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72575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73 – Parse Commit message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smtClean="0">
                <a:hlinkClick r:id="rId3"/>
              </a:rPr>
              <a:t>https://mentor.ieee.org/802.11/dcn/18/11-18-1479-02-000m-parsing-a-commit-message.docx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Dan Harkins</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84701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74a – Move to table the motion on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table Motion 74.</a:t>
            </a:r>
          </a:p>
          <a:p>
            <a:pPr>
              <a:lnSpc>
                <a:spcPct val="80000"/>
              </a:lnSpc>
            </a:pPr>
            <a:endParaRPr lang="en-US" altLang="en-US" sz="2800" dirty="0" smtClean="0"/>
          </a:p>
          <a:p>
            <a:pPr>
              <a:lnSpc>
                <a:spcPct val="80000"/>
              </a:lnSpc>
            </a:pPr>
            <a:r>
              <a:rPr lang="en-US" altLang="en-US" sz="2800" dirty="0" smtClean="0"/>
              <a:t>Moved: Menzo Wentink</a:t>
            </a:r>
          </a:p>
          <a:p>
            <a:pPr>
              <a:lnSpc>
                <a:spcPct val="80000"/>
              </a:lnSpc>
            </a:pPr>
            <a:r>
              <a:rPr lang="en-US" altLang="en-US" sz="2800" dirty="0" smtClean="0"/>
              <a:t>Second: </a:t>
            </a:r>
            <a:r>
              <a:rPr lang="en-US" altLang="en-US" sz="2800" dirty="0" err="1" smtClean="0"/>
              <a:t>Youhan</a:t>
            </a:r>
            <a:r>
              <a:rPr lang="en-US" altLang="en-US" sz="2800" dirty="0" smtClean="0"/>
              <a:t> Kim</a:t>
            </a:r>
          </a:p>
          <a:p>
            <a:pPr>
              <a:lnSpc>
                <a:spcPct val="80000"/>
              </a:lnSpc>
            </a:pPr>
            <a:r>
              <a:rPr lang="en-US" altLang="en-US" sz="2800" dirty="0" smtClean="0"/>
              <a:t>Result:  11-13-9 (majority to pass) Motion Fails</a:t>
            </a:r>
          </a:p>
          <a:p>
            <a:pPr>
              <a:lnSpc>
                <a:spcPct val="80000"/>
              </a:lnSpc>
            </a:pPr>
            <a:endParaRPr lang="en-US" altLang="en-US" sz="2800" dirty="0"/>
          </a:p>
          <a:p>
            <a:pPr>
              <a:lnSpc>
                <a:spcPct val="80000"/>
              </a:lnSpc>
            </a:pPr>
            <a:r>
              <a:rPr lang="en-US" altLang="en-US" sz="1800" dirty="0" smtClean="0"/>
              <a:t>Motion 74:</a:t>
            </a:r>
          </a:p>
          <a:p>
            <a:pPr>
              <a:lnSpc>
                <a:spcPct val="80000"/>
              </a:lnSpc>
            </a:pPr>
            <a:r>
              <a:rPr lang="en-US" altLang="en-US" sz="1800" dirty="0" smtClean="0"/>
              <a:t>Resolve CID 1066 as “Revised” with a resolution of</a:t>
            </a:r>
          </a:p>
          <a:p>
            <a:pPr lvl="1">
              <a:lnSpc>
                <a:spcPct val="80000"/>
              </a:lnSpc>
            </a:pPr>
            <a:r>
              <a:rPr lang="en-US" altLang="en-US" sz="1400" dirty="0" smtClean="0"/>
              <a:t>“Incorporate the changes in </a:t>
            </a:r>
            <a:r>
              <a:rPr lang="en-US" altLang="en-US" sz="1400" dirty="0" smtClean="0">
                <a:hlinkClick r:id="rId3"/>
              </a:rPr>
              <a:t>https://mentor.ieee.org/802.11/dcn/18/11-18-1364-04-000m-proposed-resolution-for-cid-1066.doc</a:t>
            </a:r>
            <a:r>
              <a:rPr lang="en-US" altLang="en-US" sz="1400" dirty="0" smtClean="0"/>
              <a:t> into the </a:t>
            </a:r>
            <a:r>
              <a:rPr lang="en-US" altLang="en-US" sz="1400" dirty="0" err="1" smtClean="0"/>
              <a:t>TGmd</a:t>
            </a:r>
            <a:r>
              <a:rPr lang="en-US" altLang="en-US" sz="1400" dirty="0" smtClean="0"/>
              <a:t> draft. These changes define a new Beacon frame protection capability.”</a:t>
            </a:r>
          </a:p>
          <a:p>
            <a:pPr lvl="1">
              <a:lnSpc>
                <a:spcPct val="80000"/>
              </a:lnSpc>
            </a:pPr>
            <a:endParaRPr lang="en-US" altLang="en-US" sz="1400" dirty="0">
              <a:solidFill>
                <a:srgbClr val="006600"/>
              </a:solidFill>
            </a:endParaRPr>
          </a:p>
          <a:p>
            <a:pPr>
              <a:lnSpc>
                <a:spcPct val="80000"/>
              </a:lnSpc>
            </a:pPr>
            <a:r>
              <a:rPr lang="en-US" altLang="en-US" sz="1800" dirty="0" smtClean="0"/>
              <a:t>Moved: Emily Qi</a:t>
            </a:r>
          </a:p>
          <a:p>
            <a:pPr>
              <a:lnSpc>
                <a:spcPct val="80000"/>
              </a:lnSpc>
            </a:pPr>
            <a:r>
              <a:rPr lang="en-US" altLang="en-US" sz="1800" dirty="0" smtClean="0"/>
              <a:t>Seconded: Nehru Bhandaru</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46721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74 –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 1066 as “Revised” with a resolution of</a:t>
            </a:r>
          </a:p>
          <a:p>
            <a:pPr lvl="1">
              <a:lnSpc>
                <a:spcPct val="80000"/>
              </a:lnSpc>
            </a:pPr>
            <a:r>
              <a:rPr lang="en-US" altLang="en-US" dirty="0" smtClean="0"/>
              <a:t>“Incorporate the changes in </a:t>
            </a:r>
            <a:r>
              <a:rPr lang="en-US" altLang="en-US" dirty="0" smtClean="0">
                <a:hlinkClick r:id="rId3"/>
              </a:rPr>
              <a:t>https://mentor.ieee.org/802.11/dcn/18/11-18-1364-04-000m-proposed-resolution-for-cid-1066.doc</a:t>
            </a:r>
            <a:r>
              <a:rPr lang="en-US" altLang="en-US" dirty="0" smtClean="0"/>
              <a:t> into the </a:t>
            </a:r>
            <a:r>
              <a:rPr lang="en-US" altLang="en-US" dirty="0" err="1" smtClean="0"/>
              <a:t>TGmd</a:t>
            </a:r>
            <a:r>
              <a:rPr lang="en-US" altLang="en-US" dirty="0" smtClean="0"/>
              <a:t> draft. These changes define a new Beacon frame protection capability.”</a:t>
            </a:r>
          </a:p>
          <a:p>
            <a:pPr lvl="1">
              <a:lnSpc>
                <a:spcPct val="80000"/>
              </a:lnSpc>
            </a:pPr>
            <a:endParaRPr lang="en-US" altLang="en-US"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Nehru Bhandaru</a:t>
            </a:r>
          </a:p>
          <a:p>
            <a:pPr>
              <a:lnSpc>
                <a:spcPct val="80000"/>
              </a:lnSpc>
            </a:pPr>
            <a:r>
              <a:rPr lang="en-US" altLang="en-US" sz="2800" dirty="0" smtClean="0"/>
              <a:t>Result: 13-12-8 Motion fails (75% approval required)</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326383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75  – Waikoloa CIDs - 1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smtClean="0"/>
              <a:t>“PHY Motion G” tab </a:t>
            </a:r>
            <a:r>
              <a:rPr lang="en-US" altLang="en-US" dirty="0"/>
              <a:t>in </a:t>
            </a:r>
            <a:r>
              <a:rPr lang="en-US" altLang="en-US" dirty="0" smtClean="0">
                <a:hlinkClick r:id="rId4"/>
              </a:rPr>
              <a:t>https://mentor.ieee.org/802.11/dcn/18/11-18-0670-10-000m-lb232-revmd-phy-sec-comments.xls</a:t>
            </a:r>
            <a:r>
              <a:rPr lang="en-US" altLang="en-US" dirty="0" smtClean="0"/>
              <a:t> </a:t>
            </a:r>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Edward Au</a:t>
            </a:r>
          </a:p>
          <a:p>
            <a:pPr>
              <a:lnSpc>
                <a:spcPct val="80000"/>
              </a:lnSpc>
            </a:pPr>
            <a:r>
              <a:rPr lang="en-US" altLang="en-US" dirty="0" smtClean="0"/>
              <a:t>Result: 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76  – Waikoloa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“Motion-EDITOR2-E” </a:t>
            </a:r>
            <a:r>
              <a:rPr lang="en-US" altLang="en-US" dirty="0"/>
              <a:t>tab in </a:t>
            </a:r>
            <a:r>
              <a:rPr lang="en-US" altLang="en-US" dirty="0" smtClean="0">
                <a:hlinkClick r:id="rId3"/>
              </a:rPr>
              <a:t>https://mentor.ieee.org/802.11/dcn/18/11-18-0619-09-000m-revmd-editor2-lb232-comments.xlsx</a:t>
            </a:r>
            <a:r>
              <a:rPr lang="en-US" altLang="en-US" dirty="0" smtClean="0"/>
              <a:t> </a:t>
            </a:r>
            <a:endParaRPr lang="en-US" altLang="en-US" dirty="0" smtClean="0"/>
          </a:p>
          <a:p>
            <a:pPr lvl="1">
              <a:lnSpc>
                <a:spcPct val="80000"/>
              </a:lnSpc>
            </a:pPr>
            <a:r>
              <a:rPr lang="en-US" altLang="en-US" dirty="0" smtClean="0"/>
              <a:t>“PHY Motion G” tab </a:t>
            </a:r>
            <a:r>
              <a:rPr lang="en-US" altLang="en-US" dirty="0"/>
              <a:t>in </a:t>
            </a:r>
            <a:r>
              <a:rPr lang="en-US" altLang="en-US" dirty="0" smtClean="0">
                <a:hlinkClick r:id="rId4"/>
              </a:rPr>
              <a:t>https://mentor.ieee.org/802.11/dcn/18/11-18-0670-11-000m-lb232-revmd-phy-sec-comments.xls</a:t>
            </a:r>
            <a:r>
              <a:rPr lang="en-US" altLang="en-US" dirty="0" smtClean="0"/>
              <a:t> </a:t>
            </a:r>
            <a:endParaRPr lang="en-US" altLang="en-US" dirty="0" smtClean="0"/>
          </a:p>
          <a:p>
            <a:pPr lvl="1">
              <a:lnSpc>
                <a:spcPct val="80000"/>
              </a:lnSpc>
            </a:pPr>
            <a:r>
              <a:rPr lang="en-US" altLang="en-US" dirty="0"/>
              <a:t>“Motion </a:t>
            </a:r>
            <a:r>
              <a:rPr lang="en-US" altLang="en-US" dirty="0" smtClean="0"/>
              <a:t>MAC-U” tab </a:t>
            </a:r>
            <a:r>
              <a:rPr lang="en-US" altLang="en-US" dirty="0"/>
              <a:t>in </a:t>
            </a:r>
            <a:r>
              <a:rPr lang="en-US" altLang="en-US" dirty="0">
                <a:hlinkClick r:id="rId5"/>
              </a:rPr>
              <a:t>https://</a:t>
            </a:r>
            <a:r>
              <a:rPr lang="en-US" altLang="en-US" dirty="0" smtClean="0">
                <a:hlinkClick r:id="rId5"/>
              </a:rPr>
              <a:t>mentor.ieee.org/802.11/dcn/17/11-17-0927-24-000m-revmd-mac-comments.xls</a:t>
            </a:r>
            <a:r>
              <a:rPr lang="en-US" altLang="en-US" dirty="0" smtClean="0"/>
              <a:t> </a:t>
            </a:r>
            <a:endParaRPr lang="en-US" altLang="en-US" dirty="0"/>
          </a:p>
          <a:p>
            <a:pPr lvl="1">
              <a:lnSpc>
                <a:spcPct val="80000"/>
              </a:lnSpc>
            </a:pPr>
            <a:endParaRPr lang="en-US" altLang="en-US" dirty="0" smtClean="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085520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&lt;date&gt; in &lt;place&gt;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29</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September 28, Oct 5, 12, 19, Nov 2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Wentink– 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a:t>
            </a:r>
            <a:r>
              <a:rPr lang="en-US" altLang="en-US" sz="1600" dirty="0" smtClean="0"/>
              <a:t>– Guido </a:t>
            </a:r>
            <a:r>
              <a:rPr lang="en-US" altLang="en-US" sz="1600" dirty="0"/>
              <a:t>11-18-1260, </a:t>
            </a:r>
            <a:r>
              <a:rPr lang="en-US" altLang="en-US" sz="1600" dirty="0" smtClean="0"/>
              <a:t>Jerome Henry 11-18-1368</a:t>
            </a:r>
            <a:endParaRPr lang="en-US" altLang="en-US" sz="1600" dirty="0"/>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a:t>
            </a:r>
            <a:r>
              <a:rPr lang="en-US" sz="1600" dirty="0" smtClean="0"/>
              <a:t>Protection</a:t>
            </a:r>
          </a:p>
          <a:p>
            <a:pPr lvl="1">
              <a:lnSpc>
                <a:spcPct val="80000"/>
              </a:lnSpc>
            </a:pPr>
            <a:r>
              <a:rPr lang="en-US" sz="1600" dirty="0" err="1" smtClean="0"/>
              <a:t>Youhan</a:t>
            </a:r>
            <a:r>
              <a:rPr lang="en-US" sz="1600" dirty="0" smtClean="0"/>
              <a:t> KIM CID 1309 in 11-18-1597</a:t>
            </a:r>
            <a:endParaRPr lang="en-US"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Sean Coffey</a:t>
            </a:r>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CID 1195 EDCA TXOP rules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Resolve CID 1195 as “Revised” with a resolution of</a:t>
            </a:r>
          </a:p>
          <a:p>
            <a:pPr lvl="1"/>
            <a:r>
              <a:rPr lang="en-US" dirty="0" smtClean="0"/>
              <a:t>“Incorporate the text </a:t>
            </a:r>
            <a:r>
              <a:rPr lang="en-US" dirty="0"/>
              <a:t>changes in </a:t>
            </a:r>
            <a:r>
              <a:rPr lang="en-US" dirty="0">
                <a:hlinkClick r:id="rId3"/>
              </a:rPr>
              <a:t>https://</a:t>
            </a:r>
            <a:r>
              <a:rPr lang="en-US" dirty="0" smtClean="0">
                <a:hlinkClick r:id="rId3"/>
              </a:rPr>
              <a:t>mentor.ieee.org/802.11/dcn/18/11-18-1260-02-000m-resolution-to-cid-1195.docx</a:t>
            </a:r>
            <a:r>
              <a:rPr lang="en-US" dirty="0" smtClean="0"/>
              <a:t> . These changes allow higher priority traffic to be sent in a TXOP.”</a:t>
            </a:r>
            <a:endParaRPr lang="en-GB"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676400"/>
            <a:ext cx="5087359" cy="156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Hamilton – 11-18-1369 CIDs 1100, 1102, 1104</a:t>
            </a:r>
          </a:p>
          <a:p>
            <a:pPr lvl="1">
              <a:lnSpc>
                <a:spcPct val="80000"/>
              </a:lnSpc>
            </a:pPr>
            <a:r>
              <a:rPr lang="en-US" altLang="en-US" sz="1600" dirty="0" smtClean="0"/>
              <a:t>Mark </a:t>
            </a:r>
            <a:r>
              <a:rPr lang="en-US" altLang="en-US" sz="1600" dirty="0"/>
              <a:t>Hamilton – CIDs </a:t>
            </a:r>
            <a:r>
              <a:rPr lang="en-US" altLang="en-US" sz="1600" dirty="0" smtClean="0"/>
              <a:t>1241 (McCann)</a:t>
            </a:r>
          </a:p>
          <a:p>
            <a:pPr lvl="1">
              <a:lnSpc>
                <a:spcPct val="80000"/>
              </a:lnSpc>
            </a:pPr>
            <a:r>
              <a:rPr lang="en-US" sz="1600" dirty="0" err="1"/>
              <a:t>Yongho</a:t>
            </a:r>
            <a:r>
              <a:rPr lang="en-US" sz="1600" dirty="0"/>
              <a:t> </a:t>
            </a:r>
            <a:r>
              <a:rPr lang="en-US" sz="1600" dirty="0" err="1"/>
              <a:t>Seok</a:t>
            </a:r>
            <a:r>
              <a:rPr lang="en-US" sz="1600" dirty="0"/>
              <a:t> – 11-18-1300 S1G </a:t>
            </a:r>
            <a:r>
              <a:rPr lang="en-US" sz="1600" dirty="0" smtClean="0"/>
              <a:t>comments</a:t>
            </a:r>
          </a:p>
          <a:p>
            <a:pPr lvl="1">
              <a:lnSpc>
                <a:spcPct val="80000"/>
              </a:lnSpc>
            </a:pPr>
            <a:r>
              <a:rPr lang="en-US" sz="1600" dirty="0" err="1" smtClean="0"/>
              <a:t>Xiaofei</a:t>
            </a:r>
            <a:r>
              <a:rPr lang="en-US" sz="1600" dirty="0" smtClean="0"/>
              <a:t> Wang – CID 1263 (S1G)</a:t>
            </a:r>
            <a:endParaRPr lang="en-US" sz="1600" dirty="0"/>
          </a:p>
          <a:p>
            <a:pPr lvl="1">
              <a:lnSpc>
                <a:spcPct val="80000"/>
              </a:lnSpc>
            </a:pPr>
            <a:r>
              <a:rPr lang="en-US" sz="1600" dirty="0" smtClean="0"/>
              <a:t>Mark </a:t>
            </a:r>
            <a:r>
              <a:rPr lang="en-US" sz="1600" dirty="0"/>
              <a:t>Rison CIDs in 11-18-1306r3</a:t>
            </a:r>
            <a:endParaRPr lang="en-GB" sz="1600" dirty="0"/>
          </a:p>
          <a:p>
            <a:pPr lvl="1">
              <a:lnSpc>
                <a:spcPct val="80000"/>
              </a:lnSpc>
            </a:pPr>
            <a:endParaRPr lang="en-US" altLang="en-US" sz="1600" dirty="0"/>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Michael Fischer – CID 1548</a:t>
            </a:r>
          </a:p>
          <a:p>
            <a:pPr lvl="1">
              <a:lnSpc>
                <a:spcPct val="80000"/>
              </a:lnSpc>
            </a:pPr>
            <a:r>
              <a:rPr lang="en-US" sz="1600" dirty="0"/>
              <a:t>Mark Hamilton </a:t>
            </a:r>
            <a:r>
              <a:rPr lang="en-US" sz="1600" dirty="0" smtClean="0"/>
              <a:t>11-18-0669 </a:t>
            </a:r>
            <a:r>
              <a:rPr lang="en-US" sz="1600" dirty="0"/>
              <a:t>MAC </a:t>
            </a:r>
            <a:r>
              <a:rPr lang="en-US" sz="1600" dirty="0" smtClean="0"/>
              <a:t>CIDs, CID 1339</a:t>
            </a:r>
            <a:endParaRPr lang="en-US" sz="1600" dirty="0"/>
          </a:p>
          <a:p>
            <a:pPr lvl="1">
              <a:lnSpc>
                <a:spcPct val="80000"/>
              </a:lnSpc>
            </a:pPr>
            <a:r>
              <a:rPr lang="en-US" sz="1600" dirty="0" smtClean="0"/>
              <a:t>Jerome Henry 11-18-1448 (move to telecom)</a:t>
            </a:r>
          </a:p>
          <a:p>
            <a:pPr lvl="1">
              <a:lnSpc>
                <a:spcPct val="80000"/>
              </a:lnSpc>
            </a:pPr>
            <a:r>
              <a:rPr lang="en-US" altLang="en-US" sz="1600" dirty="0"/>
              <a:t>EDCA TXOP AC rules CID 1195 </a:t>
            </a:r>
            <a:r>
              <a:rPr lang="en-US" altLang="en-US" sz="1600" dirty="0" smtClean="0"/>
              <a:t>-</a:t>
            </a:r>
            <a:r>
              <a:rPr lang="en-US" sz="1600" dirty="0" smtClean="0"/>
              <a:t>11-18-1260r1</a:t>
            </a:r>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6576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 11ai CIDs</a:t>
            </a:r>
          </a:p>
          <a:p>
            <a:pPr lvl="1">
              <a:lnSpc>
                <a:spcPct val="80000"/>
              </a:lnSpc>
            </a:pPr>
            <a:r>
              <a:rPr lang="en-US" sz="1600" dirty="0" smtClean="0"/>
              <a:t>Edward Au 11-18-1566, CID 1095</a:t>
            </a:r>
          </a:p>
          <a:p>
            <a:pPr lvl="1">
              <a:lnSpc>
                <a:spcPct val="80000"/>
              </a:lnSpc>
            </a:pPr>
            <a:r>
              <a:rPr lang="en-US" sz="1600" dirty="0" smtClean="0"/>
              <a:t>Chris Hansen – CID 1180</a:t>
            </a:r>
          </a:p>
          <a:p>
            <a:pPr lvl="1">
              <a:lnSpc>
                <a:spcPct val="80000"/>
              </a:lnSpc>
            </a:pPr>
            <a:r>
              <a:rPr lang="en-US" sz="1600" dirty="0" err="1" smtClean="0"/>
              <a:t>Kaz</a:t>
            </a:r>
            <a:r>
              <a:rPr lang="en-US" sz="1600" dirty="0" smtClean="0"/>
              <a:t> Sakoda – 11-18-1636</a:t>
            </a:r>
          </a:p>
          <a:p>
            <a:pPr lvl="1">
              <a:lnSpc>
                <a:spcPct val="80000"/>
              </a:lnSpc>
            </a:pPr>
            <a:r>
              <a:rPr lang="en-US" sz="1600" dirty="0" smtClean="0"/>
              <a:t>Mike </a:t>
            </a:r>
            <a:r>
              <a:rPr lang="en-US" sz="1600" dirty="0" err="1" smtClean="0"/>
              <a:t>Montemurro</a:t>
            </a:r>
            <a:r>
              <a:rPr lang="en-US" sz="1600" dirty="0" smtClean="0"/>
              <a:t> – CID 1284, 1600, 1601, 1602</a:t>
            </a:r>
          </a:p>
          <a:p>
            <a:pPr lvl="1">
              <a:lnSpc>
                <a:spcPct val="80000"/>
              </a:lnSpc>
            </a:pPr>
            <a:r>
              <a:rPr lang="en-US" sz="1600" dirty="0"/>
              <a:t>Mark Hamilton </a:t>
            </a:r>
            <a:r>
              <a:rPr lang="en-US" sz="1600" dirty="0" smtClean="0"/>
              <a:t>11-1300 CID 1073</a:t>
            </a:r>
            <a:endParaRPr lang="en-US" sz="1600" dirty="0"/>
          </a:p>
          <a:p>
            <a:pPr lvl="1">
              <a:lnSpc>
                <a:spcPct val="80000"/>
              </a:lnSpc>
            </a:pPr>
            <a:endParaRPr lang="en-US" sz="1600" dirty="0" smtClean="0"/>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521182</TotalTime>
  <Words>3234</Words>
  <Application>Microsoft Office PowerPoint</Application>
  <PresentationFormat>Widescreen</PresentationFormat>
  <Paragraphs>667</Paragraphs>
  <Slides>32</Slides>
  <Notes>29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2"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vt:lpstr>
      <vt:lpstr>TGmd – Snapshot slide</vt:lpstr>
      <vt:lpstr>Approve prior TGmd minutes</vt:lpstr>
      <vt:lpstr>Motion 68 – San Diego, Teleconference, ad-hoc CIDs </vt:lpstr>
      <vt:lpstr>Motion 69 – DMG Editorial clarification</vt:lpstr>
      <vt:lpstr>Motion 70 - Multiband Operation edits</vt:lpstr>
      <vt:lpstr>Motion 71 – 11-18-1447 edits  </vt:lpstr>
      <vt:lpstr>Motion 72 – 11ah TXOP limits </vt:lpstr>
      <vt:lpstr>Motion 73 – Parse Commit message edits</vt:lpstr>
      <vt:lpstr>Motion 74a – Move to table the motion on Beacon Frame protection</vt:lpstr>
      <vt:lpstr>Motion 74 – Beacon Frame protection</vt:lpstr>
      <vt:lpstr>Motion 75  – Waikoloa CIDs - 1</vt:lpstr>
      <vt:lpstr>Motion 76  – Waikoloa CIDs - 2</vt:lpstr>
      <vt:lpstr>PowerPoint Presentation</vt:lpstr>
      <vt:lpstr>Motion: Ad-hoc</vt:lpstr>
      <vt:lpstr>Sept 2018 – Nov 2018 Meeting Planning</vt:lpstr>
      <vt:lpstr>Motion  – Mandatory Protection change</vt:lpstr>
      <vt:lpstr>PowerPoint Presentation</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3351</cp:revision>
  <cp:lastPrinted>1998-02-10T13:28:06Z</cp:lastPrinted>
  <dcterms:created xsi:type="dcterms:W3CDTF">2005-01-04T21:26:55Z</dcterms:created>
  <dcterms:modified xsi:type="dcterms:W3CDTF">2018-09-13T23:32:13Z</dcterms:modified>
</cp:coreProperties>
</file>