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8" r:id="rId3"/>
    <p:sldId id="632" r:id="rId4"/>
    <p:sldId id="694" r:id="rId5"/>
    <p:sldId id="675" r:id="rId6"/>
    <p:sldId id="665" r:id="rId7"/>
    <p:sldId id="666" r:id="rId8"/>
    <p:sldId id="667" r:id="rId9"/>
    <p:sldId id="668" r:id="rId10"/>
    <p:sldId id="669" r:id="rId11"/>
    <p:sldId id="670" r:id="rId12"/>
    <p:sldId id="629" r:id="rId13"/>
    <p:sldId id="635" r:id="rId14"/>
    <p:sldId id="647" r:id="rId15"/>
    <p:sldId id="692" r:id="rId16"/>
    <p:sldId id="677" r:id="rId17"/>
    <p:sldId id="674" r:id="rId18"/>
    <p:sldId id="696" r:id="rId19"/>
    <p:sldId id="697" r:id="rId20"/>
    <p:sldId id="695" r:id="rId21"/>
    <p:sldId id="693" r:id="rId22"/>
    <p:sldId id="684" r:id="rId23"/>
    <p:sldId id="590" r:id="rId24"/>
    <p:sldId id="516" r:id="rId25"/>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802.11-18/1388r4</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802.11-18/1388r4</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451121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757348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245120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802.11-18/1388r4</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21</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23</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24</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103518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5</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6</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11</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11</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802.11-18/1388r4</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hyperlink" Target="https://mentor.ieee.org/802.11/dcn/18/11-18-1361-00-000m-minutes-revmd-adhoc-july-august-2018-portland-or.docx" TargetMode="External"/><Relationship Id="rId5" Type="http://schemas.openxmlformats.org/officeDocument/2006/relationships/hyperlink" Target="https://mentor.ieee.org/802.11/dcn/18/11-18-1401-01-000m-minutes-revmd-august-telecon.docx" TargetMode="External"/><Relationship Id="rId4" Type="http://schemas.openxmlformats.org/officeDocument/2006/relationships/hyperlink" Target="https://mentor.ieee.org/802.11/dcn/18/11-18-1360-00-000m-minutes-revmd-july-telecon.doc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5-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24-05-000m-fixes-to-multi-band-operations.docx"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8/11-18-0614-02-000m-revmd-lb232-gen-comments.xls" TargetMode="External"/><Relationship Id="rId3" Type="http://schemas.openxmlformats.org/officeDocument/2006/relationships/hyperlink" Target="https://mentor.ieee.org/802.11/dcn/18/11-18-0657-06-000m-revmd-wg-lb232-comments-for-editor-ad-hoc.xls" TargetMode="External"/><Relationship Id="rId7" Type="http://schemas.openxmlformats.org/officeDocument/2006/relationships/hyperlink" Target="https://mentor.ieee.org/802.11/dcn/18/11-18-0670-09-000m-lb232-revmd-phy-se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hyperlink" Target="https://mentor.ieee.org/802.11/dcn/17/11-17-0927-22-000m-revmd-mac-comments.xls" TargetMode="External"/><Relationship Id="rId5" Type="http://schemas.openxmlformats.org/officeDocument/2006/relationships/hyperlink" Target="https://mentor.ieee.org/802.11/dcn/17/11-17-0927-19-000m-revmd-mac-comments.xls" TargetMode="External"/><Relationship Id="rId4" Type="http://schemas.openxmlformats.org/officeDocument/2006/relationships/hyperlink" Target="https://mentor.ieee.org/802.11/dcn/18/11-18-0619-08-000m-revmd-editor2-lb232-comments.xls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2018-09-10</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814"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11</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D1.4 incorporates 11ak amendment </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(7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68 – Mandatory Protection change</a:t>
            </a:r>
            <a:endParaRPr lang="en-GB" dirty="0"/>
          </a:p>
        </p:txBody>
      </p:sp>
      <p:sp>
        <p:nvSpPr>
          <p:cNvPr id="9223" name="Rectangle 3"/>
          <p:cNvSpPr>
            <a:spLocks noGrp="1" noChangeArrowheads="1"/>
          </p:cNvSpPr>
          <p:nvPr>
            <p:ph type="body" idx="4294967295"/>
          </p:nvPr>
        </p:nvSpPr>
        <p:spPr>
          <a:xfrm>
            <a:off x="1407161" y="1691641"/>
            <a:ext cx="9479280" cy="4572001"/>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Make the following changes, relative to P802.11md D1.0: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1737.7, delete “If one or more </a:t>
            </a:r>
            <a:r>
              <a:rPr lang="en-GB" sz="1600" dirty="0" err="1"/>
              <a:t>NonERP</a:t>
            </a:r>
            <a:r>
              <a:rPr lang="en-GB" sz="1600" dirty="0"/>
              <a:t> STAs are associated in the BSS, the </a:t>
            </a:r>
            <a:r>
              <a:rPr lang="en-GB" sz="1600" dirty="0" err="1"/>
              <a:t>Use_Protection</a:t>
            </a:r>
            <a:r>
              <a:rPr lang="en-GB" sz="1600" dirty="0"/>
              <a:t> bit shall be set to 1 in transmitted ERP elements.”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1735.5, change “Protection frames shall be sent” to “When the </a:t>
            </a:r>
            <a:r>
              <a:rPr lang="en-GB" sz="1600" dirty="0" err="1"/>
              <a:t>Use_Protection</a:t>
            </a:r>
            <a:r>
              <a:rPr lang="en-GB" sz="1600" dirty="0"/>
              <a:t> field of the ERP element is equal to 1, protection frames shall be sent”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1736.22, delete “Additionally, if any of the rates in the </a:t>
            </a:r>
            <a:r>
              <a:rPr lang="en-GB" sz="1600" dirty="0" err="1"/>
              <a:t>BSSBasicRateSet</a:t>
            </a:r>
            <a:r>
              <a:rPr lang="en-GB" sz="1600" dirty="0"/>
              <a:t> parameter of the protection frame transmitting STA’s BSS are Clause 15 (DSSS PHY specification for the 2.4 GHz band designated for ISM applications) or Clause 16 (High rate direct sequence spread spectrum (HR/DSSS) PHY specification) rates, then the protection mechanism frames shall be sent at one of those Clause 15 (DSSS PHY specification for the 2.4 GHz band designated for ISM applications) or Clause 16 (High rate direct sequence spread spectrum (HR/DSSS) PHY specification) basic rates.”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a:t>At 1736.4, add at end of paragraph “An AP may set the </a:t>
            </a:r>
            <a:r>
              <a:rPr lang="en-GB" sz="1600" dirty="0" err="1"/>
              <a:t>Use_Protection</a:t>
            </a:r>
            <a:r>
              <a:rPr lang="en-GB" sz="1600" dirty="0"/>
              <a:t> bit to 0, based on its internal policies, which are beyond the scope of the standard.”</a:t>
            </a:r>
          </a:p>
          <a:p>
            <a:pPr>
              <a:lnSpc>
                <a:spcPct val="80000"/>
              </a:lnSpc>
            </a:pPr>
            <a:endParaRPr lang="en-US" altLang="en-US" sz="1800" dirty="0">
              <a:solidFill>
                <a:srgbClr val="006600"/>
              </a:solidFill>
            </a:endParaRPr>
          </a:p>
          <a:p>
            <a:pPr>
              <a:lnSpc>
                <a:spcPct val="80000"/>
              </a:lnSpc>
            </a:pPr>
            <a:r>
              <a:rPr lang="en-US" altLang="en-US" sz="1800" dirty="0" smtClean="0"/>
              <a:t>Moved: </a:t>
            </a:r>
            <a:r>
              <a:rPr lang="en-US" altLang="en-US" sz="1800" dirty="0" smtClean="0"/>
              <a:t>Sean Coffey</a:t>
            </a:r>
            <a:endParaRPr lang="en-US" altLang="en-US" sz="1800" dirty="0" smtClean="0"/>
          </a:p>
          <a:p>
            <a:pPr>
              <a:lnSpc>
                <a:spcPct val="80000"/>
              </a:lnSpc>
            </a:pPr>
            <a:r>
              <a:rPr lang="en-US" altLang="en-US" sz="1800" dirty="0" smtClean="0"/>
              <a:t>Seconded: </a:t>
            </a:r>
          </a:p>
          <a:p>
            <a:pPr>
              <a:lnSpc>
                <a:spcPct val="80000"/>
              </a:lnSpc>
            </a:pPr>
            <a:r>
              <a:rPr lang="en-US" altLang="en-US" sz="1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and </a:t>
            </a:r>
            <a:r>
              <a:rPr lang="en-US" altLang="en-US" dirty="0">
                <a:hlinkClick r:id="rId5"/>
              </a:rPr>
              <a:t>https://</a:t>
            </a:r>
            <a:r>
              <a:rPr lang="en-US" altLang="en-US" dirty="0" smtClean="0">
                <a:hlinkClick r:id="rId5"/>
              </a:rPr>
              <a:t>mentor.ieee.org/802.11/dcn/18/11-18-1401-01-000m-minutes-revmd-august-telecon.docx</a:t>
            </a:r>
            <a:r>
              <a:rPr lang="en-US" altLang="en-US" dirty="0" smtClean="0"/>
              <a:t> </a:t>
            </a:r>
          </a:p>
          <a:p>
            <a:pPr lvl="1">
              <a:lnSpc>
                <a:spcPct val="80000"/>
              </a:lnSpc>
            </a:pPr>
            <a:r>
              <a:rPr lang="en-US" altLang="en-US" dirty="0" smtClean="0"/>
              <a:t>Portland ad-hoc meeting: </a:t>
            </a:r>
            <a:r>
              <a:rPr lang="en-US" altLang="en-US" dirty="0">
                <a:hlinkClick r:id="rId6"/>
              </a:rPr>
              <a:t>https://</a:t>
            </a:r>
            <a:r>
              <a:rPr lang="en-US" altLang="en-US" dirty="0" smtClean="0">
                <a:hlinkClick r:id="rId6"/>
              </a:rPr>
              <a:t>mentor.ieee.org/802.11/dcn/18/11-18-1361-00-000m-minutes-revmd-adhoc-july-august-2018-portland-or.docx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“Motion EDITOR </a:t>
            </a:r>
            <a:r>
              <a:rPr lang="en-US" altLang="en-US" sz="1800" dirty="0"/>
              <a:t>E” tab in </a:t>
            </a:r>
            <a:r>
              <a:rPr lang="en-US" altLang="en-US" sz="1800" dirty="0" smtClean="0">
                <a:hlinkClick r:id="rId3"/>
              </a:rPr>
              <a:t>https://mentor.ieee.org/802.11/dcn/18/11-18-0657-05-000m-revmd-wg-lb232-comments-for-editor-ad-hoc.xls</a:t>
            </a:r>
            <a:r>
              <a:rPr lang="en-US" altLang="en-US" sz="1800" dirty="0" smtClean="0"/>
              <a:t> </a:t>
            </a:r>
            <a:endParaRPr lang="en-US" altLang="en-US" sz="1800" dirty="0"/>
          </a:p>
          <a:p>
            <a:pPr lvl="1">
              <a:lnSpc>
                <a:spcPct val="80000"/>
              </a:lnSpc>
            </a:pPr>
            <a:r>
              <a:rPr lang="en-US" altLang="en-US" sz="1800" dirty="0"/>
              <a:t>“</a:t>
            </a:r>
            <a:r>
              <a:rPr lang="en-US" altLang="en-US" sz="1800" dirty="0" smtClean="0"/>
              <a:t>Motion-EDITOR2-D” tab </a:t>
            </a:r>
            <a:r>
              <a:rPr lang="en-US" altLang="en-US" sz="1800" dirty="0"/>
              <a:t>in </a:t>
            </a:r>
            <a:r>
              <a:rPr lang="en-US" altLang="en-US" sz="1800" dirty="0">
                <a:hlinkClick r:id="rId4"/>
              </a:rPr>
              <a:t>https://</a:t>
            </a:r>
            <a:r>
              <a:rPr lang="en-US" altLang="en-US" sz="1800" dirty="0" smtClean="0">
                <a:hlinkClick r:id="rId4"/>
              </a:rPr>
              <a:t>mentor.ieee.org/802.11/dcn/18/11-18-0619-08-000m-revmd-editor2-lb232-comments.xlsx</a:t>
            </a:r>
            <a:r>
              <a:rPr lang="en-US" altLang="en-US" sz="1800" dirty="0" smtClean="0"/>
              <a:t> </a:t>
            </a:r>
          </a:p>
          <a:p>
            <a:pPr lvl="1">
              <a:lnSpc>
                <a:spcPct val="80000"/>
              </a:lnSpc>
            </a:pPr>
            <a:r>
              <a:rPr lang="en-US" altLang="en-US" sz="1800" dirty="0" smtClean="0"/>
              <a:t>“</a:t>
            </a:r>
            <a:r>
              <a:rPr lang="en-US" altLang="en-US" sz="1800" dirty="0"/>
              <a:t>Motion </a:t>
            </a:r>
            <a:r>
              <a:rPr lang="en-US" altLang="en-US" sz="1800" dirty="0" smtClean="0"/>
              <a:t>MAC-S” and “Motion MAC-T” tabs </a:t>
            </a:r>
            <a:r>
              <a:rPr lang="en-US" altLang="en-US" sz="1800" dirty="0"/>
              <a:t>in </a:t>
            </a:r>
            <a:r>
              <a:rPr lang="en-US" altLang="en-US" sz="1800" dirty="0" smtClean="0">
                <a:hlinkClick r:id="rId5"/>
              </a:rPr>
              <a:t>https://</a:t>
            </a:r>
            <a:r>
              <a:rPr lang="en-US" altLang="en-US" sz="1800" dirty="0" smtClean="0">
                <a:hlinkClick r:id="rId6"/>
              </a:rPr>
              <a:t>mentor.ieee.org/802.11/dcn/17/11-17-0927-19-000m-revmd-mac-comments.xls </a:t>
            </a:r>
            <a:endParaRPr lang="en-US" altLang="en-US" sz="1800" dirty="0" smtClean="0"/>
          </a:p>
          <a:p>
            <a:pPr lvl="1">
              <a:lnSpc>
                <a:spcPct val="80000"/>
              </a:lnSpc>
            </a:pPr>
            <a:r>
              <a:rPr lang="en-US" altLang="en-US" sz="1800" dirty="0" smtClean="0"/>
              <a:t>“PHY Motion F” tab </a:t>
            </a:r>
            <a:r>
              <a:rPr lang="en-US" altLang="en-US" sz="1800" dirty="0"/>
              <a:t>in </a:t>
            </a:r>
            <a:r>
              <a:rPr lang="en-US" altLang="en-US" sz="1800" dirty="0">
                <a:hlinkClick r:id="rId7"/>
              </a:rPr>
              <a:t>https://</a:t>
            </a:r>
            <a:r>
              <a:rPr lang="en-US" altLang="en-US" sz="1800" dirty="0" smtClean="0">
                <a:hlinkClick r:id="rId7"/>
              </a:rPr>
              <a:t>mentor.ieee.org/802.11/dcn/18/11-18-0670-09-000m-lb232-revmd-phy-sec-comments.xls</a:t>
            </a:r>
            <a:r>
              <a:rPr lang="en-US" altLang="en-US" sz="1800" dirty="0" smtClean="0"/>
              <a:t> </a:t>
            </a:r>
          </a:p>
          <a:p>
            <a:pPr lvl="1">
              <a:lnSpc>
                <a:spcPct val="80000"/>
              </a:lnSpc>
            </a:pPr>
            <a:r>
              <a:rPr lang="en-US" altLang="en-US" sz="1800" dirty="0" smtClean="0"/>
              <a:t>“Gen Motion </a:t>
            </a:r>
            <a:r>
              <a:rPr lang="en-US" altLang="en-US" sz="1800" dirty="0" err="1" smtClean="0"/>
              <a:t>AdHoc</a:t>
            </a:r>
            <a:r>
              <a:rPr lang="en-US" altLang="en-US" sz="1800" dirty="0" smtClean="0"/>
              <a:t>” and “Gen Motion Aug </a:t>
            </a:r>
            <a:r>
              <a:rPr lang="en-US" altLang="en-US" sz="1800" dirty="0" err="1" smtClean="0"/>
              <a:t>Telcon</a:t>
            </a:r>
            <a:r>
              <a:rPr lang="en-US" altLang="en-US" sz="1800" dirty="0" smtClean="0"/>
              <a:t>” </a:t>
            </a:r>
            <a:r>
              <a:rPr lang="en-US" altLang="en-US" sz="1800" dirty="0" smtClean="0"/>
              <a:t>tabs </a:t>
            </a:r>
            <a:r>
              <a:rPr lang="en-US" altLang="en-US" sz="1800" dirty="0"/>
              <a:t>in </a:t>
            </a:r>
            <a:r>
              <a:rPr lang="en-US" altLang="en-US" sz="1800" dirty="0">
                <a:hlinkClick r:id="rId8"/>
              </a:rPr>
              <a:t>https://</a:t>
            </a:r>
            <a:r>
              <a:rPr lang="en-US" altLang="en-US" sz="1800" dirty="0" smtClean="0">
                <a:hlinkClick r:id="rId8"/>
              </a:rPr>
              <a:t>mentor.ieee.org/802.11/dcn/18/11-18-0614-02-000m-revmd-lb232-gen-comments.xls</a:t>
            </a:r>
            <a:r>
              <a:rPr lang="en-US" altLang="en-US" sz="1800" dirty="0" smtClean="0"/>
              <a:t> </a:t>
            </a: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DMG Editorial clarification</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r>
              <a:rPr lang="en-US" sz="2800" i="1" dirty="0" smtClean="0"/>
              <a:t>Change </a:t>
            </a:r>
            <a:r>
              <a:rPr lang="en-US" sz="2800" i="1" dirty="0"/>
              <a:t>the second paragraph in 10.37.6.2 </a:t>
            </a:r>
            <a:r>
              <a:rPr lang="en-US" sz="2800" i="1" dirty="0" smtClean="0"/>
              <a:t>(D1.4) as </a:t>
            </a:r>
            <a:r>
              <a:rPr lang="en-US" sz="2800" i="1" dirty="0"/>
              <a:t>follows</a:t>
            </a:r>
            <a:endParaRPr lang="en-GB" sz="2800" dirty="0"/>
          </a:p>
          <a:p>
            <a:endParaRPr lang="en-GB" sz="2800" dirty="0"/>
          </a:p>
          <a:p>
            <a:r>
              <a:rPr lang="en-US" sz="2800" dirty="0"/>
              <a:t>An SP </a:t>
            </a:r>
            <a:r>
              <a:rPr lang="en-US" sz="2800" u="sng" dirty="0"/>
              <a:t>allocation that is not an obsolete allocation </a:t>
            </a:r>
            <a:r>
              <a:rPr lang="en-US" sz="2800" dirty="0"/>
              <a:t>is assigned to the source DMG STA identified in the Source AID subfield in an Allocation field </a:t>
            </a:r>
            <a:r>
              <a:rPr lang="en-US" sz="2800" strike="sngStrike" dirty="0"/>
              <a:t>that is not an obsolete allocation</a:t>
            </a:r>
            <a:r>
              <a:rPr lang="en-US" sz="2800" dirty="0"/>
              <a:t> within the Extended Schedule element. </a:t>
            </a:r>
            <a:r>
              <a:rPr lang="en-US" altLang="en-US" sz="2800" dirty="0" smtClean="0"/>
              <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921632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 Multiband Operation edits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r>
              <a:rPr lang="en-US" altLang="en-US" sz="2800" dirty="0">
                <a:hlinkClick r:id="rId3"/>
              </a:rPr>
              <a:t>https://</a:t>
            </a:r>
            <a:r>
              <a:rPr lang="en-US" altLang="en-US" sz="2800" dirty="0" smtClean="0">
                <a:hlinkClick r:id="rId3"/>
              </a:rPr>
              <a:t>mentor.ieee.org/802.11/dcn/18/11-18-1324-05-000m-fixes-to-multi-band-operations.docx</a:t>
            </a:r>
            <a:r>
              <a:rPr lang="en-US" altLang="en-US" sz="2800" dirty="0" smtClean="0"/>
              <a:t> </a:t>
            </a:r>
            <a:r>
              <a:rPr lang="en-US" altLang="en-US" sz="2800" dirty="0" smtClean="0"/>
              <a:t>into </a:t>
            </a:r>
            <a:r>
              <a:rPr lang="en-US" altLang="en-US" sz="2800" dirty="0" smtClean="0"/>
              <a:t>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63762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 </a:t>
            </a:r>
            <a:r>
              <a:rPr lang="en-US" altLang="en-US" dirty="0" smtClean="0"/>
              <a:t>– </a:t>
            </a:r>
            <a:r>
              <a:rPr lang="en-US" altLang="en-US" dirty="0" smtClean="0"/>
              <a:t>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 EDITOR </a:t>
            </a:r>
            <a:r>
              <a:rPr lang="en-US" altLang="en-US" dirty="0"/>
              <a:t>F</a:t>
            </a:r>
            <a:r>
              <a:rPr lang="en-US" altLang="en-US" dirty="0" smtClean="0"/>
              <a:t>” </a:t>
            </a:r>
            <a:r>
              <a:rPr lang="en-US" altLang="en-US" dirty="0"/>
              <a:t>tab in </a:t>
            </a:r>
            <a:r>
              <a:rPr lang="en-US" altLang="en-US" dirty="0" smtClean="0">
                <a:hlinkClick r:id="rId3"/>
              </a:rPr>
              <a:t>https://mentor.ieee.org/802.11/dcn/18/11-18-0657-06-000m-revmd-wg-lb232-comments-for-editor-ad-hoc.xls</a:t>
            </a:r>
            <a:r>
              <a:rPr lang="en-US" altLang="en-US" dirty="0" smtClean="0"/>
              <a:t> </a:t>
            </a:r>
            <a:endParaRPr lang="en-US" altLang="en-US" dirty="0"/>
          </a:p>
          <a:p>
            <a:pPr lvl="1">
              <a:lnSpc>
                <a:spcPct val="80000"/>
              </a:lnSpc>
            </a:pPr>
            <a:r>
              <a:rPr lang="en-US" altLang="en-US" dirty="0"/>
              <a:t>“</a:t>
            </a:r>
            <a:r>
              <a:rPr lang="en-US" altLang="en-US" dirty="0" smtClean="0"/>
              <a:t>Motion-EDITOR2-D” tab </a:t>
            </a:r>
            <a:r>
              <a:rPr lang="en-US" altLang="en-US" dirty="0"/>
              <a:t>in </a:t>
            </a:r>
            <a:r>
              <a:rPr lang="en-US" altLang="en-US" dirty="0">
                <a:hlinkClick r:id="rId4"/>
              </a:rPr>
              <a:t>https://</a:t>
            </a:r>
            <a:r>
              <a:rPr lang="en-US" altLang="en-US" dirty="0" smtClean="0">
                <a:hlinkClick r:id="rId4"/>
              </a:rPr>
              <a:t>mentor.ieee.org/802.11/dcn/18/11-18-0619-08-000m-revmd-editor2-lb232-comments.xlsx</a:t>
            </a:r>
            <a:r>
              <a:rPr lang="en-US" altLang="en-US" dirty="0" smtClean="0"/>
              <a:t> </a:t>
            </a:r>
          </a:p>
          <a:p>
            <a:pPr lvl="1">
              <a:lnSpc>
                <a:spcPct val="80000"/>
              </a:lnSpc>
            </a:pPr>
            <a:r>
              <a:rPr lang="en-US" altLang="en-US" dirty="0" smtClean="0"/>
              <a:t>“</a:t>
            </a:r>
            <a:r>
              <a:rPr lang="en-US" altLang="en-US" dirty="0"/>
              <a:t>Motion </a:t>
            </a:r>
            <a:r>
              <a:rPr lang="en-US" altLang="en-US" dirty="0" smtClean="0"/>
              <a:t>MAC-U” tab </a:t>
            </a:r>
            <a:r>
              <a:rPr lang="en-US" altLang="en-US" dirty="0"/>
              <a:t>in </a:t>
            </a:r>
            <a:r>
              <a:rPr lang="en-US" altLang="en-US" dirty="0" smtClean="0">
                <a:hlinkClick r:id="rId5"/>
              </a:rPr>
              <a:t>https://</a:t>
            </a:r>
            <a:r>
              <a:rPr lang="en-US" altLang="en-US" dirty="0" smtClean="0">
                <a:hlinkClick r:id="rId6"/>
              </a:rPr>
              <a:t>mentor.ieee.org/802.11/dcn/17/11-17-0927-19-000m-revmd-mac-comments.xls </a:t>
            </a:r>
            <a:endParaRPr lang="en-US" altLang="en-US" dirty="0" smtClean="0"/>
          </a:p>
          <a:p>
            <a:pPr lvl="1">
              <a:lnSpc>
                <a:spcPct val="80000"/>
              </a:lnSpc>
            </a:pPr>
            <a:r>
              <a:rPr lang="en-US" altLang="en-US" dirty="0" smtClean="0"/>
              <a:t>“PHY Motion F” tab </a:t>
            </a:r>
            <a:r>
              <a:rPr lang="en-US" altLang="en-US" dirty="0"/>
              <a:t>in </a:t>
            </a:r>
            <a:r>
              <a:rPr lang="en-US" altLang="en-US" dirty="0">
                <a:hlinkClick r:id="rId7"/>
              </a:rPr>
              <a:t>https://</a:t>
            </a:r>
            <a:r>
              <a:rPr lang="en-US" altLang="en-US" dirty="0" smtClean="0">
                <a:hlinkClick r:id="rId7"/>
              </a:rPr>
              <a:t>mentor.ieee.org/802.11/dcn/18/11-18-0670-09-000m-lb232-revmd-phy-sec-comments.xls</a:t>
            </a:r>
            <a:r>
              <a:rPr lang="en-US" altLang="en-US" dirty="0" smtClean="0"/>
              <a:t> </a:t>
            </a:r>
          </a:p>
          <a:p>
            <a:pPr lvl="1">
              <a:lnSpc>
                <a:spcPct val="80000"/>
              </a:lnSpc>
            </a:pPr>
            <a:r>
              <a:rPr lang="en-US" altLang="en-US" dirty="0" smtClean="0"/>
              <a:t>“Gen Motion” </a:t>
            </a:r>
            <a:r>
              <a:rPr lang="en-US" altLang="en-US" dirty="0" smtClean="0"/>
              <a:t>tab </a:t>
            </a:r>
            <a:r>
              <a:rPr lang="en-US" altLang="en-US" dirty="0"/>
              <a:t>in </a:t>
            </a:r>
            <a:r>
              <a:rPr lang="en-US" altLang="en-US" dirty="0">
                <a:hlinkClick r:id="rId8"/>
              </a:rPr>
              <a:t>https://</a:t>
            </a:r>
            <a:r>
              <a:rPr lang="en-US" altLang="en-US" dirty="0" smtClean="0">
                <a:hlinkClick r:id="rId8"/>
              </a:rPr>
              <a:t>mentor.ieee.org/802.11/dcn/18/11-18-0614-02-000m-revmd-lb232-gen-comments.xls</a:t>
            </a:r>
            <a:r>
              <a:rPr lang="en-US" altLang="en-US" dirty="0" smtClean="0"/>
              <a:t>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323765">
            <a:off x="5905038" y="1628795"/>
            <a:ext cx="4532011" cy="923330"/>
          </a:xfrm>
          <a:prstGeom prst="rect">
            <a:avLst/>
          </a:prstGeom>
          <a:noFill/>
        </p:spPr>
        <p:txBody>
          <a:bodyPr wrap="none" lIns="91440" tIns="45720" rIns="91440" bIns="45720">
            <a:spAutoFit/>
          </a:bodyPr>
          <a:lstStyle/>
          <a:p>
            <a:pPr algn="ctr"/>
            <a:r>
              <a:rPr lang="en-US" sz="5400" b="0" cap="none" spc="0" dirty="0" smtClean="0">
                <a:ln w="0"/>
                <a:gradFill>
                  <a:gsLst>
                    <a:gs pos="21000">
                      <a:srgbClr val="53575C"/>
                    </a:gs>
                    <a:gs pos="88000">
                      <a:srgbClr val="C5C7CA"/>
                    </a:gs>
                  </a:gsLst>
                  <a:lin ang="5400000"/>
                </a:gradFill>
                <a:effectLst/>
              </a:rPr>
              <a:t>Need to Update</a:t>
            </a:r>
            <a:endParaRPr lang="en-US" sz="5400" b="0" cap="none" spc="0" dirty="0">
              <a:ln w="0"/>
              <a:gradFill>
                <a:gsLst>
                  <a:gs pos="21000">
                    <a:srgbClr val="53575C"/>
                  </a:gs>
                  <a:gs pos="88000">
                    <a:srgbClr val="C5C7CA"/>
                  </a:gs>
                </a:gsLst>
                <a:lin ang="5400000"/>
              </a:gradFill>
              <a:effectLst/>
            </a:endParaRPr>
          </a:p>
        </p:txBody>
      </p:sp>
    </p:spTree>
    <p:extLst>
      <p:ext uri="{BB962C8B-B14F-4D97-AF65-F5344CB8AC3E}">
        <p14:creationId xmlns:p14="http://schemas.microsoft.com/office/powerpoint/2010/main" val="25324971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D1.x, </a:t>
            </a:r>
            <a:r>
              <a:rPr lang="en-US" sz="2800" dirty="0"/>
              <a:t>as defined in </a:t>
            </a:r>
            <a:r>
              <a:rPr lang="en-US" sz="2800" dirty="0" smtClean="0"/>
              <a:t>11-18-0611r7, 11-17-927rxx,  and 11-18-xxxxrxx,</a:t>
            </a:r>
            <a:endParaRPr lang="en-GB" sz="2800" dirty="0"/>
          </a:p>
          <a:p>
            <a:pPr lvl="0"/>
            <a:r>
              <a:rPr lang="en-US" sz="2800" dirty="0" smtClean="0"/>
              <a:t>Instruct </a:t>
            </a:r>
            <a:r>
              <a:rPr lang="en-US" sz="2800" dirty="0"/>
              <a:t>the editor to prepare </a:t>
            </a:r>
            <a:r>
              <a:rPr lang="en-US" sz="2800" dirty="0" smtClean="0"/>
              <a:t>P802.11REVmd D2.0 and</a:t>
            </a:r>
            <a:endParaRPr lang="en-GB" sz="2800" dirty="0"/>
          </a:p>
          <a:p>
            <a:pPr lvl="0"/>
            <a:r>
              <a:rPr lang="en-US" sz="2800" dirty="0"/>
              <a:t>Approve a </a:t>
            </a:r>
            <a:r>
              <a:rPr lang="en-US" sz="2800" dirty="0" smtClean="0"/>
              <a:t>20 </a:t>
            </a:r>
            <a:r>
              <a:rPr lang="en-US" sz="2800" dirty="0"/>
              <a:t>day Working Group Technical Letter Ballot asking the question “Should </a:t>
            </a:r>
            <a:r>
              <a:rPr lang="en-US" sz="2800" dirty="0" smtClean="0"/>
              <a:t>P802.11REVmd D2.0 </a:t>
            </a:r>
            <a:r>
              <a:rPr lang="en-US" sz="2800" dirty="0"/>
              <a:t>be forwarded to Sponsor Ballot?”</a:t>
            </a:r>
            <a:endParaRPr lang="en-GB" sz="2800" dirty="0"/>
          </a:p>
          <a:p>
            <a:r>
              <a:rPr lang="en-GB" sz="2800" dirty="0" smtClean="0"/>
              <a:t>Moved:</a:t>
            </a:r>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December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December 6-7 in Piscataway NJ USA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23</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None</a:t>
            </a:r>
            <a:endParaRPr lang="en-GB" sz="1800" dirty="0"/>
          </a:p>
          <a:p>
            <a:r>
              <a:rPr lang="en-US" altLang="en-US" sz="2000" dirty="0" smtClean="0"/>
              <a:t>Next ad-hoc: </a:t>
            </a:r>
            <a:r>
              <a:rPr lang="en-US" altLang="en-US" sz="2000" dirty="0" smtClean="0"/>
              <a:t> December</a:t>
            </a:r>
            <a:endParaRPr lang="en-US" altLang="en-US" sz="2000" dirty="0" smtClean="0"/>
          </a:p>
          <a:p>
            <a:pPr lvl="1"/>
            <a:r>
              <a:rPr lang="en-US" altLang="en-US" sz="1600" dirty="0" smtClean="0"/>
              <a:t>Piscataway NJ</a:t>
            </a:r>
          </a:p>
          <a:p>
            <a:pPr lvl="1"/>
            <a:r>
              <a:rPr lang="en-US" altLang="en-US" sz="1600" dirty="0" smtClean="0"/>
              <a:t>Dates: December 6, 7,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24</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523999"/>
            <a:ext cx="5562600" cy="335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Emily Qi – CID 1306 11-18-1421</a:t>
            </a:r>
          </a:p>
          <a:p>
            <a:pPr lvl="1"/>
            <a:r>
              <a:rPr lang="en-US" sz="1600" dirty="0" smtClean="0"/>
              <a:t>Menzo CID 1007 11-18-0930</a:t>
            </a:r>
          </a:p>
          <a:p>
            <a:pPr lvl="1"/>
            <a:r>
              <a:rPr lang="en-US" altLang="en-US" sz="1600" dirty="0" err="1" smtClean="0"/>
              <a:t>Abhi</a:t>
            </a:r>
            <a:r>
              <a:rPr lang="en-US" altLang="en-US" sz="1600" dirty="0" smtClean="0"/>
              <a:t> </a:t>
            </a:r>
            <a:r>
              <a:rPr lang="en-US" altLang="en-US" sz="1600" dirty="0" err="1" smtClean="0"/>
              <a:t>Patil</a:t>
            </a:r>
            <a:r>
              <a:rPr lang="en-US" altLang="en-US" sz="1600" dirty="0" smtClean="0"/>
              <a:t>/Menzo CIDs 1278, 1288, 1300 </a:t>
            </a:r>
            <a:r>
              <a:rPr lang="en-US" altLang="en-US" sz="1600" dirty="0" smtClean="0"/>
              <a:t>11-18-1350 and </a:t>
            </a:r>
            <a:r>
              <a:rPr lang="en-GB" altLang="en-US" sz="1600" dirty="0" smtClean="0"/>
              <a:t>CID 1298 in 11-18-</a:t>
            </a:r>
            <a:r>
              <a:rPr lang="en-GB" sz="1600" dirty="0" smtClean="0"/>
              <a:t>1296</a:t>
            </a:r>
          </a:p>
          <a:p>
            <a:pPr lvl="1"/>
            <a:r>
              <a:rPr lang="en-US" sz="1600" dirty="0" smtClean="0"/>
              <a:t>Mike </a:t>
            </a:r>
            <a:r>
              <a:rPr lang="en-US" sz="1600" dirty="0" err="1" smtClean="0"/>
              <a:t>Montemurro</a:t>
            </a:r>
            <a:r>
              <a:rPr lang="en-US" sz="1600" dirty="0" smtClean="0"/>
              <a:t> – CIDs 1027, 1028</a:t>
            </a:r>
          </a:p>
          <a:p>
            <a:pPr lvl="1"/>
            <a:r>
              <a:rPr lang="en-US" sz="1600" dirty="0" smtClean="0"/>
              <a:t>Mark Hamilton – CID 1286, 1338, 1343, 1349</a:t>
            </a:r>
            <a:endParaRPr lang="en-GB" sz="1600" dirty="0" smtClean="0"/>
          </a:p>
          <a:p>
            <a:pPr lvl="1"/>
            <a:endParaRPr lang="en-US" altLang="en-US" sz="1600" dirty="0" smtClean="0"/>
          </a:p>
          <a:p>
            <a:pPr lvl="1"/>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523999"/>
            <a:ext cx="5030861" cy="1905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AM1 </a:t>
            </a:r>
          </a:p>
          <a:p>
            <a:pPr lvl="1">
              <a:lnSpc>
                <a:spcPct val="80000"/>
              </a:lnSpc>
            </a:pPr>
            <a:r>
              <a:rPr lang="en-US" sz="1600" dirty="0" smtClean="0"/>
              <a:t>Jerome Henry – CID 1014, 11-18-1446, also 11-18-1447, 11-18-1448</a:t>
            </a:r>
          </a:p>
          <a:p>
            <a:pPr lvl="1">
              <a:lnSpc>
                <a:spcPct val="80000"/>
              </a:lnSpc>
            </a:pPr>
            <a:r>
              <a:rPr lang="en-US" sz="1600" dirty="0" smtClean="0"/>
              <a:t>Menzo Wentink - 11-18-1177 – 11ah TXOP</a:t>
            </a:r>
          </a:p>
          <a:p>
            <a:pPr lvl="1">
              <a:lnSpc>
                <a:spcPct val="80000"/>
              </a:lnSpc>
            </a:pPr>
            <a:r>
              <a:rPr lang="en-US" sz="1600" dirty="0"/>
              <a:t>Dan Harkins – 11-18-1479 Parse Commit message</a:t>
            </a:r>
            <a:endParaRPr lang="en-GB" sz="1600" dirty="0"/>
          </a:p>
          <a:p>
            <a:pPr lvl="1">
              <a:lnSpc>
                <a:spcPct val="80000"/>
              </a:lnSpc>
            </a:pPr>
            <a:r>
              <a:rPr lang="en-US" sz="1600" dirty="0" smtClean="0"/>
              <a:t>Mark </a:t>
            </a:r>
            <a:r>
              <a:rPr lang="en-US" sz="1600" dirty="0"/>
              <a:t>Rison CIDs in 11-18-1306r3</a:t>
            </a:r>
            <a:endParaRPr lang="en-GB" sz="1600" dirty="0"/>
          </a:p>
          <a:p>
            <a:pPr lvl="1">
              <a:lnSpc>
                <a:spcPct val="80000"/>
              </a:lnSpc>
            </a:pPr>
            <a:r>
              <a:rPr lang="en-US" sz="1600" dirty="0" smtClean="0"/>
              <a:t>Comment resolution</a:t>
            </a:r>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878387"/>
            <a:ext cx="5334000" cy="1293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Monday PM2</a:t>
            </a:r>
            <a:endParaRPr lang="en-US" altLang="en-US" sz="2400" b="1" dirty="0"/>
          </a:p>
          <a:p>
            <a:pPr lvl="1">
              <a:lnSpc>
                <a:spcPct val="80000"/>
              </a:lnSpc>
            </a:pPr>
            <a:r>
              <a:rPr lang="en-US" altLang="en-US" sz="1600" dirty="0" smtClean="0"/>
              <a:t>Menzo </a:t>
            </a:r>
            <a:r>
              <a:rPr lang="en-US" altLang="en-US" sz="1600" dirty="0" smtClean="0"/>
              <a:t>Wentink– </a:t>
            </a:r>
            <a:r>
              <a:rPr lang="en-US" altLang="en-US" sz="1600" dirty="0" smtClean="0"/>
              <a:t>CID 1505 11-18-1426</a:t>
            </a:r>
          </a:p>
          <a:p>
            <a:pPr lvl="1">
              <a:lnSpc>
                <a:spcPct val="80000"/>
              </a:lnSpc>
            </a:pPr>
            <a:r>
              <a:rPr lang="en-US" sz="1600" dirty="0"/>
              <a:t>Carlos </a:t>
            </a:r>
            <a:r>
              <a:rPr lang="en-US" sz="1600" dirty="0" err="1"/>
              <a:t>Cordeiro</a:t>
            </a:r>
            <a:r>
              <a:rPr lang="en-US" sz="1600" dirty="0"/>
              <a:t> 11-18-1324</a:t>
            </a:r>
          </a:p>
          <a:p>
            <a:pPr lvl="1">
              <a:lnSpc>
                <a:spcPct val="80000"/>
              </a:lnSpc>
            </a:pPr>
            <a:r>
              <a:rPr lang="en-US" sz="1600" dirty="0" smtClean="0"/>
              <a:t>Carlos </a:t>
            </a:r>
            <a:r>
              <a:rPr lang="en-US" sz="1600" dirty="0" err="1" smtClean="0"/>
              <a:t>Cordeiro</a:t>
            </a:r>
            <a:r>
              <a:rPr lang="en-US" sz="1600" dirty="0" smtClean="0"/>
              <a:t> 11-18-1580 DMG </a:t>
            </a:r>
            <a:r>
              <a:rPr lang="en-US" sz="1600" dirty="0" smtClean="0"/>
              <a:t>CIDs</a:t>
            </a: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0" name="Rectangle 35"/>
          <p:cNvSpPr>
            <a:spLocks noChangeArrowheads="1"/>
          </p:cNvSpPr>
          <p:nvPr/>
        </p:nvSpPr>
        <p:spPr bwMode="auto">
          <a:xfrm>
            <a:off x="7008738" y="3594806"/>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p>
          <a:p>
            <a:pPr lvl="1">
              <a:lnSpc>
                <a:spcPct val="80000"/>
              </a:lnSpc>
            </a:pPr>
            <a:r>
              <a:rPr lang="en-US" altLang="en-US" sz="1600" dirty="0"/>
              <a:t>EDCA TXOP AC rules CID 1195 – 11-18-1260, 11-18-1368</a:t>
            </a:r>
          </a:p>
          <a:p>
            <a:pPr lvl="1">
              <a:lnSpc>
                <a:spcPct val="80000"/>
              </a:lnSpc>
            </a:pPr>
            <a:r>
              <a:rPr lang="en-US" sz="1600" dirty="0"/>
              <a:t>Sean Coffey </a:t>
            </a:r>
            <a:r>
              <a:rPr lang="en-US" sz="1600" dirty="0" smtClean="0"/>
              <a:t>11-18-1583</a:t>
            </a:r>
            <a:endParaRPr lang="en-US" sz="1600" dirty="0"/>
          </a:p>
          <a:p>
            <a:pPr lvl="1">
              <a:lnSpc>
                <a:spcPct val="80000"/>
              </a:lnSpc>
            </a:pPr>
            <a:r>
              <a:rPr lang="en-US" sz="1600" dirty="0"/>
              <a:t>Emily Qi – CID 1006 11-18-1364 – Beacon Protection</a:t>
            </a:r>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a:t>
            </a:r>
            <a:endParaRPr lang="en-US" altLang="en-US" dirty="0"/>
          </a:p>
        </p:txBody>
      </p:sp>
      <p:sp>
        <p:nvSpPr>
          <p:cNvPr id="16" name="Rectangle 35"/>
          <p:cNvSpPr>
            <a:spLocks noChangeArrowheads="1"/>
          </p:cNvSpPr>
          <p:nvPr/>
        </p:nvSpPr>
        <p:spPr bwMode="auto">
          <a:xfrm>
            <a:off x="1275848" y="1944982"/>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600" dirty="0" smtClean="0"/>
              <a:t>Mark </a:t>
            </a:r>
            <a:r>
              <a:rPr lang="en-US" altLang="en-US" sz="1600" dirty="0"/>
              <a:t>Hamilton – CIDs 1507, 1525, also see 11-18-1306</a:t>
            </a:r>
          </a:p>
          <a:p>
            <a:pPr lvl="1">
              <a:lnSpc>
                <a:spcPct val="80000"/>
              </a:lnSpc>
            </a:pP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9" name="Rectangle 35"/>
          <p:cNvSpPr>
            <a:spLocks noChangeArrowheads="1"/>
          </p:cNvSpPr>
          <p:nvPr/>
        </p:nvSpPr>
        <p:spPr bwMode="auto">
          <a:xfrm>
            <a:off x="6629400" y="1921436"/>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resolution</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1284315" y="3578370"/>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Edward Au –11-18-1000, CIDs 1129, 1130</a:t>
            </a:r>
          </a:p>
          <a:p>
            <a:pPr lvl="1">
              <a:lnSpc>
                <a:spcPct val="80000"/>
              </a:lnSpc>
            </a:pPr>
            <a:r>
              <a:rPr lang="en-US" sz="1600" dirty="0" smtClean="0"/>
              <a:t>Marc Emmelmann –11-18-1609 through 11-18-1615</a:t>
            </a:r>
          </a:p>
          <a:p>
            <a:pPr lvl="1">
              <a:lnSpc>
                <a:spcPct val="80000"/>
              </a:lnSpc>
            </a:pPr>
            <a:r>
              <a:rPr lang="en-US" sz="1600" dirty="0" smtClean="0"/>
              <a:t>Comment </a:t>
            </a:r>
            <a:r>
              <a:rPr lang="en-US" sz="1600" dirty="0" smtClean="0"/>
              <a:t>Resolution</a:t>
            </a:r>
          </a:p>
          <a:p>
            <a:pPr lvl="1">
              <a:lnSpc>
                <a:spcPct val="80000"/>
              </a:lnSpc>
            </a:pPr>
            <a:endParaRPr lang="en-GB" sz="1600" dirty="0"/>
          </a:p>
        </p:txBody>
      </p:sp>
    </p:spTree>
    <p:extLst>
      <p:ext uri="{BB962C8B-B14F-4D97-AF65-F5344CB8AC3E}">
        <p14:creationId xmlns:p14="http://schemas.microsoft.com/office/powerpoint/2010/main" val="327040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5</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393381948"/>
              </p:ext>
            </p:extLst>
          </p:nvPr>
        </p:nvGraphicFramePr>
        <p:xfrm>
          <a:off x="1028700" y="1950720"/>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517947</TotalTime>
  <Words>2395</Words>
  <Application>Microsoft Office PowerPoint</Application>
  <PresentationFormat>Widescreen</PresentationFormat>
  <Paragraphs>486</Paragraphs>
  <Slides>24</Slides>
  <Notes>21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4"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Motion 68 – Mandatory Protection change</vt:lpstr>
      <vt:lpstr>Approve prior TGmd minutes</vt:lpstr>
      <vt:lpstr>Motion – San Diego, Teleconference, ad-hoc CIDs </vt:lpstr>
      <vt:lpstr>Motion – DMG Editorial clarification</vt:lpstr>
      <vt:lpstr>Motion - Multiband Operation edits</vt:lpstr>
      <vt:lpstr>Motion  – Waikoloa CIDs</vt:lpstr>
      <vt:lpstr>PowerPoint Presentation</vt:lpstr>
      <vt:lpstr>Motion: 2018 December Ad-hoc</vt:lpstr>
      <vt:lpstr>Sept 2018 – Nov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3301</cp:revision>
  <cp:lastPrinted>1998-02-10T13:28:06Z</cp:lastPrinted>
  <dcterms:created xsi:type="dcterms:W3CDTF">2005-01-04T21:26:55Z</dcterms:created>
  <dcterms:modified xsi:type="dcterms:W3CDTF">2018-09-11T08:29:07Z</dcterms:modified>
</cp:coreProperties>
</file>