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8" r:id="rId3"/>
    <p:sldId id="632" r:id="rId4"/>
    <p:sldId id="694" r:id="rId5"/>
    <p:sldId id="675" r:id="rId6"/>
    <p:sldId id="665" r:id="rId7"/>
    <p:sldId id="666" r:id="rId8"/>
    <p:sldId id="667" r:id="rId9"/>
    <p:sldId id="668" r:id="rId10"/>
    <p:sldId id="669" r:id="rId11"/>
    <p:sldId id="670" r:id="rId12"/>
    <p:sldId id="629" r:id="rId13"/>
    <p:sldId id="635" r:id="rId14"/>
    <p:sldId id="647" r:id="rId15"/>
    <p:sldId id="677" r:id="rId16"/>
    <p:sldId id="674" r:id="rId17"/>
    <p:sldId id="692" r:id="rId18"/>
    <p:sldId id="686" r:id="rId19"/>
    <p:sldId id="693" r:id="rId20"/>
    <p:sldId id="684" r:id="rId21"/>
    <p:sldId id="590" r:id="rId22"/>
    <p:sldId id="516" r:id="rId2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802.11-18/1388r3</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802.11-18/1388r3</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73422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829855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802.11-18/1388r3</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19</a:t>
            </a:fld>
            <a:endParaRPr lang="en-US"/>
          </a:p>
        </p:txBody>
      </p:sp>
    </p:spTree>
    <p:extLst>
      <p:ext uri="{BB962C8B-B14F-4D97-AF65-F5344CB8AC3E}">
        <p14:creationId xmlns:p14="http://schemas.microsoft.com/office/powerpoint/2010/main" val="22490262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802.11-18/1388r3</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802.11-18/1388r3</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802.11-18/1388r3</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802.11-18/1388r3</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802.11-18/1388r3</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103518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802.11-18/1388r3</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802.11-18/1388r3</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066-00-000m-minutes-for-revmd-july-2018-san-diego.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8/11-18-1361-00-000m-minutes-revmd-adhoc-july-august-2018-portland-or.docx" TargetMode="External"/><Relationship Id="rId5" Type="http://schemas.openxmlformats.org/officeDocument/2006/relationships/hyperlink" Target="https://mentor.ieee.org/802.11/dcn/18/11-18-1401-01-000m-minutes-revmd-august-telecon.docx" TargetMode="External"/><Relationship Id="rId4" Type="http://schemas.openxmlformats.org/officeDocument/2006/relationships/hyperlink" Target="https://mentor.ieee.org/802.11/dcn/18/11-18-1360-00-000m-minutes-revmd-july-telecon.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8/11-18-0614-02-000m-revmd-lb232-gen-comments.xls" TargetMode="External"/><Relationship Id="rId3" Type="http://schemas.openxmlformats.org/officeDocument/2006/relationships/hyperlink" Target="https://mentor.ieee.org/802.11/dcn/18/11-18-0657-05-000m-revmd-wg-lb232-comments-for-editor-ad-hoc.xls" TargetMode="External"/><Relationship Id="rId7" Type="http://schemas.openxmlformats.org/officeDocument/2006/relationships/hyperlink" Target="https://mentor.ieee.org/802.11/dcn/18/11-18-0670-09-000m-lb232-revmd-phy-sec-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7/11-17-0927-22-000m-revmd-mac-comments.xls" TargetMode="External"/><Relationship Id="rId5" Type="http://schemas.openxmlformats.org/officeDocument/2006/relationships/hyperlink" Target="https://mentor.ieee.org/802.11/dcn/17/11-17-0927-19-000m-revmd-mac-comments.xls" TargetMode="External"/><Relationship Id="rId4" Type="http://schemas.openxmlformats.org/officeDocument/2006/relationships/hyperlink" Target="https://mentor.ieee.org/802.11/dcn/18/11-18-0619-08-000m-revmd-editor2-lb232-comments.xls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7/11-17-0927-18-000m-revmd-mac-comments.xls"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hyperlink" Target="https://mentor.ieee.org/802.11/dcn/17/11-17-0927-23-000m-revmd-mac-comments.xls"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6-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2018-09-10</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809"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dirty="0" smtClean="0"/>
              <a:t>D1.4 incorporates 11ak amendment </a:t>
            </a:r>
          </a:p>
          <a:p>
            <a:pPr>
              <a:lnSpc>
                <a:spcPct val="90000"/>
              </a:lnSpc>
            </a:pPr>
            <a:r>
              <a:rPr lang="en-US" altLang="zh-CN" dirty="0" smtClean="0"/>
              <a:t>Since July </a:t>
            </a:r>
            <a:r>
              <a:rPr lang="en-US" altLang="zh-CN" dirty="0"/>
              <a:t>2018 meeting</a:t>
            </a:r>
          </a:p>
          <a:p>
            <a:pPr lvl="1">
              <a:lnSpc>
                <a:spcPct val="90000"/>
              </a:lnSpc>
            </a:pPr>
            <a:r>
              <a:rPr lang="en-US" altLang="zh-CN" dirty="0" smtClean="0"/>
              <a:t>Continued comment resolution</a:t>
            </a:r>
          </a:p>
          <a:p>
            <a:pPr lvl="1">
              <a:lnSpc>
                <a:spcPct val="90000"/>
              </a:lnSpc>
            </a:pPr>
            <a:r>
              <a:rPr lang="en-US" altLang="zh-CN" dirty="0" smtClean="0"/>
              <a:t>Held 3 teleconferences, Portland </a:t>
            </a:r>
            <a:r>
              <a:rPr lang="en-US" altLang="zh-CN" dirty="0" err="1" smtClean="0"/>
              <a:t>Adhoc</a:t>
            </a:r>
            <a:r>
              <a:rPr lang="en-US" altLang="zh-CN" dirty="0" smtClean="0"/>
              <a:t> meeting </a:t>
            </a:r>
            <a:endParaRPr lang="en-US" altLang="zh-CN" dirty="0"/>
          </a:p>
          <a:p>
            <a:pPr>
              <a:lnSpc>
                <a:spcPct val="90000"/>
              </a:lnSpc>
            </a:pPr>
            <a:r>
              <a:rPr lang="en-US" altLang="zh-CN" dirty="0" smtClean="0"/>
              <a:t>September </a:t>
            </a:r>
            <a:r>
              <a:rPr lang="en-US" altLang="zh-CN" dirty="0"/>
              <a:t>2018 meeting goals </a:t>
            </a:r>
            <a:r>
              <a:rPr lang="en-US" altLang="zh-CN" dirty="0" smtClean="0"/>
              <a:t>(7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Sept – Nov: Recirculation WGLB,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11-18-1388</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2018 </a:t>
            </a:r>
            <a:r>
              <a:rPr lang="en-US" altLang="en-US" dirty="0"/>
              <a:t>meeting: </a:t>
            </a:r>
            <a:r>
              <a:rPr lang="en-US" altLang="en-US" dirty="0">
                <a:hlinkClick r:id="rId3"/>
              </a:rPr>
              <a:t>https://</a:t>
            </a:r>
            <a:r>
              <a:rPr lang="en-US" altLang="en-US" dirty="0" smtClean="0">
                <a:hlinkClick r:id="rId3"/>
              </a:rPr>
              <a:t>mentor.ieee.org/802.11/dcn/18/11-18-1066-00-000m-minutes-for-revmd-july-2018-san-diego.docx</a:t>
            </a:r>
            <a:r>
              <a:rPr lang="en-US" altLang="en-US" dirty="0" smtClean="0"/>
              <a:t> </a:t>
            </a:r>
          </a:p>
          <a:p>
            <a:pPr lvl="1">
              <a:lnSpc>
                <a:spcPct val="80000"/>
              </a:lnSpc>
            </a:pPr>
            <a:r>
              <a:rPr lang="en-US" altLang="en-US" dirty="0" smtClean="0"/>
              <a:t>July-August </a:t>
            </a:r>
            <a:r>
              <a:rPr lang="en-US" altLang="en-US" dirty="0"/>
              <a:t>teleconferences: </a:t>
            </a:r>
            <a:r>
              <a:rPr lang="en-US" altLang="en-US" dirty="0">
                <a:hlinkClick r:id="rId4"/>
              </a:rPr>
              <a:t>https://</a:t>
            </a:r>
            <a:r>
              <a:rPr lang="en-US" altLang="en-US" dirty="0" smtClean="0">
                <a:hlinkClick r:id="rId4"/>
              </a:rPr>
              <a:t>mentor.ieee.org/802.11/dcn/18/11-18-1360-00-000m-minutes-revmd-july-telecon.docx</a:t>
            </a:r>
            <a:r>
              <a:rPr lang="en-US" altLang="en-US" dirty="0" smtClean="0"/>
              <a:t>  and </a:t>
            </a:r>
            <a:r>
              <a:rPr lang="en-US" altLang="en-US" dirty="0">
                <a:hlinkClick r:id="rId5"/>
              </a:rPr>
              <a:t>https://</a:t>
            </a:r>
            <a:r>
              <a:rPr lang="en-US" altLang="en-US" dirty="0" smtClean="0">
                <a:hlinkClick r:id="rId5"/>
              </a:rPr>
              <a:t>mentor.ieee.org/802.11/dcn/18/11-18-1401-01-000m-minutes-revmd-august-telecon.docx</a:t>
            </a:r>
            <a:r>
              <a:rPr lang="en-US" altLang="en-US" dirty="0" smtClean="0"/>
              <a:t> </a:t>
            </a:r>
          </a:p>
          <a:p>
            <a:pPr lvl="1">
              <a:lnSpc>
                <a:spcPct val="80000"/>
              </a:lnSpc>
            </a:pPr>
            <a:r>
              <a:rPr lang="en-US" altLang="en-US" dirty="0" smtClean="0"/>
              <a:t>Portland ad-hoc meeting: </a:t>
            </a:r>
            <a:r>
              <a:rPr lang="en-US" altLang="en-US" dirty="0">
                <a:hlinkClick r:id="rId6"/>
              </a:rPr>
              <a:t>https://</a:t>
            </a:r>
            <a:r>
              <a:rPr lang="en-US" altLang="en-US" dirty="0" smtClean="0">
                <a:hlinkClick r:id="rId6"/>
              </a:rPr>
              <a:t>mentor.ieee.org/802.11/dcn/18/11-18-1361-00-000m-minutes-revmd-adhoc-july-august-2018-portland-or.docx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63 – San Diego, Teleconference, ad-hoc 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“Motion EDITOR </a:t>
            </a:r>
            <a:r>
              <a:rPr lang="en-US" altLang="en-US" dirty="0"/>
              <a:t>E” tab in </a:t>
            </a:r>
            <a:r>
              <a:rPr lang="en-US" altLang="en-US" dirty="0" smtClean="0">
                <a:hlinkClick r:id="rId3"/>
              </a:rPr>
              <a:t>https://mentor.ieee.org/802.11/dcn/18/11-18-0657-05-000m-revmd-wg-lb232-comments-for-editor-ad-hoc.xls</a:t>
            </a:r>
            <a:r>
              <a:rPr lang="en-US" altLang="en-US" dirty="0" smtClean="0"/>
              <a:t> </a:t>
            </a:r>
            <a:endParaRPr lang="en-US" altLang="en-US" dirty="0"/>
          </a:p>
          <a:p>
            <a:pPr lvl="1">
              <a:lnSpc>
                <a:spcPct val="80000"/>
              </a:lnSpc>
            </a:pPr>
            <a:r>
              <a:rPr lang="en-US" altLang="en-US" dirty="0"/>
              <a:t>“</a:t>
            </a:r>
            <a:r>
              <a:rPr lang="en-US" altLang="en-US" dirty="0" smtClean="0"/>
              <a:t>Motion-EDITOR2-D” tab </a:t>
            </a:r>
            <a:r>
              <a:rPr lang="en-US" altLang="en-US" dirty="0"/>
              <a:t>in </a:t>
            </a:r>
            <a:r>
              <a:rPr lang="en-US" altLang="en-US" dirty="0">
                <a:hlinkClick r:id="rId4"/>
              </a:rPr>
              <a:t>https://</a:t>
            </a:r>
            <a:r>
              <a:rPr lang="en-US" altLang="en-US" dirty="0" smtClean="0">
                <a:hlinkClick r:id="rId4"/>
              </a:rPr>
              <a:t>mentor.ieee.org/802.11/dcn/18/11-18-0619-08-000m-revmd-editor2-lb232-comments.xlsx</a:t>
            </a:r>
            <a:r>
              <a:rPr lang="en-US" altLang="en-US" dirty="0" smtClean="0"/>
              <a:t> </a:t>
            </a:r>
          </a:p>
          <a:p>
            <a:pPr lvl="1">
              <a:lnSpc>
                <a:spcPct val="80000"/>
              </a:lnSpc>
            </a:pPr>
            <a:r>
              <a:rPr lang="en-US" altLang="en-US" dirty="0" smtClean="0"/>
              <a:t>“</a:t>
            </a:r>
            <a:r>
              <a:rPr lang="en-US" altLang="en-US" dirty="0"/>
              <a:t>Motion </a:t>
            </a:r>
            <a:r>
              <a:rPr lang="en-US" altLang="en-US" dirty="0" smtClean="0"/>
              <a:t>MAC-S” and “Motion MAC-T” tabs </a:t>
            </a:r>
            <a:r>
              <a:rPr lang="en-US" altLang="en-US" dirty="0"/>
              <a:t>in </a:t>
            </a:r>
            <a:r>
              <a:rPr lang="en-US" altLang="en-US" dirty="0" smtClean="0">
                <a:hlinkClick r:id="rId5"/>
              </a:rPr>
              <a:t>https://</a:t>
            </a:r>
            <a:r>
              <a:rPr lang="en-US" altLang="en-US" dirty="0" smtClean="0">
                <a:hlinkClick r:id="rId6"/>
              </a:rPr>
              <a:t>mentor.ieee.org/802.11/dcn/17/11-17-0927-19-000m-revmd-mac-comments.xls </a:t>
            </a:r>
            <a:endParaRPr lang="en-US" altLang="en-US" dirty="0" smtClean="0"/>
          </a:p>
          <a:p>
            <a:pPr lvl="1">
              <a:lnSpc>
                <a:spcPct val="80000"/>
              </a:lnSpc>
            </a:pPr>
            <a:r>
              <a:rPr lang="en-US" altLang="en-US" dirty="0" smtClean="0"/>
              <a:t>“PHY Motion F” tab </a:t>
            </a:r>
            <a:r>
              <a:rPr lang="en-US" altLang="en-US" dirty="0"/>
              <a:t>in </a:t>
            </a:r>
            <a:r>
              <a:rPr lang="en-US" altLang="en-US" dirty="0">
                <a:hlinkClick r:id="rId7"/>
              </a:rPr>
              <a:t>https://</a:t>
            </a:r>
            <a:r>
              <a:rPr lang="en-US" altLang="en-US" dirty="0" smtClean="0">
                <a:hlinkClick r:id="rId7"/>
              </a:rPr>
              <a:t>mentor.ieee.org/802.11/dcn/18/11-18-0670-09-000m-lb232-revmd-phy-sec-comments.xls</a:t>
            </a:r>
            <a:r>
              <a:rPr lang="en-US" altLang="en-US" dirty="0" smtClean="0"/>
              <a:t> </a:t>
            </a:r>
          </a:p>
          <a:p>
            <a:pPr lvl="1">
              <a:lnSpc>
                <a:spcPct val="80000"/>
              </a:lnSpc>
            </a:pPr>
            <a:r>
              <a:rPr lang="en-US" altLang="en-US" dirty="0" smtClean="0"/>
              <a:t>“Gen Motion </a:t>
            </a:r>
            <a:r>
              <a:rPr lang="en-US" altLang="en-US" dirty="0" err="1" smtClean="0"/>
              <a:t>AdHoc</a:t>
            </a:r>
            <a:r>
              <a:rPr lang="en-US" altLang="en-US" dirty="0" smtClean="0"/>
              <a:t>” and “Gen Motion Aug </a:t>
            </a:r>
            <a:r>
              <a:rPr lang="en-US" altLang="en-US" dirty="0" err="1" smtClean="0"/>
              <a:t>Telcon</a:t>
            </a:r>
            <a:r>
              <a:rPr lang="en-US" altLang="en-US" dirty="0" smtClean="0"/>
              <a:t>” </a:t>
            </a:r>
            <a:r>
              <a:rPr lang="en-US" altLang="en-US" dirty="0" smtClean="0"/>
              <a:t>tabs </a:t>
            </a:r>
            <a:r>
              <a:rPr lang="en-US" altLang="en-US" dirty="0"/>
              <a:t>in </a:t>
            </a:r>
            <a:r>
              <a:rPr lang="en-US" altLang="en-US" dirty="0">
                <a:hlinkClick r:id="rId8"/>
              </a:rPr>
              <a:t>https://</a:t>
            </a:r>
            <a:r>
              <a:rPr lang="en-US" altLang="en-US" dirty="0" smtClean="0">
                <a:hlinkClick r:id="rId8"/>
              </a:rPr>
              <a:t>mentor.ieee.org/802.11/dcn/18/11-18-0614-02-000m-revmd-lb232-gen-comments.xls</a:t>
            </a:r>
            <a:r>
              <a:rPr lang="en-US" altLang="en-US" dirty="0" smtClean="0"/>
              <a:t> </a:t>
            </a:r>
            <a:endParaRPr lang="en-US" altLang="en-US"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Incorporate … fixes</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p>
          <a:p>
            <a:pPr marL="0" indent="0">
              <a:lnSpc>
                <a:spcPct val="80000"/>
              </a:lnSpc>
              <a:buNone/>
            </a:pPr>
            <a:r>
              <a:rPr lang="en-US" altLang="en-US" sz="2800" dirty="0" smtClean="0"/>
              <a:t>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82629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2133600" y="577453"/>
            <a:ext cx="9067800" cy="1066800"/>
          </a:xfrm>
        </p:spPr>
        <p:txBody>
          <a:bodyPr/>
          <a:lstStyle/>
          <a:p>
            <a:r>
              <a:rPr lang="en-US" altLang="en-US" dirty="0" smtClean="0"/>
              <a:t>Motion  – Waikoloa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33600" y="1730639"/>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Motion </a:t>
            </a:r>
            <a:r>
              <a:rPr lang="en-US" altLang="en-US" dirty="0" smtClean="0"/>
              <a:t>MAC U” </a:t>
            </a:r>
            <a:r>
              <a:rPr lang="en-US" altLang="en-US" dirty="0"/>
              <a:t>tab in </a:t>
            </a:r>
            <a:r>
              <a:rPr lang="en-US" altLang="en-US" dirty="0">
                <a:hlinkClick r:id="rId3"/>
              </a:rPr>
              <a:t>https://</a:t>
            </a:r>
            <a:r>
              <a:rPr lang="en-US" altLang="en-US" dirty="0" smtClean="0">
                <a:hlinkClick r:id="rId4"/>
              </a:rPr>
              <a:t>mentor.ieee.org/802.11/dcn/17/11-17-0927-19-000m-revmd-mac-comments.xls</a:t>
            </a:r>
            <a:endParaRPr lang="en-US" altLang="en-US" sz="2400"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3489123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D1.x, </a:t>
            </a:r>
            <a:r>
              <a:rPr lang="en-US" sz="2800" dirty="0"/>
              <a:t>as defined in </a:t>
            </a:r>
            <a:r>
              <a:rPr lang="en-US" sz="2800" dirty="0" smtClean="0"/>
              <a:t>11-18-0611r7, 11-17-927rxx,  and 11-18-xxxxrxx,</a:t>
            </a:r>
            <a:endParaRPr lang="en-GB" sz="2800" dirty="0"/>
          </a:p>
          <a:p>
            <a:pPr lvl="0"/>
            <a:r>
              <a:rPr lang="en-US" sz="2800" dirty="0" smtClean="0"/>
              <a:t>Instruct </a:t>
            </a:r>
            <a:r>
              <a:rPr lang="en-US" sz="2800" dirty="0"/>
              <a:t>the editor to prepare </a:t>
            </a:r>
            <a:r>
              <a:rPr lang="en-US" sz="2800" dirty="0" smtClean="0"/>
              <a:t>P802.11REVmd D2.0 and</a:t>
            </a:r>
            <a:endParaRPr lang="en-GB" sz="2800" dirty="0"/>
          </a:p>
          <a:p>
            <a:pPr lvl="0"/>
            <a:r>
              <a:rPr lang="en-US" sz="2800" dirty="0"/>
              <a:t>Approve a </a:t>
            </a:r>
            <a:r>
              <a:rPr lang="en-US" sz="2800" dirty="0" smtClean="0"/>
              <a:t>20 </a:t>
            </a:r>
            <a:r>
              <a:rPr lang="en-US" sz="2800" dirty="0"/>
              <a:t>day Working Group Technical Letter Ballot asking the question “Should </a:t>
            </a:r>
            <a:r>
              <a:rPr lang="en-US" sz="2800" dirty="0" smtClean="0"/>
              <a:t>P802.11REVmd D2.0 </a:t>
            </a:r>
            <a:r>
              <a:rPr lang="en-US" sz="2800" dirty="0"/>
              <a:t>be forwarded to Sponsor Ballot?”</a:t>
            </a:r>
            <a:endParaRPr lang="en-GB" sz="2800"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799463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2018 December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December 6-7 in Piscataway NJ USA for the purposes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21</a:t>
            </a:fld>
            <a:endParaRPr lang="en-US" smtClean="0"/>
          </a:p>
        </p:txBody>
      </p:sp>
      <p:sp>
        <p:nvSpPr>
          <p:cNvPr id="25605" name="Rectangle 2"/>
          <p:cNvSpPr>
            <a:spLocks noGrp="1" noChangeArrowheads="1"/>
          </p:cNvSpPr>
          <p:nvPr>
            <p:ph type="title"/>
          </p:nvPr>
        </p:nvSpPr>
        <p:spPr/>
        <p:txBody>
          <a:bodyPr/>
          <a:lstStyle/>
          <a:p>
            <a:r>
              <a:rPr lang="en-US" altLang="en-US" dirty="0" smtClean="0"/>
              <a:t>Sept 2018 – Nov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None</a:t>
            </a:r>
            <a:endParaRPr lang="en-GB" sz="1800" dirty="0"/>
          </a:p>
          <a:p>
            <a:r>
              <a:rPr lang="en-US" altLang="en-US" sz="2000" dirty="0" smtClean="0"/>
              <a:t>Next ad-hoc: December</a:t>
            </a:r>
          </a:p>
          <a:p>
            <a:pPr lvl="1"/>
            <a:r>
              <a:rPr lang="en-US" altLang="en-US" sz="1600" dirty="0" smtClean="0"/>
              <a:t>Piscataway NJ</a:t>
            </a:r>
          </a:p>
          <a:p>
            <a:pPr lvl="1"/>
            <a:r>
              <a:rPr lang="en-US" altLang="en-US" sz="1600" dirty="0" smtClean="0"/>
              <a:t>Dates: December 6, 7, 2018</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mentor.ieee.org/802.11/dcn/18/11-18-0611-06-000m-revmd-wg-ballot-comments.xls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523999"/>
            <a:ext cx="5562600" cy="335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Objectives</a:t>
            </a:r>
          </a:p>
          <a:p>
            <a:pPr lvl="1"/>
            <a:r>
              <a:rPr lang="en-US" sz="1600" dirty="0" smtClean="0"/>
              <a:t>Editor Report</a:t>
            </a:r>
          </a:p>
          <a:p>
            <a:pPr lvl="1"/>
            <a:r>
              <a:rPr lang="en-US" sz="1600" dirty="0" smtClean="0"/>
              <a:t>Emily Qi – CID 1306 11-18-1421</a:t>
            </a:r>
          </a:p>
          <a:p>
            <a:pPr lvl="1"/>
            <a:r>
              <a:rPr lang="en-US" sz="1600" dirty="0" smtClean="0"/>
              <a:t>Menzo CID 1007 11-18-0930</a:t>
            </a:r>
          </a:p>
          <a:p>
            <a:pPr lvl="1"/>
            <a:r>
              <a:rPr lang="en-US" altLang="en-US" sz="1600" dirty="0" err="1" smtClean="0"/>
              <a:t>Abhi</a:t>
            </a:r>
            <a:r>
              <a:rPr lang="en-US" altLang="en-US" sz="1600" dirty="0" smtClean="0"/>
              <a:t> </a:t>
            </a:r>
            <a:r>
              <a:rPr lang="en-US" altLang="en-US" sz="1600" dirty="0" err="1" smtClean="0"/>
              <a:t>Patil</a:t>
            </a:r>
            <a:r>
              <a:rPr lang="en-US" altLang="en-US" sz="1600" dirty="0" smtClean="0"/>
              <a:t>/Menzo CIDs 1278, 1288, 1300 </a:t>
            </a:r>
            <a:r>
              <a:rPr lang="en-US" altLang="en-US" sz="1600" dirty="0" smtClean="0"/>
              <a:t>11-18-1350 and </a:t>
            </a:r>
            <a:r>
              <a:rPr lang="en-GB" altLang="en-US" sz="1600" dirty="0" smtClean="0"/>
              <a:t>CID 1298 in 11-18-</a:t>
            </a:r>
            <a:r>
              <a:rPr lang="en-GB" sz="1600" dirty="0" smtClean="0"/>
              <a:t>1296</a:t>
            </a:r>
          </a:p>
          <a:p>
            <a:pPr lvl="1"/>
            <a:r>
              <a:rPr lang="en-US" sz="1600" dirty="0" smtClean="0"/>
              <a:t>Mike </a:t>
            </a:r>
            <a:r>
              <a:rPr lang="en-US" sz="1600" dirty="0" err="1" smtClean="0"/>
              <a:t>Montemurro</a:t>
            </a:r>
            <a:r>
              <a:rPr lang="en-US" sz="1600" dirty="0" smtClean="0"/>
              <a:t> – CIDs 1027, 1028</a:t>
            </a:r>
          </a:p>
          <a:p>
            <a:pPr lvl="1"/>
            <a:r>
              <a:rPr lang="en-US" sz="1600" dirty="0" smtClean="0"/>
              <a:t>Mark Hamilton – CID 1286, 1338, </a:t>
            </a:r>
            <a:endParaRPr lang="en-GB" sz="1600" dirty="0" smtClean="0"/>
          </a:p>
          <a:p>
            <a:pPr lvl="1"/>
            <a:endParaRPr lang="en-US" altLang="en-US" sz="1600" dirty="0" smtClean="0"/>
          </a:p>
          <a:p>
            <a:pPr lvl="1"/>
            <a:endParaRPr lang="en-US" altLang="en-US" sz="16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523999"/>
            <a:ext cx="5030861" cy="1905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AM1 </a:t>
            </a:r>
          </a:p>
          <a:p>
            <a:pPr lvl="1">
              <a:lnSpc>
                <a:spcPct val="80000"/>
              </a:lnSpc>
            </a:pPr>
            <a:r>
              <a:rPr lang="en-US" sz="1600" dirty="0" smtClean="0"/>
              <a:t>Jerome Henry – CID 1014, 11-18-1446, also 11-18-1447, 11-18-1448</a:t>
            </a:r>
          </a:p>
          <a:p>
            <a:pPr lvl="1">
              <a:lnSpc>
                <a:spcPct val="80000"/>
              </a:lnSpc>
            </a:pPr>
            <a:r>
              <a:rPr lang="en-US" sz="1600" dirty="0" smtClean="0"/>
              <a:t>Menzo Wentink - 11-18-1177 – 11ah TXOP</a:t>
            </a:r>
          </a:p>
          <a:p>
            <a:pPr lvl="1">
              <a:lnSpc>
                <a:spcPct val="80000"/>
              </a:lnSpc>
            </a:pPr>
            <a:r>
              <a:rPr lang="en-US" sz="1600" dirty="0"/>
              <a:t>Dan Harkins – 11-18-1479 Parse Commit message</a:t>
            </a:r>
            <a:endParaRPr lang="en-GB" sz="1600" dirty="0"/>
          </a:p>
          <a:p>
            <a:pPr lvl="1">
              <a:lnSpc>
                <a:spcPct val="80000"/>
              </a:lnSpc>
            </a:pPr>
            <a:r>
              <a:rPr lang="en-US" sz="1600" dirty="0" smtClean="0"/>
              <a:t>Mark </a:t>
            </a:r>
            <a:r>
              <a:rPr lang="en-US" sz="1600" dirty="0"/>
              <a:t>Rison CIDs in 11-18-1306r3</a:t>
            </a:r>
            <a:endParaRPr lang="en-GB" sz="1600" dirty="0"/>
          </a:p>
          <a:p>
            <a:pPr lvl="1">
              <a:lnSpc>
                <a:spcPct val="80000"/>
              </a:lnSpc>
            </a:pPr>
            <a:r>
              <a:rPr lang="en-US" sz="1600" dirty="0" smtClean="0"/>
              <a:t>Comment resolution</a:t>
            </a: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878387"/>
            <a:ext cx="5334000" cy="1827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PM2</a:t>
            </a:r>
            <a:endParaRPr lang="en-US" altLang="en-US" sz="2400" b="1" dirty="0"/>
          </a:p>
          <a:p>
            <a:pPr lvl="1">
              <a:lnSpc>
                <a:spcPct val="80000"/>
              </a:lnSpc>
            </a:pPr>
            <a:r>
              <a:rPr lang="en-US" altLang="en-US" sz="1600" dirty="0" smtClean="0"/>
              <a:t>Menzo </a:t>
            </a:r>
            <a:r>
              <a:rPr lang="en-US" altLang="en-US" sz="1600" dirty="0" smtClean="0"/>
              <a:t>Wentink– </a:t>
            </a:r>
            <a:r>
              <a:rPr lang="en-US" altLang="en-US" sz="1600" dirty="0" smtClean="0"/>
              <a:t>CID 1505 11-18-1426</a:t>
            </a:r>
          </a:p>
          <a:p>
            <a:pPr lvl="1">
              <a:lnSpc>
                <a:spcPct val="80000"/>
              </a:lnSpc>
            </a:pPr>
            <a:r>
              <a:rPr lang="en-US" sz="1600" dirty="0"/>
              <a:t>Carlos </a:t>
            </a:r>
            <a:r>
              <a:rPr lang="en-US" sz="1600" dirty="0" err="1"/>
              <a:t>Cordeiro</a:t>
            </a:r>
            <a:r>
              <a:rPr lang="en-US" sz="1600" dirty="0"/>
              <a:t> 11-18-1324</a:t>
            </a:r>
          </a:p>
          <a:p>
            <a:pPr lvl="1">
              <a:lnSpc>
                <a:spcPct val="80000"/>
              </a:lnSpc>
            </a:pPr>
            <a:r>
              <a:rPr lang="en-US" sz="1600" dirty="0" smtClean="0"/>
              <a:t>Carlos </a:t>
            </a:r>
            <a:r>
              <a:rPr lang="en-US" sz="1600" dirty="0" err="1" smtClean="0"/>
              <a:t>Cordeiro</a:t>
            </a:r>
            <a:r>
              <a:rPr lang="en-US" sz="1600" dirty="0" smtClean="0"/>
              <a:t> 11-18-1580 DMG CIDs</a:t>
            </a:r>
          </a:p>
          <a:p>
            <a:pPr lvl="1">
              <a:lnSpc>
                <a:spcPct val="80000"/>
              </a:lnSpc>
            </a:pPr>
            <a:r>
              <a:rPr lang="en-US" sz="1600" dirty="0" smtClean="0"/>
              <a:t>Mark Rison CIDs in 11-18-1306r3</a:t>
            </a:r>
            <a:endParaRPr lang="en-GB" dirty="0" smtClean="0"/>
          </a:p>
          <a:p>
            <a:pPr lvl="1">
              <a:lnSpc>
                <a:spcPct val="80000"/>
              </a:lnSpc>
            </a:pPr>
            <a:endParaRPr lang="en-GB" sz="16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0" name="Rectangle 35"/>
          <p:cNvSpPr>
            <a:spLocks noChangeArrowheads="1"/>
          </p:cNvSpPr>
          <p:nvPr/>
        </p:nvSpPr>
        <p:spPr bwMode="auto">
          <a:xfrm>
            <a:off x="7008738" y="3594806"/>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p>
          <a:p>
            <a:pPr lvl="1">
              <a:lnSpc>
                <a:spcPct val="80000"/>
              </a:lnSpc>
            </a:pPr>
            <a:r>
              <a:rPr lang="en-US" altLang="en-US" sz="1600" dirty="0"/>
              <a:t>EDCA TXOP AC rules CID 1195 – 11-18-1260, 11-18-1368</a:t>
            </a:r>
          </a:p>
          <a:p>
            <a:pPr lvl="1">
              <a:lnSpc>
                <a:spcPct val="80000"/>
              </a:lnSpc>
            </a:pPr>
            <a:r>
              <a:rPr lang="en-US" sz="1600" dirty="0"/>
              <a:t>Sean Coffey </a:t>
            </a:r>
            <a:r>
              <a:rPr lang="en-US" sz="1600" dirty="0" smtClean="0"/>
              <a:t>11-18-1573</a:t>
            </a:r>
            <a:endParaRPr lang="en-US" sz="1600" dirty="0"/>
          </a:p>
          <a:p>
            <a:pPr lvl="1">
              <a:lnSpc>
                <a:spcPct val="80000"/>
              </a:lnSpc>
            </a:pPr>
            <a:r>
              <a:rPr lang="en-US" sz="1600" dirty="0"/>
              <a:t>Emily Qi – CID 1006 11-18-1364 – Beacon Protection</a:t>
            </a:r>
          </a:p>
          <a:p>
            <a:pPr lvl="1">
              <a:lnSpc>
                <a:spcPct val="80000"/>
              </a:lnSpc>
            </a:pP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16" name="Rectangle 35"/>
          <p:cNvSpPr>
            <a:spLocks noChangeArrowheads="1"/>
          </p:cNvSpPr>
          <p:nvPr/>
        </p:nvSpPr>
        <p:spPr bwMode="auto">
          <a:xfrm>
            <a:off x="1275848" y="1944982"/>
            <a:ext cx="5087359" cy="1299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US" altLang="en-US" sz="1600" dirty="0" smtClean="0"/>
              <a:t>Mark </a:t>
            </a:r>
            <a:r>
              <a:rPr lang="en-US" altLang="en-US" sz="1600" dirty="0"/>
              <a:t>Hamilton – CIDs 1507, 1525, also see 11-18-1306</a:t>
            </a:r>
          </a:p>
          <a:p>
            <a:pPr lvl="1">
              <a:lnSpc>
                <a:spcPct val="80000"/>
              </a:lnSpc>
            </a:pPr>
            <a:endParaRPr lang="en-US"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9" name="Rectangle 35"/>
          <p:cNvSpPr>
            <a:spLocks noChangeArrowheads="1"/>
          </p:cNvSpPr>
          <p:nvPr/>
        </p:nvSpPr>
        <p:spPr bwMode="auto">
          <a:xfrm>
            <a:off x="6629400" y="1921436"/>
            <a:ext cx="5129201" cy="2078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a:t>Motions</a:t>
            </a:r>
          </a:p>
          <a:p>
            <a:pPr lvl="1">
              <a:lnSpc>
                <a:spcPct val="80000"/>
              </a:lnSpc>
            </a:pPr>
            <a:r>
              <a:rPr lang="en-US" altLang="en-US" sz="1600" dirty="0" smtClean="0"/>
              <a:t>Comment resolution</a:t>
            </a:r>
            <a:endParaRPr lang="en-US" sz="1600" dirty="0"/>
          </a:p>
          <a:p>
            <a:pPr lvl="1">
              <a:lnSpc>
                <a:spcPct val="80000"/>
              </a:lnSpc>
            </a:pPr>
            <a:r>
              <a:rPr lang="en-US" altLang="en-US" sz="1600" dirty="0" smtClean="0"/>
              <a:t>Plans </a:t>
            </a:r>
            <a:r>
              <a:rPr lang="en-US" altLang="en-US" sz="1600" dirty="0"/>
              <a:t>for </a:t>
            </a:r>
            <a:r>
              <a:rPr lang="en-US" altLang="en-US" sz="1600" dirty="0" smtClean="0"/>
              <a:t>September </a:t>
            </a:r>
            <a:r>
              <a:rPr lang="en-US" altLang="en-US" sz="1600" dirty="0"/>
              <a:t>2018 – </a:t>
            </a:r>
            <a:r>
              <a:rPr lang="en-US" altLang="en-US" sz="1600" dirty="0" smtClean="0"/>
              <a:t>November 2018, Adjourn</a:t>
            </a:r>
            <a:endParaRPr lang="en-US" altLang="en-US" sz="1600" dirty="0"/>
          </a:p>
        </p:txBody>
      </p:sp>
      <p:sp>
        <p:nvSpPr>
          <p:cNvPr id="10" name="Rectangle 35"/>
          <p:cNvSpPr>
            <a:spLocks noChangeArrowheads="1"/>
          </p:cNvSpPr>
          <p:nvPr/>
        </p:nvSpPr>
        <p:spPr bwMode="auto">
          <a:xfrm>
            <a:off x="1284315" y="3578370"/>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US" sz="1600" dirty="0" smtClean="0"/>
              <a:t>Edward Au –11-18-1000, CIDs 1129, 1130</a:t>
            </a:r>
          </a:p>
          <a:p>
            <a:pPr lvl="1">
              <a:lnSpc>
                <a:spcPct val="80000"/>
              </a:lnSpc>
            </a:pPr>
            <a:r>
              <a:rPr lang="en-US" sz="1600" dirty="0" smtClean="0"/>
              <a:t>Marc Emmelmann –11-18-1609 through 11-18-1615</a:t>
            </a:r>
          </a:p>
          <a:p>
            <a:pPr lvl="1">
              <a:lnSpc>
                <a:spcPct val="80000"/>
              </a:lnSpc>
            </a:pPr>
            <a:r>
              <a:rPr lang="en-US" sz="1600" dirty="0" smtClean="0"/>
              <a:t>Comment </a:t>
            </a:r>
            <a:r>
              <a:rPr lang="en-US" sz="1600" dirty="0" smtClean="0"/>
              <a:t>Resolution</a:t>
            </a:r>
          </a:p>
          <a:p>
            <a:pPr lvl="1">
              <a:lnSpc>
                <a:spcPct val="80000"/>
              </a:lnSpc>
            </a:pPr>
            <a:endParaRPr lang="en-GB" sz="1600" dirty="0"/>
          </a:p>
        </p:txBody>
      </p:sp>
    </p:spTree>
    <p:extLst>
      <p:ext uri="{BB962C8B-B14F-4D97-AF65-F5344CB8AC3E}">
        <p14:creationId xmlns:p14="http://schemas.microsoft.com/office/powerpoint/2010/main" val="3270404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393381948"/>
              </p:ext>
            </p:extLst>
          </p:nvPr>
        </p:nvGraphicFramePr>
        <p:xfrm>
          <a:off x="1028700" y="1950720"/>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517534</TotalTime>
  <Words>2004</Words>
  <Application>Microsoft Office PowerPoint</Application>
  <PresentationFormat>Widescreen</PresentationFormat>
  <Paragraphs>439</Paragraphs>
  <Slides>22</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2"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September 2018 Agenda</vt:lpstr>
      <vt:lpstr>Abstract</vt:lpstr>
      <vt:lpstr>TGmd Agenda - 1</vt:lpstr>
      <vt:lpstr>TGmd Agenda - 2</vt:lpstr>
      <vt:lpstr>TGmd Agenda – 2: 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Current TGmd Schedule</vt:lpstr>
      <vt:lpstr>TGmd – Snapshot slide</vt:lpstr>
      <vt:lpstr>Approve prior TGmd minutes</vt:lpstr>
      <vt:lpstr>Motion 63 – San Diego, Teleconference, ad-hoc CIDs </vt:lpstr>
      <vt:lpstr>Motion  Incorporate … fixes</vt:lpstr>
      <vt:lpstr>Motion  – Waikoloa CIDs</vt:lpstr>
      <vt:lpstr>PowerPoint Presentation</vt:lpstr>
      <vt:lpstr>Motion: 2018 December Ad-hoc</vt:lpstr>
      <vt:lpstr>Sept 2018 – Nov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2018</cp:keywords>
  <cp:lastModifiedBy>Stanley, Dorothy</cp:lastModifiedBy>
  <cp:revision>3295</cp:revision>
  <cp:lastPrinted>1998-02-10T13:28:06Z</cp:lastPrinted>
  <dcterms:created xsi:type="dcterms:W3CDTF">2005-01-04T21:26:55Z</dcterms:created>
  <dcterms:modified xsi:type="dcterms:W3CDTF">2018-09-11T01:36:02Z</dcterms:modified>
</cp:coreProperties>
</file>