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7" r:id="rId15"/>
    <p:sldId id="674" r:id="rId16"/>
    <p:sldId id="692" r:id="rId17"/>
    <p:sldId id="686" r:id="rId18"/>
    <p:sldId id="693" r:id="rId19"/>
    <p:sldId id="684"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120" d="100"/>
          <a:sy n="120" d="100"/>
        </p:scale>
        <p:origin x="428" y="72"/>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802.11-18/1388r0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September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5734224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802.11-18/0289r4</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22490262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802.11-18/1388r0</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802.11-18/1388r0</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1066-00-000m-minutes-for-revmd-july-2018-san-diego.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360-00-000m-minutes-revmd-july-telecon.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7/11-17-0927-19-000m-revmd-mac-comments.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27-18-000m-revmd-mac-comments.xls"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s://mentor.ieee.org/802.11/dcn/17/11-17-0927-19-000m-revmd-mac-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6-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September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2018-08-06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69"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 to </a:t>
            </a:r>
            <a:r>
              <a:rPr lang="en-US" altLang="en-US" sz="2000" dirty="0" smtClean="0"/>
              <a:t>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a:t>
            </a:r>
            <a:r>
              <a:rPr lang="en-US" altLang="en-US" sz="2000" dirty="0"/>
              <a:t>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dirty="0"/>
              <a:t>– Jul 2020</a:t>
            </a:r>
          </a:p>
          <a:p>
            <a:pPr>
              <a:lnSpc>
                <a:spcPct val="80000"/>
              </a:lnSpc>
            </a:pPr>
            <a:r>
              <a:rPr lang="en-US" altLang="en-US" sz="2000" dirty="0"/>
              <a:t>P802.11az – Mar </a:t>
            </a:r>
            <a:r>
              <a:rPr lang="en-US" altLang="en-US" sz="2000" dirty="0" smtClean="0"/>
              <a:t>2021</a:t>
            </a:r>
          </a:p>
          <a:p>
            <a:pPr>
              <a:lnSpc>
                <a:spcPct val="80000"/>
              </a:lnSpc>
            </a:pPr>
            <a:r>
              <a:rPr lang="en-US" altLang="en-US" sz="2000" dirty="0" smtClean="0">
                <a:solidFill>
                  <a:srgbClr val="006600"/>
                </a:solidFill>
              </a:rPr>
              <a:t>*</a:t>
            </a: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D1.3 incorporates </a:t>
            </a:r>
            <a:r>
              <a:rPr lang="en-US" altLang="zh-CN" dirty="0"/>
              <a:t>11ai, </a:t>
            </a:r>
            <a:r>
              <a:rPr lang="en-US" altLang="zh-CN" dirty="0" smtClean="0"/>
              <a:t>11ah, 11aj amendments</a:t>
            </a:r>
          </a:p>
          <a:p>
            <a:pPr lvl="1">
              <a:lnSpc>
                <a:spcPct val="90000"/>
              </a:lnSpc>
            </a:pPr>
            <a:r>
              <a:rPr lang="en-US" altLang="zh-CN" dirty="0" smtClean="0"/>
              <a:t>11ak amendment scheduled for roll-in</a:t>
            </a:r>
          </a:p>
          <a:p>
            <a:pPr>
              <a:lnSpc>
                <a:spcPct val="90000"/>
              </a:lnSpc>
            </a:pPr>
            <a:r>
              <a:rPr lang="en-US" altLang="zh-CN" dirty="0" smtClean="0"/>
              <a:t>Since July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3 teleconferences, Portland </a:t>
            </a:r>
            <a:r>
              <a:rPr lang="en-US" altLang="zh-CN" dirty="0" err="1" smtClean="0"/>
              <a:t>Adhoc</a:t>
            </a:r>
            <a:r>
              <a:rPr lang="en-US" altLang="zh-CN" dirty="0" smtClean="0"/>
              <a:t> meeting </a:t>
            </a:r>
            <a:endParaRPr lang="en-US" altLang="zh-CN" dirty="0"/>
          </a:p>
          <a:p>
            <a:pPr>
              <a:lnSpc>
                <a:spcPct val="90000"/>
              </a:lnSpc>
            </a:pPr>
            <a:r>
              <a:rPr lang="en-US" altLang="zh-CN" dirty="0" smtClean="0"/>
              <a:t>September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LB232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Sept – Nov: Recirculation WGLB, comment resolution</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11-18-1388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July 2018 </a:t>
            </a:r>
            <a:r>
              <a:rPr lang="en-US" altLang="en-US" dirty="0"/>
              <a:t>meeting: </a:t>
            </a:r>
            <a:r>
              <a:rPr lang="en-US" altLang="en-US" dirty="0">
                <a:hlinkClick r:id="rId3"/>
              </a:rPr>
              <a:t>https://</a:t>
            </a:r>
            <a:r>
              <a:rPr lang="en-US" altLang="en-US" dirty="0" smtClean="0">
                <a:hlinkClick r:id="rId3"/>
              </a:rPr>
              <a:t>mentor.ieee.org/802.11/dcn/18/11-18-1066-00-000m-minutes-for-revmd-july-2018-san-diego.docx</a:t>
            </a:r>
            <a:r>
              <a:rPr lang="en-US" altLang="en-US" dirty="0" smtClean="0"/>
              <a:t> </a:t>
            </a:r>
            <a:endParaRPr lang="en-US" altLang="en-US" dirty="0" smtClean="0"/>
          </a:p>
          <a:p>
            <a:pPr lvl="1">
              <a:lnSpc>
                <a:spcPct val="80000"/>
              </a:lnSpc>
            </a:pPr>
            <a:r>
              <a:rPr lang="en-US" altLang="en-US" dirty="0" smtClean="0"/>
              <a:t>July-August </a:t>
            </a:r>
            <a:r>
              <a:rPr lang="en-US" altLang="en-US" dirty="0"/>
              <a:t>teleconferences: </a:t>
            </a:r>
            <a:r>
              <a:rPr lang="en-US" altLang="en-US" dirty="0">
                <a:hlinkClick r:id="rId4"/>
              </a:rPr>
              <a:t>https://</a:t>
            </a:r>
            <a:r>
              <a:rPr lang="en-US" altLang="en-US" dirty="0" smtClean="0">
                <a:hlinkClick r:id="rId4"/>
              </a:rPr>
              <a:t>mentor.ieee.org/802.11/dcn/18/11-18-1360-00-000m-minutes-revmd-july-telecon.docx</a:t>
            </a:r>
            <a:r>
              <a:rPr lang="en-US" altLang="en-US" dirty="0" smtClean="0"/>
              <a:t>   </a:t>
            </a:r>
          </a:p>
          <a:p>
            <a:pPr lvl="1">
              <a:lnSpc>
                <a:spcPct val="80000"/>
              </a:lnSpc>
            </a:pPr>
            <a:r>
              <a:rPr lang="en-US" altLang="en-US" dirty="0" smtClean="0"/>
              <a:t>Portland </a:t>
            </a:r>
            <a:r>
              <a:rPr lang="en-US" altLang="en-US" dirty="0" smtClean="0"/>
              <a:t>ad-hoc meeting</a:t>
            </a:r>
            <a:r>
              <a:rPr lang="en-US" altLang="en-US" dirty="0" smtClean="0"/>
              <a:t>: 11-18-1361</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63 – San Diego, Teleconference, ad-hoc CIDs </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and Motion MAC- tabs </a:t>
            </a:r>
            <a:r>
              <a:rPr lang="en-US" altLang="en-US" dirty="0"/>
              <a:t>in </a:t>
            </a:r>
            <a:r>
              <a:rPr lang="en-US" altLang="en-US" dirty="0" smtClean="0">
                <a:hlinkClick r:id="rId3"/>
              </a:rPr>
              <a:t>https://mentor.ieee.org/802.11/dcn/17/11-17-0927-19-000m-revmd-mac-comments.xls</a:t>
            </a:r>
            <a:r>
              <a:rPr lang="en-US" altLang="en-US" dirty="0" smtClean="0"/>
              <a:t> </a:t>
            </a:r>
            <a:endParaRPr lang="en-US" altLang="en-US"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pPr lvl="1">
              <a:lnSpc>
                <a:spcPct val="80000"/>
              </a:lnSpc>
            </a:pPr>
            <a:r>
              <a:rPr lang="en-US" altLang="en-US" dirty="0" smtClean="0"/>
              <a:t>Motion  </a:t>
            </a:r>
            <a:r>
              <a:rPr lang="en-US" altLang="en-US" dirty="0" smtClean="0"/>
              <a:t>Incorporate … </a:t>
            </a:r>
            <a:r>
              <a:rPr lang="en-US" altLang="en-US" dirty="0" smtClean="0"/>
              <a:t>fixes</a:t>
            </a:r>
            <a:endParaRPr lang="en-GB" dirty="0"/>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changes in </a:t>
            </a:r>
          </a:p>
          <a:p>
            <a:pPr marL="0" indent="0">
              <a:lnSpc>
                <a:spcPct val="80000"/>
              </a:lnSpc>
              <a:buNone/>
            </a:pP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18262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 Waikoloa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Motion </a:t>
            </a:r>
            <a:r>
              <a:rPr lang="en-US" altLang="en-US" dirty="0" smtClean="0"/>
              <a:t>MAC Q” </a:t>
            </a:r>
            <a:r>
              <a:rPr lang="en-US" altLang="en-US" dirty="0"/>
              <a:t>tab in </a:t>
            </a:r>
            <a:r>
              <a:rPr lang="en-US" altLang="en-US" dirty="0">
                <a:hlinkClick r:id="rId3"/>
              </a:rPr>
              <a:t>https://</a:t>
            </a:r>
            <a:r>
              <a:rPr lang="en-US" altLang="en-US" dirty="0" smtClean="0">
                <a:hlinkClick r:id="rId4"/>
              </a:rPr>
              <a:t>mentor.ieee.org/802.11/dcn/17/11-17-0927-19-000m-revmd-mac-comments.xls</a:t>
            </a:r>
            <a:endParaRPr lang="en-US" altLang="en-US" sz="2400" dirty="0"/>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smtClean="0"/>
              <a:t>– </a:t>
            </a:r>
            <a:r>
              <a:rPr lang="en-US" dirty="0" smtClean="0"/>
              <a:t>Recirculation </a:t>
            </a:r>
            <a:r>
              <a:rPr lang="en-US" dirty="0" smtClean="0"/>
              <a:t>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a:t>
            </a:r>
            <a:r>
              <a:rPr lang="en-US" sz="2800" dirty="0" smtClean="0"/>
              <a:t>D1.x, </a:t>
            </a:r>
            <a:r>
              <a:rPr lang="en-US" sz="2800" dirty="0"/>
              <a:t>as defined in </a:t>
            </a:r>
            <a:r>
              <a:rPr lang="en-US" sz="2800" dirty="0" smtClean="0"/>
              <a:t>11-18-0611r7, 11-17-927rxx,  </a:t>
            </a:r>
            <a:r>
              <a:rPr lang="en-US" sz="2800" dirty="0" smtClean="0"/>
              <a:t>and </a:t>
            </a:r>
            <a:r>
              <a:rPr lang="en-US" sz="2800" dirty="0" smtClean="0"/>
              <a:t>11-18-xxxxrxx,</a:t>
            </a:r>
            <a:endParaRPr lang="en-GB" sz="2800" dirty="0"/>
          </a:p>
          <a:p>
            <a:pPr lvl="0"/>
            <a:r>
              <a:rPr lang="en-US" sz="2800" dirty="0" smtClean="0"/>
              <a:t>Instruct </a:t>
            </a:r>
            <a:r>
              <a:rPr lang="en-US" sz="2800" dirty="0"/>
              <a:t>the editor to prepare </a:t>
            </a:r>
            <a:r>
              <a:rPr lang="en-US" sz="2800" dirty="0" smtClean="0"/>
              <a:t>P802.11REVmd </a:t>
            </a:r>
            <a:r>
              <a:rPr lang="en-US" sz="2800" dirty="0" smtClean="0"/>
              <a:t>D2.0 </a:t>
            </a:r>
            <a:r>
              <a:rPr lang="en-US" sz="2800" dirty="0" smtClean="0"/>
              <a:t>and</a:t>
            </a:r>
            <a:endParaRPr lang="en-GB" sz="2800" dirty="0"/>
          </a:p>
          <a:p>
            <a:pPr lvl="0"/>
            <a:r>
              <a:rPr lang="en-US" sz="2800" dirty="0"/>
              <a:t>Approve a </a:t>
            </a:r>
            <a:r>
              <a:rPr lang="en-US" sz="2800" dirty="0" smtClean="0"/>
              <a:t>20</a:t>
            </a:r>
            <a:r>
              <a:rPr lang="en-US" sz="2800" dirty="0" smtClean="0"/>
              <a:t> </a:t>
            </a:r>
            <a:r>
              <a:rPr lang="en-US" sz="2800" dirty="0"/>
              <a:t>day Working Group Technical Letter Ballot asking the question “Should </a:t>
            </a:r>
            <a:r>
              <a:rPr lang="en-US" sz="2800" dirty="0" smtClean="0"/>
              <a:t>P802.11REVmd </a:t>
            </a:r>
            <a:r>
              <a:rPr lang="en-US" sz="2800" dirty="0" smtClean="0"/>
              <a:t>D2.0 </a:t>
            </a:r>
            <a:r>
              <a:rPr lang="en-US" sz="2800" dirty="0"/>
              <a:t>be forwarded to Sponsor Ballot?”</a:t>
            </a:r>
            <a:endParaRPr lang="en-GB" sz="2800" dirty="0"/>
          </a:p>
          <a:p>
            <a:r>
              <a:rPr lang="en-GB" sz="2800" dirty="0" smtClean="0"/>
              <a:t>Moved</a:t>
            </a:r>
            <a:r>
              <a:rPr lang="en-GB" sz="2800" dirty="0" smtClean="0"/>
              <a:t>:</a:t>
            </a:r>
            <a:endParaRPr lang="en-GB" sz="2800" dirty="0" smtClean="0"/>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799463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December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December 6-7 in Piscataway NJ USA for the purposes of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September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Sept 2018 – Nov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smtClean="0"/>
              <a:t>None</a:t>
            </a:r>
            <a:endParaRPr lang="en-GB" sz="1800" dirty="0"/>
          </a:p>
          <a:p>
            <a:r>
              <a:rPr lang="en-US" altLang="en-US" sz="2000" dirty="0" smtClean="0"/>
              <a:t>Next ad-hoc: December</a:t>
            </a:r>
          </a:p>
          <a:p>
            <a:pPr lvl="1"/>
            <a:r>
              <a:rPr lang="en-US" altLang="en-US" sz="1600" dirty="0" smtClean="0"/>
              <a:t>Piscataway NJ</a:t>
            </a:r>
          </a:p>
          <a:p>
            <a:pPr lvl="1"/>
            <a:r>
              <a:rPr lang="en-US" altLang="en-US" sz="1600" dirty="0" smtClean="0"/>
              <a:t>Dates: December 6, 7,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mentor.ieee.org/802.11/dcn/18/11-18-0611-06-000m-revmd-wg-ballot-comments.xls</a:t>
            </a:r>
            <a:r>
              <a:rPr lang="en-US" altLang="en-US" sz="2000" dirty="0" smtClean="0"/>
              <a:t> </a:t>
            </a:r>
            <a:endParaRPr lang="en-US" altLang="en-US" sz="2000" dirty="0" smtClean="0"/>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US" sz="1600" dirty="0" smtClean="0"/>
              <a:t>Comment Resolution</a:t>
            </a:r>
            <a:endParaRPr lang="en-US" altLang="en-US" sz="16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399"/>
            <a:ext cx="5087359" cy="1299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sz="1600" dirty="0" smtClean="0"/>
              <a:t>Comment resolution</a:t>
            </a:r>
            <a:endParaRPr lang="en-US"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191000"/>
            <a:ext cx="5334000" cy="182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smtClean="0"/>
              <a:t>CID 1195 – 11-18-1260, 11-18-1368</a:t>
            </a:r>
          </a:p>
          <a:p>
            <a:pPr lvl="1">
              <a:lnSpc>
                <a:spcPct val="80000"/>
              </a:lnSpc>
            </a:pPr>
            <a:r>
              <a:rPr lang="en-US" sz="1600" dirty="0" smtClean="0"/>
              <a:t>Sean Coffey CIDs</a:t>
            </a:r>
          </a:p>
          <a:p>
            <a:pPr lvl="1">
              <a:lnSpc>
                <a:spcPct val="80000"/>
              </a:lnSpc>
            </a:pPr>
            <a:r>
              <a:rPr lang="en-US" sz="1600" dirty="0" smtClean="0"/>
              <a:t>PHY CIDs</a:t>
            </a:r>
            <a:endParaRPr lang="en-GB" sz="1600" dirty="0" smtClean="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6896" y="4419600"/>
            <a:ext cx="5129201" cy="20782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a:t>Motions</a:t>
            </a:r>
          </a:p>
          <a:p>
            <a:pPr lvl="1">
              <a:lnSpc>
                <a:spcPct val="80000"/>
              </a:lnSpc>
            </a:pPr>
            <a:r>
              <a:rPr lang="en-US" altLang="en-US" sz="1600" dirty="0" smtClean="0"/>
              <a:t>Comment resolution</a:t>
            </a:r>
            <a:endParaRPr lang="en-US" sz="1600" dirty="0"/>
          </a:p>
          <a:p>
            <a:pPr lvl="1">
              <a:lnSpc>
                <a:spcPct val="80000"/>
              </a:lnSpc>
            </a:pPr>
            <a:r>
              <a:rPr lang="en-US" altLang="en-US" sz="1600" dirty="0" smtClean="0"/>
              <a:t>Plans </a:t>
            </a:r>
            <a:r>
              <a:rPr lang="en-US" altLang="en-US" sz="1600" dirty="0"/>
              <a:t>for </a:t>
            </a:r>
            <a:r>
              <a:rPr lang="en-US" altLang="en-US" sz="1600" dirty="0" smtClean="0"/>
              <a:t>September </a:t>
            </a:r>
            <a:r>
              <a:rPr lang="en-US" altLang="en-US" sz="1600" dirty="0"/>
              <a:t>2018 – </a:t>
            </a:r>
            <a:r>
              <a:rPr lang="en-US" altLang="en-US" sz="1600" dirty="0" smtClean="0"/>
              <a:t>November 2018, Adjourn</a:t>
            </a:r>
            <a:endParaRPr lang="en-US" altLang="en-US" sz="1600" dirty="0"/>
          </a:p>
        </p:txBody>
      </p:sp>
      <p:sp>
        <p:nvSpPr>
          <p:cNvPr id="10" name="Rectangle 35"/>
          <p:cNvSpPr>
            <a:spLocks noChangeArrowheads="1"/>
          </p:cNvSpPr>
          <p:nvPr/>
        </p:nvSpPr>
        <p:spPr bwMode="auto">
          <a:xfrm>
            <a:off x="7008738" y="2594565"/>
            <a:ext cx="4876800" cy="1880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US" sz="1600" dirty="0" smtClean="0"/>
              <a:t>Comment Resolution</a:t>
            </a:r>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 completed</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967071723"/>
              </p:ext>
            </p:extLst>
          </p:nvPr>
        </p:nvGraphicFramePr>
        <p:xfrm>
          <a:off x="1028700" y="1587365"/>
          <a:ext cx="10134600" cy="3383280"/>
        </p:xfrm>
        <a:graphic>
          <a:graphicData uri="http://schemas.openxmlformats.org/drawingml/2006/table">
            <a:tbl>
              <a:tblPr firstRow="1" bandRow="1">
                <a:tableStyleId>{5C22544A-7EE6-4342-B048-85BDC9FD1C3A}</a:tableStyleId>
              </a:tblPr>
              <a:tblGrid>
                <a:gridCol w="2032000"/>
                <a:gridCol w="2032000"/>
                <a:gridCol w="1384300"/>
                <a:gridCol w="46863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Was </a:t>
                      </a:r>
                      <a:r>
                        <a:rPr lang="en-GB" sz="1400" kern="1200" dirty="0" smtClean="0">
                          <a:solidFill>
                            <a:schemeClr val="dk1"/>
                          </a:solidFill>
                          <a:effectLst/>
                          <a:latin typeface="+mn-lt"/>
                          <a:ea typeface="+mn-ea"/>
                          <a:cs typeface="+mn-cs"/>
                        </a:rPr>
                        <a:t>obsolete in 802.11-2016, </a:t>
                      </a:r>
                      <a:r>
                        <a:rPr lang="en-US" sz="1400" dirty="0" smtClean="0"/>
                        <a:t>Portland ad-hoc:</a:t>
                      </a:r>
                      <a:r>
                        <a:rPr lang="en-US" sz="1400" baseline="0" dirty="0" smtClean="0"/>
                        <a:t> </a:t>
                      </a:r>
                      <a:r>
                        <a:rPr lang="en-US" sz="1400" dirty="0" smtClean="0"/>
                        <a:t>No change to current status</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Portland </a:t>
                      </a:r>
                      <a:r>
                        <a:rPr lang="en-US" sz="1400" dirty="0" smtClean="0"/>
                        <a:t>ad-hoc – Change to deprecated</a:t>
                      </a:r>
                      <a:endParaRPr lang="en-GB" sz="1400" kern="1200" dirty="0" smtClean="0">
                        <a:solidFill>
                          <a:schemeClr val="dk1"/>
                        </a:solidFill>
                        <a:effectLst/>
                        <a:latin typeface="+mn-lt"/>
                        <a:ea typeface="+mn-ea"/>
                        <a:cs typeface="+mn-cs"/>
                      </a:endParaRPr>
                    </a:p>
                  </a:txBody>
                  <a:tcPr/>
                </a:tc>
              </a:tr>
              <a:tr h="370840">
                <a:tc>
                  <a:txBody>
                    <a:bodyPr/>
                    <a:lstStyle/>
                    <a:p>
                      <a:r>
                        <a:rPr lang="en-US" dirty="0" smtClean="0"/>
                        <a:t>1006, 1410, 1411</a:t>
                      </a:r>
                      <a:endParaRPr lang="en-GB" dirty="0"/>
                    </a:p>
                  </a:txBody>
                  <a:tcPr>
                    <a:solidFill>
                      <a:srgbClr val="92D050"/>
                    </a:solidFill>
                  </a:tcPr>
                </a:tc>
                <a:tc>
                  <a:txBody>
                    <a:bodyPr/>
                    <a:lstStyle/>
                    <a:p>
                      <a:r>
                        <a:rPr lang="en-US" dirty="0" smtClean="0"/>
                        <a:t>WEP</a:t>
                      </a:r>
                      <a:endParaRPr lang="en-GB" dirty="0"/>
                    </a:p>
                  </a:txBody>
                  <a:tcPr>
                    <a:solidFill>
                      <a:srgbClr val="92D050"/>
                    </a:solidFill>
                  </a:tcPr>
                </a:tc>
                <a:tc>
                  <a:txBody>
                    <a:bodyPr/>
                    <a:lstStyle/>
                    <a:p>
                      <a:r>
                        <a:rPr lang="en-US" dirty="0" smtClean="0"/>
                        <a:t>11-18-652</a:t>
                      </a:r>
                      <a:endParaRPr lang="en-GB" dirty="0"/>
                    </a:p>
                  </a:txBody>
                  <a:tcPr>
                    <a:solidFill>
                      <a:srgbClr val="92D050"/>
                    </a:solidFill>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solidFill>
                      <a:srgbClr val="92D050"/>
                    </a:solidFill>
                  </a:tcPr>
                </a:tc>
              </a:tr>
              <a:tr h="370840">
                <a:tc>
                  <a:txBody>
                    <a:bodyPr/>
                    <a:lstStyle/>
                    <a:p>
                      <a:r>
                        <a:rPr lang="en-US" dirty="0" smtClean="0"/>
                        <a:t>1412</a:t>
                      </a:r>
                      <a:endParaRPr lang="en-GB" dirty="0"/>
                    </a:p>
                  </a:txBody>
                  <a:tcPr>
                    <a:solidFill>
                      <a:srgbClr val="92D050"/>
                    </a:solidFill>
                  </a:tcPr>
                </a:tc>
                <a:tc>
                  <a:txBody>
                    <a:bodyPr/>
                    <a:lstStyle/>
                    <a:p>
                      <a:r>
                        <a:rPr lang="en-US" dirty="0" smtClean="0"/>
                        <a:t>Dual Beacon and Dual CTS</a:t>
                      </a:r>
                      <a:endParaRPr lang="en-GB" dirty="0"/>
                    </a:p>
                  </a:txBody>
                  <a:tcPr>
                    <a:solidFill>
                      <a:srgbClr val="92D050"/>
                    </a:solidFill>
                  </a:tcPr>
                </a:tc>
                <a:tc>
                  <a:txBody>
                    <a:bodyPr/>
                    <a:lstStyle/>
                    <a:p>
                      <a:endParaRPr lang="en-GB"/>
                    </a:p>
                  </a:txBody>
                  <a:tcPr>
                    <a:solidFill>
                      <a:srgbClr val="92D05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solidFill>
                      <a:srgbClr val="92D050"/>
                    </a:solidFill>
                  </a:tcPr>
                </a:tc>
              </a:tr>
              <a:tr h="370840">
                <a:tc>
                  <a:txBody>
                    <a:bodyPr/>
                    <a:lstStyle/>
                    <a:p>
                      <a:r>
                        <a:rPr lang="en-US" dirty="0" smtClean="0"/>
                        <a:t>1504</a:t>
                      </a:r>
                      <a:endParaRPr lang="en-GB" dirty="0"/>
                    </a:p>
                  </a:txBody>
                  <a:tcPr>
                    <a:solidFill>
                      <a:srgbClr val="92D050"/>
                    </a:solidFill>
                  </a:tcPr>
                </a:tc>
                <a:tc>
                  <a:txBody>
                    <a:bodyPr/>
                    <a:lstStyle/>
                    <a:p>
                      <a:r>
                        <a:rPr lang="en-US" dirty="0" smtClean="0"/>
                        <a:t>STKSA</a:t>
                      </a:r>
                      <a:endParaRPr lang="en-GB" dirty="0"/>
                    </a:p>
                  </a:txBody>
                  <a:tcPr>
                    <a:solidFill>
                      <a:srgbClr val="92D050"/>
                    </a:solidFill>
                  </a:tcPr>
                </a:tc>
                <a:tc>
                  <a:txBody>
                    <a:bodyPr/>
                    <a:lstStyle/>
                    <a:p>
                      <a:r>
                        <a:rPr lang="en-US" dirty="0" smtClean="0"/>
                        <a:t>11-18-480</a:t>
                      </a:r>
                      <a:endParaRPr lang="en-GB" dirty="0"/>
                    </a:p>
                  </a:txBody>
                  <a:tcPr>
                    <a:solidFill>
                      <a:srgbClr val="92D050"/>
                    </a:solidFill>
                  </a:tcPr>
                </a:tc>
                <a:tc>
                  <a:txBody>
                    <a:bodyPr/>
                    <a:lstStyle/>
                    <a:p>
                      <a:r>
                        <a:rPr lang="en-US" dirty="0" smtClean="0"/>
                        <a:t>Direction: Accept, Assignee:</a:t>
                      </a:r>
                      <a:r>
                        <a:rPr lang="en-US" baseline="0" dirty="0" smtClean="0"/>
                        <a:t> Menzo Wentink</a:t>
                      </a:r>
                      <a:endParaRPr lang="en-GB" dirty="0"/>
                    </a:p>
                  </a:txBody>
                  <a:tcPr>
                    <a:solidFill>
                      <a:srgbClr val="92D050"/>
                    </a:solidFill>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Revised resolution agreed Portland Ad-hoc</a:t>
                      </a:r>
                      <a:endParaRPr lang="en-GB" dirty="0"/>
                    </a:p>
                  </a:txBody>
                  <a:tcPr/>
                </a:tc>
              </a:tr>
              <a:tr h="370840">
                <a:tc>
                  <a:txBody>
                    <a:bodyPr/>
                    <a:lstStyle/>
                    <a:p>
                      <a:r>
                        <a:rPr lang="en-US" dirty="0" smtClean="0"/>
                        <a:t>1183</a:t>
                      </a:r>
                      <a:endParaRPr lang="en-GB" dirty="0"/>
                    </a:p>
                  </a:txBody>
                  <a:tcPr>
                    <a:solidFill>
                      <a:srgbClr val="92D050"/>
                    </a:solidFill>
                  </a:tcPr>
                </a:tc>
                <a:tc>
                  <a:txBody>
                    <a:bodyPr/>
                    <a:lstStyle/>
                    <a:p>
                      <a:r>
                        <a:rPr lang="en-US" dirty="0" smtClean="0"/>
                        <a:t>DMG Mode</a:t>
                      </a:r>
                      <a:endParaRPr lang="en-GB" dirty="0"/>
                    </a:p>
                  </a:txBody>
                  <a:tcPr>
                    <a:solidFill>
                      <a:srgbClr val="92D050"/>
                    </a:solidFill>
                  </a:tcPr>
                </a:tc>
                <a:tc>
                  <a:txBody>
                    <a:bodyPr/>
                    <a:lstStyle/>
                    <a:p>
                      <a:r>
                        <a:rPr lang="en-US" dirty="0" smtClean="0"/>
                        <a:t>11-18-1174</a:t>
                      </a:r>
                      <a:endParaRPr lang="en-GB" dirty="0"/>
                    </a:p>
                  </a:txBody>
                  <a:tcPr>
                    <a:solidFill>
                      <a:srgbClr val="92D050"/>
                    </a:solidFill>
                  </a:tcPr>
                </a:tc>
                <a:tc>
                  <a:txBody>
                    <a:bodyPr/>
                    <a:lstStyle/>
                    <a:p>
                      <a:r>
                        <a:rPr lang="en-US" dirty="0" err="1" smtClean="0"/>
                        <a:t>Assaf</a:t>
                      </a:r>
                      <a:r>
                        <a:rPr lang="en-US" dirty="0" smtClean="0"/>
                        <a:t> Kasher</a:t>
                      </a:r>
                      <a:endParaRPr lang="en-GB" dirty="0"/>
                    </a:p>
                  </a:txBody>
                  <a:tcPr>
                    <a:solidFill>
                      <a:srgbClr val="92D050"/>
                    </a:solidFill>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506801</TotalTime>
  <Words>1798</Words>
  <Application>Microsoft Office PowerPoint</Application>
  <PresentationFormat>Widescreen</PresentationFormat>
  <Paragraphs>406</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September 2018 Agenda</vt:lpstr>
      <vt:lpstr>Abstract</vt:lpstr>
      <vt:lpstr>TGmd Agenda - 1</vt:lpstr>
      <vt:lpstr>TGmd Agenda – 2: Obsolete CIDs completed</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63 – San Diego, Teleconference, ad-hoc CIDs </vt:lpstr>
      <vt:lpstr>Motion  Incorporate … fixes</vt:lpstr>
      <vt:lpstr>Motion  – Waikoloa CIDs</vt:lpstr>
      <vt:lpstr>PowerPoint Presentation</vt:lpstr>
      <vt:lpstr>Motion: 2018 December Ad-hoc</vt:lpstr>
      <vt:lpstr>Sept 2018 – Nov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September 2018</cp:keywords>
  <cp:lastModifiedBy>Stanley, Dorothy</cp:lastModifiedBy>
  <cp:revision>3263</cp:revision>
  <cp:lastPrinted>1998-02-10T13:28:06Z</cp:lastPrinted>
  <dcterms:created xsi:type="dcterms:W3CDTF">2005-01-04T21:26:55Z</dcterms:created>
  <dcterms:modified xsi:type="dcterms:W3CDTF">2018-08-06T14:36:42Z</dcterms:modified>
</cp:coreProperties>
</file>