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35" r:id="rId15"/>
    <p:sldId id="321" r:id="rId16"/>
    <p:sldId id="324"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60" d="100"/>
          <a:sy n="60" d="100"/>
        </p:scale>
        <p:origin x="72" y="6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029"/>
    </p:cViewPr>
  </p:sorter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 Stephen McCann (BlackBerry)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a:t>Joseph Levy (InterDigital), Stephen McCann (BlackBerry)</a:t>
            </a:r>
            <a:endParaRPr lang="en-US" dirty="0"/>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 Stephen McCann (BlackBerry)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 Stephen McCann (BlackBerry)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a:t>Joseph Levy (InterDigital), Stephen McCann (BlackBerry)</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 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a:t>Joseph Levy (InterDigital), Stephen McCann (BlackBerry)</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a:t>Joseph Levy (InterDigital), Stephen McCann (BlackBerry)</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 Stephen McCann (BlackBerry)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 Stephen McCann (BlackBerry)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 Stephen McCann (BlackBerry)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802.11-18/1387r2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0-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39-00-ICne-nendica-summary-report-2018-07-13.pdf" TargetMode="External"/><Relationship Id="rId2" Type="http://schemas.openxmlformats.org/officeDocument/2006/relationships/hyperlink" Target="https://1.ieee802.org/802-nendica" TargetMode="External"/><Relationship Id="rId1" Type="http://schemas.openxmlformats.org/officeDocument/2006/relationships/slideLayout" Target="../slideLayouts/slideLayout2.xml"/><Relationship Id="rId5" Type="http://schemas.openxmlformats.org/officeDocument/2006/relationships/hyperlink" Target="https://mentor.ieee.org/802.1/dcn/18/1-18-0053.pptx" TargetMode="External"/><Relationship Id="rId4" Type="http://schemas.openxmlformats.org/officeDocument/2006/relationships/hyperlink" Target="https://mentor.ieee.org/802.1/dcn/18/1-18-0002-06-ICne.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1264-01-AANI-aani-july-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sp>
        <p:nvSpPr>
          <p:cNvPr id="7" name="Footer Placeholder 4"/>
          <p:cNvSpPr>
            <a:spLocks noGrp="1"/>
          </p:cNvSpPr>
          <p:nvPr>
            <p:ph type="ftr" idx="14"/>
          </p:nvPr>
        </p:nvSpPr>
        <p:spPr/>
        <p:txBody>
          <a:bodyPr/>
          <a:lstStyle/>
          <a:p>
            <a:r>
              <a:rPr lang="en-GB"/>
              <a:t>Joseph Levy (InterDigital), Stephen McCann (BlackBerry)</a:t>
            </a:r>
            <a:endParaRPr lang="en-GB" dirty="0"/>
          </a:p>
        </p:txBody>
      </p:sp>
      <p:sp>
        <p:nvSpPr>
          <p:cNvPr id="6" name="Date Placeholder 3"/>
          <p:cNvSpPr>
            <a:spLocks noGrp="1"/>
          </p:cNvSpPr>
          <p:nvPr>
            <p:ph type="dt" idx="15"/>
          </p:nvPr>
        </p:nvSpPr>
        <p:spPr/>
        <p:txBody>
          <a:bodyPr/>
          <a:lstStyle/>
          <a:p>
            <a:r>
              <a:rPr lang="en-US"/>
              <a:t>September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312061781"/>
              </p:ext>
            </p:extLst>
          </p:nvPr>
        </p:nvGraphicFramePr>
        <p:xfrm>
          <a:off x="457200" y="2501900"/>
          <a:ext cx="11264900" cy="4038600"/>
        </p:xfrm>
        <a:graphic>
          <a:graphicData uri="http://schemas.openxmlformats.org/presentationml/2006/ole">
            <mc:AlternateContent xmlns:mc="http://schemas.openxmlformats.org/markup-compatibility/2006">
              <mc:Choice xmlns:v="urn:schemas-microsoft-com:vml" Requires="v">
                <p:oleObj spid="_x0000_s3246" name="Document" r:id="rId4" imgW="8261444" imgH="2960586" progId="Word.Document.8">
                  <p:embed/>
                </p:oleObj>
              </mc:Choice>
              <mc:Fallback>
                <p:oleObj name="Document" r:id="rId4" imgW="8261444" imgH="2960586" progId="Word.Document.8">
                  <p:embed/>
                  <p:pic>
                    <p:nvPicPr>
                      <p:cNvPr id="3075" name="Object 3"/>
                      <p:cNvPicPr>
                        <a:picLocks noChangeAspect="1" noChangeArrowheads="1"/>
                      </p:cNvPicPr>
                      <p:nvPr/>
                    </p:nvPicPr>
                    <p:blipFill>
                      <a:blip r:embed="rId5"/>
                      <a:srcRect/>
                      <a:stretch>
                        <a:fillRect/>
                      </a:stretch>
                    </p:blipFill>
                    <p:spPr bwMode="auto">
                      <a:xfrm>
                        <a:off x="457200" y="2501900"/>
                        <a:ext cx="11264900" cy="4038600"/>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2016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a:t>Joseph Levy (InterDigital), Stephen McCann (BlackBerry)</a:t>
            </a:r>
            <a:endParaRPr lang="en-GB" dirty="0"/>
          </a:p>
        </p:txBody>
      </p:sp>
      <p:sp>
        <p:nvSpPr>
          <p:cNvPr id="2" name="Date Placeholder 1"/>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June 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11-18/0915r0</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endParaRPr lang="en-US" dirty="0"/>
          </a:p>
          <a:p>
            <a:pPr marL="0" indent="0"/>
            <a:endParaRPr lang="en-US" dirty="0"/>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Nendica: IEEE 802 “Network Enhancements for the Next Decade” Industry Connections Activity </a:t>
            </a:r>
          </a:p>
          <a:p>
            <a:pPr lvl="1">
              <a:buFont typeface="Arial" panose="020B0604020202020204" pitchFamily="34" charset="0"/>
              <a:buChar char="•"/>
            </a:pPr>
            <a:r>
              <a:rPr lang="en-US" dirty="0"/>
              <a:t>Roger Marks, chair </a:t>
            </a:r>
          </a:p>
          <a:p>
            <a:pPr lvl="1">
              <a:buFont typeface="Arial" panose="020B0604020202020204" pitchFamily="34" charset="0"/>
              <a:buChar char="•"/>
            </a:pPr>
            <a:r>
              <a:rPr lang="en-US" dirty="0"/>
              <a:t>Nendica web site available at: </a:t>
            </a:r>
            <a:r>
              <a:rPr lang="en-US" dirty="0">
                <a:hlinkClick r:id="rId2"/>
              </a:rPr>
              <a:t>https://1.ieee802.org/802-nendica</a:t>
            </a:r>
            <a:endParaRPr lang="en-US" dirty="0"/>
          </a:p>
          <a:p>
            <a:pPr lvl="1">
              <a:buFont typeface="Arial" panose="020B0604020202020204" pitchFamily="34" charset="0"/>
              <a:buChar char="•"/>
            </a:pPr>
            <a:r>
              <a:rPr lang="en-US" dirty="0">
                <a:hlinkClick r:id="rId3"/>
              </a:rPr>
              <a:t>1-18/0039r0</a:t>
            </a:r>
            <a:r>
              <a:rPr lang="en-US" dirty="0"/>
              <a:t> – Summary Report 2018-07-13 </a:t>
            </a:r>
          </a:p>
          <a:p>
            <a:pPr lvl="1">
              <a:buFont typeface="Arial" panose="020B0604020202020204" pitchFamily="34" charset="0"/>
              <a:buChar char="•"/>
            </a:pPr>
            <a:r>
              <a:rPr lang="en-US" dirty="0"/>
              <a:t>Meeting this week in Waikoloa, Tuesday 19:30</a:t>
            </a:r>
          </a:p>
          <a:p>
            <a:pPr lvl="1">
              <a:buFont typeface="Arial" panose="020B0604020202020204" pitchFamily="34" charset="0"/>
              <a:buChar char="•"/>
            </a:pPr>
            <a:r>
              <a:rPr lang="en-US" b="0" dirty="0"/>
              <a:t>Work in process:</a:t>
            </a:r>
          </a:p>
          <a:p>
            <a:pPr marL="1257300" lvl="2" indent="-342900">
              <a:buFont typeface="Courier New" panose="02070309020205020404" pitchFamily="49" charset="0"/>
              <a:buChar char="o"/>
            </a:pPr>
            <a:r>
              <a:rPr lang="en-US" dirty="0">
                <a:hlinkClick r:id="rId4"/>
              </a:rPr>
              <a:t>1-18/0002r6</a:t>
            </a:r>
            <a:r>
              <a:rPr lang="en-US" dirty="0"/>
              <a:t> – Draft Nendica Report on Wired/Wireless Flexible Factory IoT</a:t>
            </a:r>
          </a:p>
          <a:p>
            <a:pPr marL="1257300" lvl="2" indent="-342900">
              <a:buFont typeface="Courier New" panose="02070309020205020404" pitchFamily="49" charset="0"/>
              <a:buChar char="o"/>
            </a:pPr>
            <a:r>
              <a:rPr lang="en-US" dirty="0"/>
              <a:t>Collected 259 comments in Call </a:t>
            </a:r>
            <a:r>
              <a:rPr lang="en-US"/>
              <a:t>for Comments</a:t>
            </a:r>
          </a:p>
          <a:p>
            <a:pPr marL="1257300" lvl="2" indent="-342900">
              <a:buFont typeface="Courier New" panose="02070309020205020404" pitchFamily="49" charset="0"/>
              <a:buChar char="o"/>
            </a:pPr>
            <a:r>
              <a:rPr lang="en-US"/>
              <a:t>comment </a:t>
            </a:r>
            <a:r>
              <a:rPr lang="en-US" dirty="0"/>
              <a:t>resolution begins this week</a:t>
            </a:r>
          </a:p>
          <a:p>
            <a:pPr marL="0" indent="0"/>
            <a:endParaRPr lang="en-US" sz="100" b="0" dirty="0"/>
          </a:p>
          <a:p>
            <a:r>
              <a:rPr lang="en-US" dirty="0"/>
              <a:t>Nendica meeting overview: </a:t>
            </a:r>
            <a:r>
              <a:rPr lang="en-US" dirty="0">
                <a:hlinkClick r:id="rId5"/>
              </a:rPr>
              <a:t>1-18/0053</a:t>
            </a:r>
            <a:endParaRPr lang="en-US" dirty="0"/>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IMT-2020 Discussion / Contributions I</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dirty="0"/>
              <a:t>At the July 2018 meeting a Straw Poll was taken:</a:t>
            </a:r>
          </a:p>
          <a:p>
            <a:pPr marL="857250" lvl="1" indent="-457200">
              <a:buFont typeface="Arial" panose="020B0604020202020204" pitchFamily="34" charset="0"/>
              <a:buChar char="•"/>
            </a:pPr>
            <a:r>
              <a:rPr lang="en-US" sz="2400" dirty="0"/>
              <a:t>Do you agree with the validity of the conclusion of the EMBB indoor hot spot self evaluation results for 802.11ax as presented in: 11-18/1240r0 “802.11ax for IMT-2020 eMBB Indoor Hotspot”?</a:t>
            </a:r>
          </a:p>
          <a:p>
            <a:pPr marL="1257300" lvl="2" indent="-457200">
              <a:buFont typeface="Arial" panose="020B0604020202020204" pitchFamily="34" charset="0"/>
              <a:buChar char="•"/>
            </a:pPr>
            <a:r>
              <a:rPr lang="en-US" sz="2000" dirty="0"/>
              <a:t>Results: Yes: 22, No: 0, A:  20</a:t>
            </a:r>
          </a:p>
          <a:p>
            <a:pPr marL="857250" lvl="1" indent="-457200">
              <a:buFont typeface="Arial" panose="020B0604020202020204" pitchFamily="34" charset="0"/>
              <a:buChar char="•"/>
            </a:pPr>
            <a:r>
              <a:rPr lang="en-US" sz="2200" dirty="0"/>
              <a:t>Therefore it has been proposed to share these self evaluation results with 3GPP and others.</a:t>
            </a:r>
          </a:p>
          <a:p>
            <a:pPr marL="857250" lvl="1" indent="-457200">
              <a:buFont typeface="Arial" panose="020B0604020202020204" pitchFamily="34" charset="0"/>
              <a:buChar char="•"/>
            </a:pPr>
            <a:r>
              <a:rPr lang="en-US" sz="2200" dirty="0"/>
              <a:t>Some discussion has been had on the AANI SC e-mail reflector. </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94349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IMT-2020 Discussion / Contributions II</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t>802.11 technical performance relative to IMT-2020 requirements</a:t>
            </a:r>
          </a:p>
          <a:p>
            <a:pPr marL="971550" lvl="1" indent="-457200">
              <a:buFont typeface="Arial" panose="020B0604020202020204" pitchFamily="34" charset="0"/>
              <a:buChar char="•"/>
            </a:pPr>
            <a:r>
              <a:rPr lang="en-US" altLang="en-US" sz="2200" dirty="0"/>
              <a:t>11-18/0517r1 “</a:t>
            </a:r>
            <a:r>
              <a:rPr lang="en-US" sz="2200" dirty="0"/>
              <a:t>802.11ax for IMT-2020 eMBB Indoor Hotspot and Dense Urban”</a:t>
            </a:r>
          </a:p>
          <a:p>
            <a:pPr marL="971550" lvl="1" indent="-457200">
              <a:buFont typeface="Arial" panose="020B0604020202020204" pitchFamily="34" charset="0"/>
              <a:buChar char="•"/>
            </a:pPr>
            <a:r>
              <a:rPr lang="en-US" altLang="en-US" sz="2200" dirty="0"/>
              <a:t>11-18/1573r1 “</a:t>
            </a:r>
            <a:r>
              <a:rPr lang="en-US" sz="2200" dirty="0"/>
              <a:t>Summary of 802.11ax Self Evaluation for IMT-2020 EMBB Indoor Hotspot and Dense Urban Test Environments</a:t>
            </a:r>
            <a:r>
              <a:rPr lang="en-US" altLang="en-US" sz="2200" dirty="0"/>
              <a:t>”</a:t>
            </a:r>
          </a:p>
          <a:p>
            <a:pPr marL="971550" lvl="1" indent="-457200">
              <a:buFont typeface="Arial" panose="020B0604020202020204" pitchFamily="34" charset="0"/>
              <a:buChar char="•"/>
            </a:pPr>
            <a:r>
              <a:rPr lang="en-US" altLang="en-US" sz="2200" dirty="0"/>
              <a:t>11-18/0915r1 “</a:t>
            </a:r>
            <a:r>
              <a:rPr lang="en-GB" sz="2200" dirty="0"/>
              <a:t>Benchmarking of 802.11ax against </a:t>
            </a:r>
            <a:r>
              <a:rPr lang="en-GB" sz="2200" dirty="0" err="1"/>
              <a:t>eMBB</a:t>
            </a:r>
            <a:r>
              <a:rPr lang="en-GB" sz="2200" dirty="0"/>
              <a:t> Indoor Hotspot requirements using IMT-2020 simulation methodology</a:t>
            </a:r>
            <a:r>
              <a:rPr lang="en-US" altLang="en-US" sz="2200" dirty="0"/>
              <a:t>”</a:t>
            </a:r>
          </a:p>
          <a:p>
            <a:pPr marL="971550" lvl="1" indent="-457200">
              <a:buFont typeface="Arial" panose="020B0604020202020204" pitchFamily="34" charset="0"/>
              <a:buChar char="•"/>
            </a:pPr>
            <a:endParaRPr lang="en-US" altLang="en-US" sz="2200" dirty="0"/>
          </a:p>
          <a:p>
            <a:pPr>
              <a:buFont typeface="Arial" panose="020B0604020202020204" pitchFamily="34" charset="0"/>
              <a:buChar char="•"/>
            </a:pPr>
            <a:r>
              <a:rPr lang="en-US" dirty="0"/>
              <a:t>Discussion on draft LS: 11-18/1340r1</a:t>
            </a:r>
          </a:p>
          <a:p>
            <a:pPr lvl="1">
              <a:buFont typeface="Arial" panose="020B0604020202020204" pitchFamily="34" charset="0"/>
              <a:buChar char="•"/>
            </a:pPr>
            <a:r>
              <a:rPr lang="en-GB" dirty="0"/>
              <a:t>“Proposed LS to 3GPP/WFA/WBA/</a:t>
            </a:r>
            <a:r>
              <a:rPr lang="en-GB" dirty="0" err="1"/>
              <a:t>WifiForward</a:t>
            </a:r>
            <a:r>
              <a:rPr lang="en-GB" dirty="0"/>
              <a:t> on the studies done regarding benchmarking of 802.11ax capabilities”</a:t>
            </a:r>
            <a:endParaRPr lang="en-US" dirty="0"/>
          </a:p>
          <a:p>
            <a:pPr lvl="1">
              <a:buFont typeface="Arial" panose="020B0604020202020204" pitchFamily="34" charset="0"/>
              <a:buChar char="•"/>
            </a:pPr>
            <a:r>
              <a:rPr lang="en-GB" dirty="0"/>
              <a:t>N</a:t>
            </a:r>
            <a:r>
              <a:rPr lang="en-US" dirty="0" err="1"/>
              <a:t>ext</a:t>
            </a:r>
            <a:r>
              <a:rPr lang="en-US" dirty="0"/>
              <a:t> steps</a:t>
            </a:r>
          </a:p>
          <a:p>
            <a:pPr lvl="1">
              <a:buFont typeface="Arial" panose="020B0604020202020204" pitchFamily="34" charset="0"/>
              <a:buChar char="•"/>
            </a:pPr>
            <a:endParaRPr lang="en-US" dirty="0"/>
          </a:p>
          <a:p>
            <a:pPr>
              <a:buFont typeface="Arial" panose="020B0604020202020204" pitchFamily="34" charset="0"/>
              <a:buChar char="•"/>
            </a:pPr>
            <a:r>
              <a:rPr lang="en-GB" dirty="0"/>
              <a:t>Liaison update </a:t>
            </a:r>
            <a:r>
              <a:rPr lang="en-GB"/>
              <a:t>for IEEE 802.11 M</a:t>
            </a:r>
            <a:r>
              <a:rPr lang="en-US" dirty="0"/>
              <a:t>id-week Plenary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11-16 November 2018 F2F, Marriott Marquis Queen’s Park, Bangkok, Thailand</a:t>
            </a:r>
            <a:r>
              <a:rPr lang="en-GB" dirty="0"/>
              <a:t>:</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a:t>Joseph Levy (InterDigital), Stephen McCann (BlackBerry)</a:t>
            </a:r>
            <a:endParaRPr lang="en-GB" dirty="0"/>
          </a:p>
        </p:txBody>
      </p:sp>
      <p:sp>
        <p:nvSpPr>
          <p:cNvPr id="2" name="Date Placeholder 1"/>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4" name="Date Placeholder 3"/>
          <p:cNvSpPr>
            <a:spLocks noGrp="1"/>
          </p:cNvSpPr>
          <p:nvPr>
            <p:ph type="dt" idx="15"/>
          </p:nvPr>
        </p:nvSpPr>
        <p:spPr/>
        <p:txBody>
          <a:bodyPr/>
          <a:lstStyle/>
          <a:p>
            <a:r>
              <a:rPr lang="en-US"/>
              <a:t>September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September 2018</a:t>
            </a:r>
          </a:p>
          <a:p>
            <a:pPr algn="ctr"/>
            <a:r>
              <a:rPr lang="en-GB" dirty="0"/>
              <a:t>Hilton Waikoloa Village, Kona, HI, USA</a:t>
            </a:r>
            <a:endParaRPr lang="en-US" altLang="en-US" dirty="0"/>
          </a:p>
          <a:p>
            <a:pPr algn="ctr"/>
            <a:r>
              <a:rPr lang="en-US" altLang="en-US" b="0" dirty="0"/>
              <a:t>Chair: Joseph Levy (InterDigital) – not present at this meeting</a:t>
            </a:r>
          </a:p>
          <a:p>
            <a:pPr algn="ctr"/>
            <a:r>
              <a:rPr lang="en-US" altLang="en-US" dirty="0"/>
              <a:t>Acting Chair: Stephen McCann (Blackberry)</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a:t>Joseph Levy (InterDigital), Stephen McCann (BlackBerry)</a:t>
            </a:r>
            <a:endParaRPr lang="en-GB" dirty="0"/>
          </a:p>
        </p:txBody>
      </p:sp>
      <p:sp>
        <p:nvSpPr>
          <p:cNvPr id="4" name="Date Placeholder 3"/>
          <p:cNvSpPr>
            <a:spLocks noGrp="1"/>
          </p:cNvSpPr>
          <p:nvPr>
            <p:ph type="dt" idx="15"/>
          </p:nvPr>
        </p:nvSpPr>
        <p:spPr/>
        <p:txBody>
          <a:bodyPr/>
          <a:lstStyle/>
          <a:p>
            <a:r>
              <a:rPr lang="en-US"/>
              <a:t>September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The 802.11 AANI SC Chair is not present at this meeting</a:t>
            </a:r>
          </a:p>
          <a:p>
            <a:r>
              <a:rPr lang="en-US" altLang="en-US" sz="2800" dirty="0"/>
              <a:t>The meeting will be Chaired by: Stephen McCann (Blackberry)</a:t>
            </a:r>
          </a:p>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a:t>Joseph Levy (InterDigital), Stephen McCann (BlackBerry)</a:t>
            </a:r>
            <a:endParaRPr lang="en-GB" dirty="0"/>
          </a:p>
        </p:txBody>
      </p:sp>
      <p:sp>
        <p:nvSpPr>
          <p:cNvPr id="2" name="Date Placeholder 1"/>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083276"/>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Status: IEEE 802 network enhancements for the next decade Industry Connections Activity</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a:t>
            </a:r>
          </a:p>
          <a:p>
            <a:pPr marL="1371600" lvl="2" indent="-457200">
              <a:buFont typeface="Arial" panose="020B0604020202020204" pitchFamily="34" charset="0"/>
              <a:buChar char="•"/>
            </a:pPr>
            <a:r>
              <a:rPr lang="en-US" altLang="en-US" sz="1100" dirty="0"/>
              <a:t>11-18/1573r0 “</a:t>
            </a:r>
            <a:r>
              <a:rPr lang="en-US" sz="1100" dirty="0"/>
              <a:t>Summary of 802.11ax Self Evaluation for IMT-2020 EMBB Indoor Hotspot and Dense Urban Test Environments</a:t>
            </a:r>
            <a:r>
              <a:rPr lang="en-US" altLang="en-US" sz="1100" dirty="0"/>
              <a:t>”</a:t>
            </a:r>
          </a:p>
          <a:p>
            <a:pPr marL="1371600" lvl="2" indent="-457200">
              <a:buFont typeface="Arial" panose="020B0604020202020204" pitchFamily="34" charset="0"/>
              <a:buChar char="•"/>
            </a:pPr>
            <a:r>
              <a:rPr lang="en-US" altLang="en-US" sz="1100" dirty="0"/>
              <a:t>11-18/0517r1 “</a:t>
            </a:r>
            <a:r>
              <a:rPr lang="en-US" sz="1100" dirty="0"/>
              <a:t>802.11ax for IMT-2020 eMBB Indoor Hotspot and Dense Urban”</a:t>
            </a:r>
            <a:endParaRPr lang="en-US" altLang="en-US" sz="1100" dirty="0"/>
          </a:p>
          <a:p>
            <a:pPr marL="971550" lvl="1" indent="-457200">
              <a:buFont typeface="+mj-lt"/>
              <a:buAutoNum type="arabicPeriod"/>
            </a:pPr>
            <a:r>
              <a:rPr lang="en-US" altLang="en-US" dirty="0"/>
              <a:t>Discussion draft Liaison Statement:</a:t>
            </a:r>
          </a:p>
          <a:p>
            <a:pPr marL="1371600" lvl="2" indent="-457200">
              <a:buFont typeface="Arial" panose="020B0604020202020204" pitchFamily="34" charset="0"/>
              <a:buChar char="•"/>
            </a:pPr>
            <a:r>
              <a:rPr lang="en-US" altLang="en-US" sz="1200" dirty="0"/>
              <a:t>11-18/1340r0 “</a:t>
            </a:r>
            <a:r>
              <a:rPr lang="en-US" sz="1200" dirty="0"/>
              <a:t>Proposed LS to 3GPP/WFA/WBA/WifiForward on the studies done regarding benchmarking of 802.11ax capabilities </a:t>
            </a:r>
            <a:r>
              <a:rPr lang="en-US" sz="1100" dirty="0"/>
              <a:t>LS discussion?</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a:t>Joseph Levy (InterDigital), Stephen McCann (BlackBerry)</a:t>
            </a:r>
            <a:endParaRPr lang="en-GB" dirty="0"/>
          </a:p>
        </p:txBody>
      </p:sp>
      <p:sp>
        <p:nvSpPr>
          <p:cNvPr id="2" name="Date Placeholder 1"/>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a:solidFill>
                  <a:schemeClr val="accent6"/>
                </a:solidFill>
              </a:rPr>
              <a:t>Joseph Levy (InterDigital), Stephen McCann (BlackBerry)</a:t>
            </a:r>
            <a:endParaRPr lang="en-US" b="1" dirty="0">
              <a:solidFill>
                <a:schemeClr val="accent6"/>
              </a:solidFill>
            </a:endParaRP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a:t>Joseph Levy (InterDigital), Stephen McCann (BlackBerry)</a:t>
            </a:r>
            <a:endParaRPr lang="en-GB" dirty="0"/>
          </a:p>
        </p:txBody>
      </p:sp>
      <p:sp>
        <p:nvSpPr>
          <p:cNvPr id="2" name="Date Placeholder 1"/>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a:t>Joseph Levy (InterDigital), Stephen McCann (BlackBerry)</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May F2F Meeting in San Diego, CA, USA:</a:t>
            </a:r>
            <a:br>
              <a:rPr lang="en-US" altLang="en-US" dirty="0"/>
            </a:br>
            <a:r>
              <a:rPr lang="en-US" altLang="en-US" dirty="0">
                <a:hlinkClick r:id="rId2"/>
              </a:rPr>
              <a:t>11-18/1264r1</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a:t>Joseph Levy (InterDigital), Stephen McCann (BlackBerry)</a:t>
            </a:r>
            <a:endParaRPr lang="en-GB" dirty="0"/>
          </a:p>
        </p:txBody>
      </p:sp>
      <p:sp>
        <p:nvSpPr>
          <p:cNvPr id="2" name="Date Placeholder 1"/>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a:t>Joseph Levy (InterDigital), Stephen McCann (BlackBerry)</a:t>
            </a:r>
            <a:endParaRPr lang="en-GB" dirty="0"/>
          </a:p>
        </p:txBody>
      </p:sp>
      <p:sp>
        <p:nvSpPr>
          <p:cNvPr id="2" name="Date Placeholder 1"/>
          <p:cNvSpPr>
            <a:spLocks noGrp="1"/>
          </p:cNvSpPr>
          <p:nvPr>
            <p:ph type="dt" idx="15"/>
          </p:nvPr>
        </p:nvSpPr>
        <p:spPr/>
        <p:txBody>
          <a:bodyPr/>
          <a:lstStyle/>
          <a:p>
            <a:r>
              <a:rPr lang="en-US"/>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18318</TotalTime>
  <Words>1834</Words>
  <Application>Microsoft Office PowerPoint</Application>
  <PresentationFormat>Widescreen</PresentationFormat>
  <Paragraphs>255</Paragraphs>
  <Slides>18</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MS Gothic</vt:lpstr>
      <vt:lpstr>Arial</vt:lpstr>
      <vt:lpstr>Courier New</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IMT-2020 Discussion / Contributions I</vt:lpstr>
      <vt:lpstr>IMT-2020 Discussion / Contributions II</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11-18-11387-00-AANI-aani-sc-agenda-september-2018</dc:title>
  <dc:creator>Levy, Joseph</dc:creator>
  <cp:lastModifiedBy>Stephen McCann</cp:lastModifiedBy>
  <cp:revision>245</cp:revision>
  <cp:lastPrinted>1601-01-01T00:00:00Z</cp:lastPrinted>
  <dcterms:created xsi:type="dcterms:W3CDTF">2017-06-02T20:57:23Z</dcterms:created>
  <dcterms:modified xsi:type="dcterms:W3CDTF">2018-09-11T00:39:08Z</dcterms:modified>
</cp:coreProperties>
</file>