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5" r:id="rId4"/>
    <p:sldId id="266" r:id="rId5"/>
    <p:sldId id="319" r:id="rId6"/>
    <p:sldId id="268" r:id="rId7"/>
    <p:sldId id="280" r:id="rId8"/>
    <p:sldId id="270" r:id="rId9"/>
    <p:sldId id="334" r:id="rId10"/>
    <p:sldId id="272" r:id="rId11"/>
    <p:sldId id="332" r:id="rId12"/>
    <p:sldId id="275" r:id="rId13"/>
    <p:sldId id="333" r:id="rId14"/>
    <p:sldId id="321" r:id="rId15"/>
    <p:sldId id="324" r:id="rId16"/>
    <p:sldId id="274" r:id="rId17"/>
    <p:sldId id="2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6" d="100"/>
          <a:sy n="116" d="100"/>
        </p:scale>
        <p:origin x="102" y="18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8/6/2018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10</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16</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802.11-18/1387r0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13" Type="http://schemas.openxmlformats.org/officeDocument/2006/relationships/hyperlink" Target="https://mentor.ieee.org/802.11/dcn/17/11-17-0903-00-0000-liaison-statement-from-3gpp-tsg-sa-on-wlan-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12" Type="http://schemas.openxmlformats.org/officeDocument/2006/relationships/hyperlink" Target="https://mentor.ieee.org/802.11/dcn/17/11-17-0444-00-0000-liaison-from-3gpp-ran-on-radio-level-integration.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315-00-0000-liaison-statement-from-3gpp-ran2-on-estimated-wlan-throughput.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1750-03-AANI-draft-ls-from-802-11-to-ieee-ieee-5g-on-the-ieee-5g-roadmap-wp.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1744-03-AANI-draft-reply-ls-from-802-11-to-ngmn-ls-on-e2e-architectural-framework.docx" TargetMode="External"/><Relationship Id="rId14" Type="http://schemas.openxmlformats.org/officeDocument/2006/relationships/hyperlink" Target="https://mentor.ieee.org/802.11/dcn/17/11-17-1569-00-0000-liaison-statement-from-ngmn-on-e2e-architecture.doc"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s://mentor.ieee.org/802.11/dcn/18/11-18-1243-00-AANI-3gpp-update-status-release-15-june-2018.pptx" TargetMode="Externa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8/11-18-0517-00-AANI-802-11ax-for-imt-2020-embb-indoor-hotspot-and-dense-urban.ppt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5" Type="http://schemas.openxmlformats.org/officeDocument/2006/relationships/hyperlink" Target="https://mentor.ieee.org/802.11/dcn/18/11-18-1240-00-AANI-802-11ax-for-imt-2020-embb-indoor-hotspot.pptx" TargetMode="External"/><Relationship Id="rId4" Type="http://schemas.openxmlformats.org/officeDocument/2006/relationships/hyperlink" Target="https://mentor.ieee.org/802.11/dcn/18/11-18-0915-00-AANI-benchmarking-of-802-11ax-against-embb-indoor-hotspot-requirements-using-imt-2020-simulation-methodology.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dcn/18/1-18-0039-00-ICne-nendica-summary-report-2018-07-13.pdf" TargetMode="External"/><Relationship Id="rId7" Type="http://schemas.openxmlformats.org/officeDocument/2006/relationships/hyperlink" Target="https://mentor.ieee.org/802.1/dcn/18/1-18-0041-00-ICne-comment-input-form-nendica-draft-report-on-ffiot.xlsx"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 Id="rId6" Type="http://schemas.openxmlformats.org/officeDocument/2006/relationships/hyperlink" Target="https://mentor.ieee.org/802.1/dcn/18/1-18-0007-05-ICne-draft-report-lossless-data-center-networks.pdf" TargetMode="External"/><Relationship Id="rId5" Type="http://schemas.openxmlformats.org/officeDocument/2006/relationships/hyperlink" Target="https://mentor.ieee.org/802.1/dcn/18/1-18-0025-06-ICne-pre-draft-wired-wireless-use-cases-and-communication-requirements-for-flexible-factories-iot-bridged-network.pdf" TargetMode="External"/><Relationship Id="rId4" Type="http://schemas.openxmlformats.org/officeDocument/2006/relationships/hyperlink" Target="https://mentor.ieee.org/802.1/dcn/18/1-18-0002-05-ICne-draft-report-wired-wireless-flexible-factory-iot.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8/11-18-1264-01-AANI-aani-july-2018-meeting-minutes.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2018-09-10</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September 2018</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233" name="Document" r:id="rId4" imgW="8245941" imgH="2844112" progId="Word.Document.8">
                  <p:embed/>
                </p:oleObj>
              </mc:Choice>
              <mc:Fallback>
                <p:oleObj name="Document" r:id="rId4" imgW="8245941" imgH="2844112"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 1/3</a:t>
            </a:r>
          </a:p>
        </p:txBody>
      </p:sp>
      <p:sp>
        <p:nvSpPr>
          <p:cNvPr id="20483" name="Content Placeholder 2"/>
          <p:cNvSpPr>
            <a:spLocks noGrp="1"/>
          </p:cNvSpPr>
          <p:nvPr>
            <p:ph idx="1"/>
          </p:nvPr>
        </p:nvSpPr>
        <p:spPr>
          <a:xfrm>
            <a:off x="914401" y="1114426"/>
            <a:ext cx="10361084" cy="5360988"/>
          </a:xfrm>
        </p:spPr>
        <p:txBody>
          <a:bodyPr/>
          <a:lstStyle/>
          <a:p>
            <a:r>
              <a:rPr lang="en-US" altLang="en-US" sz="2000" dirty="0"/>
              <a:t>At the July 802 Plenary 802.11 passed a motion forming the AANI SC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9"/>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10"/>
              </a:rPr>
              <a:t>11-17/1750r3</a:t>
            </a:r>
            <a:r>
              <a:rPr lang="en-US" altLang="en-US" sz="2000" dirty="0"/>
              <a:t>) to IEEE 5G (11/17)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1"/>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2"/>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3"/>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4"/>
              </a:rPr>
              <a:t>11-17/1569r0</a:t>
            </a:r>
            <a:r>
              <a:rPr lang="en-US" altLang="en-US" sz="2000" dirty="0"/>
              <a:t>) (10/17)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006817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2/3</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a:t>
            </a:r>
            <a:r>
              <a:rPr lang="en-US" dirty="0"/>
              <a:t>–</a:t>
            </a:r>
            <a:r>
              <a:rPr lang="en-US" altLang="en-US" dirty="0"/>
              <a:t>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hlinkClick r:id="rId6"/>
              </a:rPr>
              <a:t>11-18/1243r0</a:t>
            </a:r>
            <a:r>
              <a:rPr lang="en-US" dirty="0"/>
              <a:t> – “</a:t>
            </a:r>
            <a:r>
              <a:rPr lang="en-GB" dirty="0"/>
              <a:t>3GPP Update/Status (Release 15 – June 2018)”</a:t>
            </a:r>
            <a:endParaRPr lang="en-US" dirty="0"/>
          </a:p>
          <a:p>
            <a:pPr>
              <a:buFont typeface="Arial" panose="020B0604020202020204" pitchFamily="34" charset="0"/>
              <a:buChar char="•"/>
            </a:pPr>
            <a:r>
              <a:rPr lang="en-US" dirty="0"/>
              <a:t>Additional contributions encouraged</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193762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3/3</a:t>
            </a:r>
            <a:endParaRPr lang="en-US" dirty="0"/>
          </a:p>
        </p:txBody>
      </p:sp>
      <p:sp>
        <p:nvSpPr>
          <p:cNvPr id="3" name="Content Placeholder 2"/>
          <p:cNvSpPr>
            <a:spLocks noGrp="1"/>
          </p:cNvSpPr>
          <p:nvPr>
            <p:ph idx="1"/>
          </p:nvPr>
        </p:nvSpPr>
        <p:spPr>
          <a:xfrm>
            <a:off x="589493" y="1503608"/>
            <a:ext cx="11010900" cy="4751294"/>
          </a:xfrm>
        </p:spPr>
        <p:txBody>
          <a:bodyPr/>
          <a:lstStyle/>
          <a:p>
            <a:r>
              <a:rPr lang="en-US" dirty="0"/>
              <a:t>Contributions addressing 802.11ax performance relative to the IMT-2020 EMBB requirements:</a:t>
            </a:r>
          </a:p>
          <a:p>
            <a:pPr>
              <a:buFont typeface="Arial" panose="020B0604020202020204" pitchFamily="34" charset="0"/>
              <a:buChar char="•"/>
            </a:pPr>
            <a:r>
              <a:rPr lang="en-US" dirty="0">
                <a:hlinkClick r:id="rId2"/>
              </a:rPr>
              <a:t>11-18/0256r0</a:t>
            </a:r>
            <a:r>
              <a:rPr lang="en-US" dirty="0"/>
              <a:t> “802.11ax for IMT-2020” </a:t>
            </a:r>
          </a:p>
          <a:p>
            <a:pPr>
              <a:buFont typeface="Arial" panose="020B0604020202020204" pitchFamily="34" charset="0"/>
              <a:buChar char="•"/>
            </a:pPr>
            <a:r>
              <a:rPr lang="en-US" dirty="0">
                <a:hlinkClick r:id="rId3"/>
              </a:rPr>
              <a:t>11-18/0517r0</a:t>
            </a:r>
            <a:r>
              <a:rPr lang="en-US" dirty="0"/>
              <a:t> “802.11ax for IMT-2020 eMBB Indoor Hotspot and Dense Urban”</a:t>
            </a:r>
          </a:p>
          <a:p>
            <a:pPr>
              <a:buFont typeface="Arial" panose="020B0604020202020204" pitchFamily="34" charset="0"/>
              <a:buChar char="•"/>
            </a:pPr>
            <a:r>
              <a:rPr lang="en-US" u="sng" dirty="0">
                <a:hlinkClick r:id="rId4"/>
              </a:rPr>
              <a:t>11-18/0915r0</a:t>
            </a:r>
            <a:r>
              <a:rPr lang="en-US" dirty="0"/>
              <a:t> “Benchmarking of 802.11ax against eMBB Indoor Hotspot requirements using IMT-2020 simulation methodology”</a:t>
            </a:r>
          </a:p>
          <a:p>
            <a:pPr>
              <a:buFont typeface="Arial" panose="020B0604020202020204" pitchFamily="34" charset="0"/>
              <a:buChar char="•"/>
            </a:pPr>
            <a:r>
              <a:rPr lang="en-US" dirty="0">
                <a:hlinkClick r:id="rId5"/>
              </a:rPr>
              <a:t>11-18/1240r0</a:t>
            </a:r>
            <a:r>
              <a:rPr lang="en-US" dirty="0"/>
              <a:t> “802.11ax for IMT-2020 eMBB Indoor Hotspot”</a:t>
            </a:r>
          </a:p>
          <a:p>
            <a:pPr>
              <a:buFont typeface="Arial" panose="020B0604020202020204" pitchFamily="34" charset="0"/>
              <a:buChar char="•"/>
            </a:pPr>
            <a:endParaRPr lang="en-US" dirty="0"/>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Status</a:t>
            </a:r>
            <a:endParaRPr lang="en-US" sz="2800" dirty="0"/>
          </a:p>
        </p:txBody>
      </p:sp>
      <p:sp>
        <p:nvSpPr>
          <p:cNvPr id="3" name="Content Placeholder 2"/>
          <p:cNvSpPr>
            <a:spLocks noGrp="1"/>
          </p:cNvSpPr>
          <p:nvPr>
            <p:ph idx="1"/>
          </p:nvPr>
        </p:nvSpPr>
        <p:spPr>
          <a:xfrm>
            <a:off x="884818" y="1277144"/>
            <a:ext cx="10449881" cy="5064126"/>
          </a:xfrm>
        </p:spPr>
        <p:txBody>
          <a:bodyPr/>
          <a:lstStyle/>
          <a:p>
            <a:pPr>
              <a:buFont typeface="Arial" panose="020B0604020202020204" pitchFamily="34" charset="0"/>
              <a:buChar char="•"/>
            </a:pPr>
            <a:r>
              <a:rPr lang="en-US" b="0" dirty="0"/>
              <a:t>IEEE 802 Nendica will meet this week in San Diego:</a:t>
            </a:r>
          </a:p>
          <a:p>
            <a:pPr lvl="1">
              <a:buFont typeface="Arial" panose="020B0604020202020204" pitchFamily="34" charset="0"/>
              <a:buChar char="•"/>
            </a:pPr>
            <a:r>
              <a:rPr lang="en-US" dirty="0"/>
              <a:t>TBD</a:t>
            </a:r>
            <a:endParaRPr lang="en-US" b="0" dirty="0"/>
          </a:p>
          <a:p>
            <a:pPr>
              <a:buFont typeface="Arial" panose="020B0604020202020204" pitchFamily="34" charset="0"/>
              <a:buChar char="•"/>
            </a:pPr>
            <a:r>
              <a:rPr lang="en-US" b="0" dirty="0"/>
              <a:t>Status:</a:t>
            </a:r>
          </a:p>
          <a:p>
            <a:pPr lvl="1">
              <a:buFont typeface="Arial" panose="020B0604020202020204" pitchFamily="34" charset="0"/>
              <a:buChar char="•"/>
            </a:pPr>
            <a:r>
              <a:rPr lang="en-US" dirty="0"/>
              <a:t>Roger Marks is Nendica chair </a:t>
            </a:r>
          </a:p>
          <a:p>
            <a:pPr lvl="1">
              <a:buFont typeface="Arial" panose="020B0604020202020204" pitchFamily="34" charset="0"/>
              <a:buChar char="•"/>
            </a:pPr>
            <a:r>
              <a:rPr lang="en-US" dirty="0"/>
              <a:t>All NENDICA documents available at: </a:t>
            </a:r>
            <a:r>
              <a:rPr lang="en-US" dirty="0">
                <a:hlinkClick r:id="rId2"/>
              </a:rPr>
              <a:t>https://mentor.ieee.org/802.1/documents</a:t>
            </a:r>
            <a:endParaRPr lang="en-US" dirty="0"/>
          </a:p>
          <a:p>
            <a:pPr lvl="1">
              <a:buFont typeface="Arial" panose="020B0604020202020204" pitchFamily="34" charset="0"/>
              <a:buChar char="•"/>
            </a:pPr>
            <a:r>
              <a:rPr lang="en-US" dirty="0">
                <a:hlinkClick r:id="rId3"/>
              </a:rPr>
              <a:t>1-18/0039r0</a:t>
            </a:r>
            <a:r>
              <a:rPr lang="en-US" dirty="0"/>
              <a:t> – NENDICA Summary Report 2018 07 13 </a:t>
            </a:r>
            <a:endParaRPr lang="en-US" dirty="0"/>
          </a:p>
          <a:p>
            <a:pPr lvl="1">
              <a:buFont typeface="Arial" panose="020B0604020202020204" pitchFamily="34" charset="0"/>
              <a:buChar char="•"/>
            </a:pPr>
            <a:r>
              <a:rPr lang="en-US" b="0" dirty="0"/>
              <a:t>Work in process:</a:t>
            </a:r>
          </a:p>
          <a:p>
            <a:pPr marL="1257300" lvl="2" indent="-342900">
              <a:buFont typeface="+mj-lt"/>
              <a:buAutoNum type="arabicPeriod"/>
            </a:pPr>
            <a:r>
              <a:rPr lang="en-US" dirty="0">
                <a:hlinkClick r:id="rId4"/>
              </a:rPr>
              <a:t>1-18/0002r5</a:t>
            </a:r>
            <a:r>
              <a:rPr lang="en-US" dirty="0"/>
              <a:t> </a:t>
            </a:r>
            <a:r>
              <a:rPr lang="en-US" i="1" dirty="0"/>
              <a:t>– “</a:t>
            </a:r>
            <a:r>
              <a:rPr lang="en-US" b="1" dirty="0"/>
              <a:t>Draft Report Wired Wireless Flexible Factory IoT”</a:t>
            </a:r>
            <a:endParaRPr lang="en-US" i="1" dirty="0"/>
          </a:p>
          <a:p>
            <a:pPr marL="1714500" lvl="3" indent="-342900">
              <a:buFont typeface="Arial" panose="020B0604020202020204" pitchFamily="34" charset="0"/>
              <a:buChar char="•"/>
            </a:pPr>
            <a:r>
              <a:rPr lang="en-US" dirty="0">
                <a:hlinkClick r:id="rId5"/>
              </a:rPr>
              <a:t>1-18/0025r6</a:t>
            </a:r>
            <a:r>
              <a:rPr lang="en-US" dirty="0"/>
              <a:t> </a:t>
            </a:r>
            <a:r>
              <a:rPr lang="en-US" i="1" dirty="0"/>
              <a:t>–</a:t>
            </a:r>
            <a:r>
              <a:rPr lang="en-US" dirty="0"/>
              <a:t> “Pre-Draft: Wired/Wireless Use Cases and Communication Requirements for Flexible Factories IoT Bridged Network”</a:t>
            </a:r>
            <a:endParaRPr lang="en-US" i="1" dirty="0"/>
          </a:p>
          <a:p>
            <a:pPr marL="1257300" lvl="2" indent="-342900">
              <a:buFont typeface="+mj-lt"/>
              <a:buAutoNum type="arabicPeriod"/>
            </a:pPr>
            <a:r>
              <a:rPr lang="en-US" dirty="0">
                <a:hlinkClick r:id="rId6"/>
              </a:rPr>
              <a:t>1-18/0007r5</a:t>
            </a:r>
            <a:r>
              <a:rPr lang="en-US" dirty="0"/>
              <a:t> </a:t>
            </a:r>
            <a:r>
              <a:rPr lang="en-US" i="1" dirty="0"/>
              <a:t>– “</a:t>
            </a:r>
            <a:r>
              <a:rPr lang="en-US" dirty="0"/>
              <a:t>Draft Report Lossless Data Center Networks”</a:t>
            </a:r>
          </a:p>
          <a:p>
            <a:pPr marL="1714500" lvl="3" indent="-342900">
              <a:buFont typeface="Arial" panose="020B0604020202020204" pitchFamily="34" charset="0"/>
              <a:buChar char="•"/>
            </a:pPr>
            <a:r>
              <a:rPr lang="en-US" dirty="0">
                <a:hlinkClick r:id="rId7"/>
              </a:rPr>
              <a:t>1-18/0041r0</a:t>
            </a:r>
            <a:r>
              <a:rPr lang="en-US" dirty="0"/>
              <a:t> </a:t>
            </a:r>
            <a:r>
              <a:rPr lang="en-US" i="1" dirty="0"/>
              <a:t>–</a:t>
            </a:r>
            <a:r>
              <a:rPr lang="en-US" dirty="0"/>
              <a:t> “The Lossless Network for Data Centers: Pre-Publication Review Draft” </a:t>
            </a:r>
            <a:endParaRPr lang="en-US" b="0" i="1" dirty="0"/>
          </a:p>
          <a:p>
            <a:pPr>
              <a:buFont typeface="Arial" panose="020B0604020202020204" pitchFamily="34" charset="0"/>
              <a:buChar char="•"/>
            </a:pPr>
            <a:endParaRPr lang="en-US" sz="100" b="0" dirty="0"/>
          </a:p>
          <a:p>
            <a:r>
              <a:rPr lang="en-US" dirty="0"/>
              <a:t>Nendica status report (Roger Marks) </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458846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 Contributions</a:t>
            </a:r>
          </a:p>
        </p:txBody>
      </p:sp>
      <p:sp>
        <p:nvSpPr>
          <p:cNvPr id="3" name="Content Placeholder 2"/>
          <p:cNvSpPr>
            <a:spLocks noGrp="1"/>
          </p:cNvSpPr>
          <p:nvPr>
            <p:ph idx="1"/>
          </p:nvPr>
        </p:nvSpPr>
        <p:spPr>
          <a:xfrm>
            <a:off x="697442" y="1868490"/>
            <a:ext cx="10896599" cy="4113213"/>
          </a:xfrm>
        </p:spPr>
        <p:txBody>
          <a:bodyPr/>
          <a:lstStyle/>
          <a:p>
            <a:pPr marL="457200" indent="-457200">
              <a:buFont typeface="Arial" panose="020B0604020202020204" pitchFamily="34" charset="0"/>
              <a:buChar char="•"/>
            </a:pPr>
            <a:r>
              <a:rPr lang="en-US" dirty="0"/>
              <a:t>At the July 2018 meeting a Straw Poll was taken:</a:t>
            </a:r>
          </a:p>
          <a:p>
            <a:pPr marL="857250" lvl="1" indent="-457200">
              <a:buFont typeface="Arial" panose="020B0604020202020204" pitchFamily="34" charset="0"/>
              <a:buChar char="•"/>
            </a:pPr>
            <a:r>
              <a:rPr lang="en-US" dirty="0"/>
              <a:t>Do you agree with the validity of the conclusion of the EMBB indoor hot spot self evaluation results for 802.11ax as presented in: 11-18/1240r0 “802.11ax for IMT-2020 eMBB Indoor Hotspot”?</a:t>
            </a:r>
          </a:p>
          <a:p>
            <a:pPr marL="1257300" lvl="2" indent="-457200">
              <a:buFont typeface="Arial" panose="020B0604020202020204" pitchFamily="34" charset="0"/>
              <a:buChar char="•"/>
            </a:pPr>
            <a:r>
              <a:rPr lang="en-US" dirty="0"/>
              <a:t>Results: Yes: 22, No: 0, A:  20</a:t>
            </a:r>
          </a:p>
          <a:p>
            <a:pPr marL="857250" lvl="1" indent="-457200">
              <a:buFont typeface="Arial" panose="020B0604020202020204" pitchFamily="34" charset="0"/>
              <a:buChar char="•"/>
            </a:pPr>
            <a:r>
              <a:rPr lang="en-US" dirty="0"/>
              <a:t>Therefore it has been proposed to share these self evaluation results with 3GPP and others.</a:t>
            </a:r>
          </a:p>
          <a:p>
            <a:pPr marL="857250" lvl="1" indent="-457200">
              <a:buFont typeface="Arial" panose="020B0604020202020204" pitchFamily="34" charset="0"/>
              <a:buChar char="•"/>
            </a:pPr>
            <a:r>
              <a:rPr lang="en-US" dirty="0"/>
              <a:t>Some discussion has been had on the AANI SC e-mail reflector. </a:t>
            </a:r>
          </a:p>
          <a:p>
            <a:pPr marL="457200" indent="-457200">
              <a:buFont typeface="Arial" panose="020B0604020202020204" pitchFamily="34" charset="0"/>
              <a:buChar char="•"/>
            </a:pPr>
            <a:r>
              <a:rPr lang="en-US" dirty="0"/>
              <a:t>Draft LS: ?11-18/1340r?</a:t>
            </a:r>
          </a:p>
          <a:p>
            <a:pPr marL="0" indent="0"/>
            <a:endParaRPr lang="en-US" dirty="0"/>
          </a:p>
          <a:p>
            <a:pPr marL="457200" indent="-457200">
              <a:buFont typeface="+mj-lt"/>
              <a:buAutoNum type="arabicPeriod"/>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3400" y="1295402"/>
            <a:ext cx="11125199" cy="4949820"/>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a:t>
            </a:r>
            <a:r>
              <a:rPr lang="en-US" altLang="en-US" sz="2000" b="0" dirty="0"/>
              <a:t>As required with 10 days’ notification</a:t>
            </a:r>
          </a:p>
          <a:p>
            <a:endParaRPr lang="en-US" altLang="en-US" sz="700" b="0" dirty="0"/>
          </a:p>
          <a:p>
            <a:r>
              <a:rPr lang="en-US" altLang="en-US" dirty="0"/>
              <a:t>11-16 November 2018 F2F, Marriott Marquis Queen’s Park, Bangkok, Thailand</a:t>
            </a:r>
            <a:r>
              <a:rPr lang="en-GB" dirty="0"/>
              <a:t>:</a:t>
            </a:r>
            <a:endParaRPr lang="en-US" altLang="en-US" dirty="0"/>
          </a:p>
          <a:p>
            <a:r>
              <a:rPr lang="en-US" altLang="en-US" dirty="0"/>
              <a:t>	</a:t>
            </a:r>
            <a:r>
              <a:rPr lang="en-US" dirty="0"/>
              <a:t>The AANI SC is contribution driven, contributions are requested:</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proposals are due June 2019</a:t>
            </a:r>
          </a:p>
          <a:p>
            <a:pPr marL="400050" lvl="1" indent="0"/>
            <a:endParaRPr lang="en-US" altLang="en-US" sz="700" i="1" dirty="0"/>
          </a:p>
          <a:p>
            <a:pPr marL="400050" lvl="1" indent="0"/>
            <a:r>
              <a:rPr lang="en-US" altLang="en-US" dirty="0"/>
              <a:t>Meeting time requested: 1 sessions – Monday PM2</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September 2018</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September 2018</a:t>
            </a:r>
          </a:p>
          <a:p>
            <a:pPr algn="ctr"/>
            <a:r>
              <a:rPr lang="en-GB" dirty="0"/>
              <a:t>Hilton Waikoloa Village, Kona, HI, USA</a:t>
            </a:r>
            <a:endParaRPr lang="en-US" altLang="en-US" dirty="0"/>
          </a:p>
          <a:p>
            <a:pPr algn="ctr"/>
            <a:r>
              <a:rPr lang="en-US" altLang="en-US" dirty="0"/>
              <a:t>Chair: Joseph Levy (InterDigital) – not present at this meeting</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September 2018</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The 802.11 AANI SC Chair is not present at this meeting</a:t>
            </a:r>
          </a:p>
          <a:p>
            <a:r>
              <a:rPr lang="en-US" altLang="en-US" sz="2800" dirty="0"/>
              <a:t>The meeting will be Chaired by: </a:t>
            </a:r>
            <a:r>
              <a:rPr lang="en-US" altLang="en-US" sz="2800" dirty="0">
                <a:highlight>
                  <a:srgbClr val="FFFF00"/>
                </a:highlight>
              </a:rPr>
              <a:t>?</a:t>
            </a:r>
          </a:p>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65014"/>
            <a:ext cx="10978036" cy="5256214"/>
          </a:xfrm>
        </p:spPr>
        <p:txBody>
          <a:bodyPr/>
          <a:lstStyle/>
          <a:p>
            <a:pPr marL="0" indent="0">
              <a:spcBef>
                <a:spcPts val="200"/>
              </a:spcBef>
              <a:defRPr/>
            </a:pPr>
            <a:r>
              <a:rPr lang="en-US" altLang="en-US" dirty="0"/>
              <a:t>Monday – PM2 </a:t>
            </a:r>
          </a:p>
          <a:p>
            <a:pPr marL="457200" indent="-457200">
              <a:spcBef>
                <a:spcPts val="200"/>
              </a:spcBef>
              <a:buFont typeface="Times New Roman" panose="02020603050405020304" pitchFamily="18" charset="0"/>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Call for Vice Chair</a:t>
            </a:r>
          </a:p>
          <a:p>
            <a:pPr marL="457200" indent="-457200">
              <a:spcBef>
                <a:spcPts val="200"/>
              </a:spcBef>
              <a:buFont typeface="Times New Roman" panose="02020603050405020304" pitchFamily="18" charset="0"/>
              <a:buAutoNum type="arabicPeriod"/>
              <a:defRPr/>
            </a:pPr>
            <a:r>
              <a:rPr lang="en-US" altLang="en-US" sz="2000" dirty="0"/>
              <a:t>Background/Status</a:t>
            </a:r>
          </a:p>
          <a:p>
            <a:pPr marL="857250" lvl="1" indent="-457200">
              <a:spcBef>
                <a:spcPts val="200"/>
              </a:spcBef>
              <a:buFont typeface="Times New Roman" panose="02020603050405020304" pitchFamily="18" charset="0"/>
              <a:buAutoNum type="arabicPeriod"/>
              <a:defRPr/>
            </a:pPr>
            <a:r>
              <a:rPr lang="en-US" sz="1600" dirty="0"/>
              <a:t>Liaison Statement history</a:t>
            </a:r>
          </a:p>
          <a:p>
            <a:pPr marL="857250" lvl="1" indent="-457200">
              <a:spcBef>
                <a:spcPts val="200"/>
              </a:spcBef>
              <a:buFont typeface="Times New Roman" panose="02020603050405020304" pitchFamily="18" charset="0"/>
              <a:buAutoNum type="arabicPeriod"/>
              <a:defRPr/>
            </a:pPr>
            <a:r>
              <a:rPr lang="en-US" sz="1600" dirty="0"/>
              <a:t>Status: </a:t>
            </a:r>
            <a:r>
              <a:rPr lang="en-GB" sz="1600" dirty="0"/>
              <a:t>WLAN integration in 3GPP NextGen System</a:t>
            </a:r>
            <a:endParaRPr lang="en-US" sz="1600" dirty="0"/>
          </a:p>
          <a:p>
            <a:pPr marL="857250" lvl="1" indent="-457200">
              <a:spcBef>
                <a:spcPts val="200"/>
              </a:spcBef>
              <a:buFont typeface="Times New Roman" panose="02020603050405020304" pitchFamily="18" charset="0"/>
              <a:buAutoNum type="arabicPeriod"/>
              <a:defRPr/>
            </a:pPr>
            <a:r>
              <a:rPr lang="en-US" sz="1600" dirty="0"/>
              <a:t>Status: 802.11ax performance relative to the IMT-2020 EMBB requirements</a:t>
            </a:r>
          </a:p>
          <a:p>
            <a:pPr marL="457200" indent="-457200">
              <a:spcBef>
                <a:spcPts val="200"/>
              </a:spcBef>
              <a:buFont typeface="Times New Roman" panose="02020603050405020304" pitchFamily="18" charset="0"/>
              <a:buAutoNum type="arabicPeriod"/>
              <a:defRPr/>
            </a:pPr>
            <a:r>
              <a:rPr lang="en-US" sz="2000" dirty="0"/>
              <a:t>Status: IEEE 802 network enhancements for the next decade Industry Connections Activity</a:t>
            </a:r>
          </a:p>
          <a:p>
            <a:pPr marL="457200" indent="-457200">
              <a:spcBef>
                <a:spcPts val="200"/>
              </a:spcBef>
              <a:buFont typeface="Times New Roman" panose="02020603050405020304" pitchFamily="18" charset="0"/>
              <a:buAutoNum type="arabicPeriod"/>
              <a:defRPr/>
            </a:pPr>
            <a:r>
              <a:rPr lang="en-US" sz="2000" dirty="0"/>
              <a:t>Discussion / Contributions</a:t>
            </a:r>
          </a:p>
          <a:p>
            <a:pPr marL="857250" lvl="1" indent="-457200">
              <a:buFont typeface="+mj-lt"/>
              <a:buAutoNum type="arabicPeriod"/>
            </a:pPr>
            <a:r>
              <a:rPr lang="en-US" sz="1600" dirty="0"/>
              <a:t>LS discussion?</a:t>
            </a:r>
          </a:p>
          <a:p>
            <a:pPr>
              <a:spcBef>
                <a:spcPts val="200"/>
              </a:spcBef>
              <a:buFont typeface="+mj-lt"/>
              <a:buAutoNum type="arabicPeriod"/>
              <a:defRPr/>
            </a:pPr>
            <a:r>
              <a:rPr lang="en-US" altLang="en-US" sz="2000" dirty="0"/>
              <a:t>Future Sessions Planning</a:t>
            </a: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September 2018</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4799013"/>
          </a:xfrm>
        </p:spPr>
        <p:txBody>
          <a:bodyPr/>
          <a:lstStyle/>
          <a:p>
            <a:r>
              <a:rPr lang="en-US" altLang="en-US" dirty="0"/>
              <a:t>Minutes from the May F2F Meeting in San Diego, CA, USA:</a:t>
            </a:r>
            <a:br>
              <a:rPr lang="en-US" altLang="en-US" dirty="0"/>
            </a:br>
            <a:r>
              <a:rPr lang="en-US" altLang="en-US" dirty="0">
                <a:hlinkClick r:id="rId2"/>
              </a:rPr>
              <a:t>11-18/1264r1</a:t>
            </a:r>
            <a:endParaRPr lang="en-US" altLang="en-US" dirty="0"/>
          </a:p>
          <a:p>
            <a:r>
              <a:rPr lang="en-US" altLang="en-US" dirty="0"/>
              <a:t> </a:t>
            </a:r>
          </a:p>
          <a:p>
            <a:r>
              <a:rPr lang="en-US" altLang="en-US" dirty="0"/>
              <a:t>	</a:t>
            </a:r>
            <a:r>
              <a:rPr lang="en-US" altLang="en-US" sz="2000" dirty="0"/>
              <a:t>Comments?</a:t>
            </a:r>
          </a:p>
          <a:p>
            <a:r>
              <a:rPr lang="en-US" altLang="en-US" dirty="0"/>
              <a:t> 	</a:t>
            </a:r>
            <a:r>
              <a:rPr lang="en-US" altLang="en-US" sz="2000" dirty="0"/>
              <a:t>Objections to approving the minutes?</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Call for Vice Chair and Secretary</a:t>
            </a:r>
          </a:p>
        </p:txBody>
      </p:sp>
      <p:sp>
        <p:nvSpPr>
          <p:cNvPr id="18435" name="Content Placeholder 2"/>
          <p:cNvSpPr>
            <a:spLocks noGrp="1"/>
          </p:cNvSpPr>
          <p:nvPr>
            <p:ph idx="1"/>
          </p:nvPr>
        </p:nvSpPr>
        <p:spPr>
          <a:xfrm>
            <a:off x="914401" y="1371600"/>
            <a:ext cx="10361084" cy="4799013"/>
          </a:xfrm>
        </p:spPr>
        <p:txBody>
          <a:bodyPr/>
          <a:lstStyle/>
          <a:p>
            <a:r>
              <a:rPr lang="en-US" altLang="en-US" dirty="0"/>
              <a:t>The position of 802.11 AANI SC Vice Chair is open.</a:t>
            </a:r>
          </a:p>
          <a:p>
            <a:endParaRPr lang="en-US" altLang="en-US" dirty="0"/>
          </a:p>
          <a:p>
            <a:r>
              <a:rPr lang="en-US" altLang="en-US" dirty="0"/>
              <a:t>Call for nominations:</a:t>
            </a:r>
          </a:p>
          <a:p>
            <a:endParaRPr lang="en-US" altLang="en-US" dirty="0"/>
          </a:p>
          <a:p>
            <a:r>
              <a:rPr lang="en-US" altLang="en-US" dirty="0"/>
              <a:t>The position of 802.11 AANI SC Secretary is open.</a:t>
            </a:r>
          </a:p>
          <a:p>
            <a:endParaRPr lang="en-US" altLang="en-US" dirty="0"/>
          </a:p>
          <a:p>
            <a:r>
              <a:rPr lang="en-US" altLang="en-US" dirty="0"/>
              <a:t>Call for nominations:</a:t>
            </a:r>
          </a:p>
          <a:p>
            <a:endParaRPr lang="en-US" altLang="en-US" dirty="0"/>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12613660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18285</TotalTime>
  <Words>1605</Words>
  <Application>Microsoft Office PowerPoint</Application>
  <PresentationFormat>Widescreen</PresentationFormat>
  <Paragraphs>239</Paragraphs>
  <Slides>17</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5" baseType="lpstr">
      <vt:lpstr>Arial Unicode MS</vt:lpstr>
      <vt:lpstr>MS Gothic</vt:lpstr>
      <vt:lpstr>Arial</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Call for Vice Chair and Secretary</vt:lpstr>
      <vt:lpstr>AANI SC Background 1/3</vt:lpstr>
      <vt:lpstr>AANI SC Background 2/3</vt:lpstr>
      <vt:lpstr>AANI SC Background 3/3</vt:lpstr>
      <vt:lpstr>Nendica Status</vt:lpstr>
      <vt:lpstr>Discussion / Contributions</vt:lpstr>
      <vt:lpstr>Topics for Contribution</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11-18-11387-00-AANI-aani-sc-agenda-september-2018</dc:title>
  <dc:creator>Levy, Joseph</dc:creator>
  <cp:lastModifiedBy>Levy, Joseph</cp:lastModifiedBy>
  <cp:revision>234</cp:revision>
  <cp:lastPrinted>1601-01-01T00:00:00Z</cp:lastPrinted>
  <dcterms:created xsi:type="dcterms:W3CDTF">2017-06-02T20:57:23Z</dcterms:created>
  <dcterms:modified xsi:type="dcterms:W3CDTF">2018-08-06T14:36:42Z</dcterms:modified>
</cp:coreProperties>
</file>