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2"/>
  </p:notesMasterIdLst>
  <p:handoutMasterIdLst>
    <p:handoutMasterId r:id="rId83"/>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279" r:id="rId18"/>
    <p:sldId id="287" r:id="rId19"/>
    <p:sldId id="281" r:id="rId20"/>
    <p:sldId id="282" r:id="rId21"/>
    <p:sldId id="283" r:id="rId22"/>
    <p:sldId id="284" r:id="rId23"/>
    <p:sldId id="286" r:id="rId24"/>
    <p:sldId id="285" r:id="rId25"/>
    <p:sldId id="298" r:id="rId26"/>
    <p:sldId id="288" r:id="rId27"/>
    <p:sldId id="289" r:id="rId28"/>
    <p:sldId id="304" r:id="rId29"/>
    <p:sldId id="305" r:id="rId30"/>
    <p:sldId id="307" r:id="rId31"/>
    <p:sldId id="308" r:id="rId32"/>
    <p:sldId id="306" r:id="rId33"/>
    <p:sldId id="309" r:id="rId34"/>
    <p:sldId id="310" r:id="rId35"/>
    <p:sldId id="311" r:id="rId36"/>
    <p:sldId id="312" r:id="rId37"/>
    <p:sldId id="313" r:id="rId38"/>
    <p:sldId id="314" r:id="rId39"/>
    <p:sldId id="299" r:id="rId40"/>
    <p:sldId id="290" r:id="rId41"/>
    <p:sldId id="291" r:id="rId42"/>
    <p:sldId id="320" r:id="rId43"/>
    <p:sldId id="321" r:id="rId44"/>
    <p:sldId id="322" r:id="rId45"/>
    <p:sldId id="323" r:id="rId46"/>
    <p:sldId id="324" r:id="rId47"/>
    <p:sldId id="325" r:id="rId48"/>
    <p:sldId id="326" r:id="rId49"/>
    <p:sldId id="327" r:id="rId50"/>
    <p:sldId id="300" r:id="rId51"/>
    <p:sldId id="315" r:id="rId52"/>
    <p:sldId id="294" r:id="rId53"/>
    <p:sldId id="295" r:id="rId54"/>
    <p:sldId id="328" r:id="rId55"/>
    <p:sldId id="330" r:id="rId56"/>
    <p:sldId id="329" r:id="rId57"/>
    <p:sldId id="331" r:id="rId58"/>
    <p:sldId id="332" r:id="rId59"/>
    <p:sldId id="333" r:id="rId60"/>
    <p:sldId id="301" r:id="rId61"/>
    <p:sldId id="316" r:id="rId62"/>
    <p:sldId id="296" r:id="rId63"/>
    <p:sldId id="297" r:id="rId64"/>
    <p:sldId id="334" r:id="rId65"/>
    <p:sldId id="335" r:id="rId66"/>
    <p:sldId id="336" r:id="rId67"/>
    <p:sldId id="318" r:id="rId68"/>
    <p:sldId id="319" r:id="rId69"/>
    <p:sldId id="337" r:id="rId70"/>
    <p:sldId id="302" r:id="rId71"/>
    <p:sldId id="339" r:id="rId72"/>
    <p:sldId id="303" r:id="rId73"/>
    <p:sldId id="338" r:id="rId74"/>
    <p:sldId id="317" r:id="rId75"/>
    <p:sldId id="259" r:id="rId76"/>
    <p:sldId id="260" r:id="rId77"/>
    <p:sldId id="261" r:id="rId78"/>
    <p:sldId id="262" r:id="rId79"/>
    <p:sldId id="263" r:id="rId80"/>
    <p:sldId id="264" r:id="rId8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279"/>
            <p14:sldId id="287"/>
            <p14:sldId id="281"/>
          </p14:sldIdLst>
        </p14:section>
        <p14:section name="Slot#1" id="{61A6E613-32DD-45F7-8FE4-F55F7FE808B5}">
          <p14:sldIdLst>
            <p14:sldId id="282"/>
            <p14:sldId id="283"/>
            <p14:sldId id="284"/>
            <p14:sldId id="286"/>
            <p14:sldId id="285"/>
            <p14:sldId id="298"/>
          </p14:sldIdLst>
        </p14:section>
        <p14:section name="Slot#2" id="{0E687B7E-720E-4035-8603-903AAF037B31}">
          <p14:sldIdLst>
            <p14:sldId id="288"/>
            <p14:sldId id="289"/>
            <p14:sldId id="304"/>
            <p14:sldId id="305"/>
            <p14:sldId id="307"/>
            <p14:sldId id="308"/>
            <p14:sldId id="306"/>
            <p14:sldId id="309"/>
            <p14:sldId id="310"/>
            <p14:sldId id="311"/>
            <p14:sldId id="312"/>
            <p14:sldId id="313"/>
            <p14:sldId id="314"/>
            <p14:sldId id="299"/>
          </p14:sldIdLst>
        </p14:section>
        <p14:section name="Slot#3" id="{5D49AB48-9724-48C6-97B3-577374A1C2CA}">
          <p14:sldIdLst>
            <p14:sldId id="290"/>
            <p14:sldId id="291"/>
            <p14:sldId id="320"/>
            <p14:sldId id="321"/>
            <p14:sldId id="322"/>
            <p14:sldId id="323"/>
            <p14:sldId id="324"/>
            <p14:sldId id="325"/>
            <p14:sldId id="326"/>
            <p14:sldId id="327"/>
            <p14:sldId id="300"/>
            <p14:sldId id="315"/>
          </p14:sldIdLst>
        </p14:section>
        <p14:section name="Slot#4" id="{6193A2DF-E32F-40FC-A604-C1274D537662}">
          <p14:sldIdLst>
            <p14:sldId id="294"/>
            <p14:sldId id="295"/>
            <p14:sldId id="328"/>
            <p14:sldId id="330"/>
            <p14:sldId id="329"/>
            <p14:sldId id="331"/>
            <p14:sldId id="332"/>
            <p14:sldId id="333"/>
            <p14:sldId id="301"/>
            <p14:sldId id="316"/>
          </p14:sldIdLst>
        </p14:section>
        <p14:section name="Slot#5" id="{D51E15C0-1BE5-4B71-8375-F6B1D2A3FFBF}">
          <p14:sldIdLst>
            <p14:sldId id="296"/>
            <p14:sldId id="297"/>
            <p14:sldId id="334"/>
            <p14:sldId id="335"/>
            <p14:sldId id="336"/>
            <p14:sldId id="318"/>
            <p14:sldId id="319"/>
            <p14:sldId id="337"/>
            <p14:sldId id="302"/>
            <p14:sldId id="339"/>
            <p14:sldId id="303"/>
            <p14:sldId id="338"/>
            <p14:sldId id="317"/>
          </p14:sldIdLst>
        </p14:section>
        <p14:section name="Template slides" id="{8A990A65-CB67-469F-A02E-6E443C58FA96}">
          <p14:sldIdLst>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15" autoAdjust="0"/>
    <p:restoredTop sz="94660"/>
  </p:normalViewPr>
  <p:slideViewPr>
    <p:cSldViewPr>
      <p:cViewPr>
        <p:scale>
          <a:sx n="100" d="100"/>
          <a:sy n="100" d="100"/>
        </p:scale>
        <p:origin x="134"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1746830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258356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65</a:t>
            </a:fld>
            <a:endParaRPr lang="en-US"/>
          </a:p>
        </p:txBody>
      </p:sp>
    </p:spTree>
    <p:extLst>
      <p:ext uri="{BB962C8B-B14F-4D97-AF65-F5344CB8AC3E}">
        <p14:creationId xmlns:p14="http://schemas.microsoft.com/office/powerpoint/2010/main" val="20854268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71</a:t>
            </a:fld>
            <a:endParaRPr lang="en-US"/>
          </a:p>
        </p:txBody>
      </p:sp>
    </p:spTree>
    <p:extLst>
      <p:ext uri="{BB962C8B-B14F-4D97-AF65-F5344CB8AC3E}">
        <p14:creationId xmlns:p14="http://schemas.microsoft.com/office/powerpoint/2010/main" val="2162622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5986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4161826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22965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802.11-18/1384r6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September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2018-07-11</a:t>
            </a:r>
            <a:endParaRPr lang="en-GB" sz="2000" b="0" dirty="0"/>
          </a:p>
        </p:txBody>
      </p:sp>
      <p:sp>
        <p:nvSpPr>
          <p:cNvPr id="6" name="Date Placeholder 3"/>
          <p:cNvSpPr>
            <a:spLocks noGrp="1"/>
          </p:cNvSpPr>
          <p:nvPr>
            <p:ph type="dt" idx="10"/>
          </p:nvPr>
        </p:nvSpPr>
        <p:spPr/>
        <p:txBody>
          <a:bodyPr/>
          <a:lstStyle/>
          <a:p>
            <a:r>
              <a:rPr lang="en-US" smtClean="0"/>
              <a:t>Sep.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42175677"/>
              </p:ext>
            </p:extLst>
          </p:nvPr>
        </p:nvGraphicFramePr>
        <p:xfrm>
          <a:off x="990600" y="2416175"/>
          <a:ext cx="10225088" cy="2482850"/>
        </p:xfrm>
        <a:graphic>
          <a:graphicData uri="http://schemas.openxmlformats.org/presentationml/2006/ole">
            <mc:AlternateContent xmlns:mc="http://schemas.openxmlformats.org/markup-compatibility/2006">
              <mc:Choice xmlns:v="urn:schemas-microsoft-com:vml" Requires="v">
                <p:oleObj spid="_x0000_s3118" name="Document" r:id="rId4" imgW="10459112" imgH="2538262" progId="Word.Document.8">
                  <p:embed/>
                </p:oleObj>
              </mc:Choice>
              <mc:Fallback>
                <p:oleObj name="Document" r:id="rId4" imgW="10459112" imgH="2538262" progId="Word.Document.8">
                  <p:embed/>
                  <p:pic>
                    <p:nvPicPr>
                      <p:cNvPr id="0" name="Picture 3"/>
                      <p:cNvPicPr>
                        <a:picLocks noChangeAspect="1" noChangeArrowheads="1"/>
                      </p:cNvPicPr>
                      <p:nvPr/>
                    </p:nvPicPr>
                    <p:blipFill>
                      <a:blip r:embed="rId5"/>
                      <a:srcRect/>
                      <a:stretch>
                        <a:fillRect/>
                      </a:stretch>
                    </p:blipFill>
                    <p:spPr bwMode="auto">
                      <a:xfrm>
                        <a:off x="990600" y="2416175"/>
                        <a:ext cx="10225088"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66078150"/>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11-18-1262).  </a:t>
            </a:r>
            <a:endParaRPr lang="en-US" altLang="en-US" b="0" dirty="0"/>
          </a:p>
          <a:p>
            <a:pPr algn="just">
              <a:spcBef>
                <a:spcPct val="20000"/>
              </a:spcBef>
              <a:buFontTx/>
              <a:buChar char="•"/>
            </a:pPr>
            <a:r>
              <a:rPr lang="en-US" altLang="en-US" b="0" dirty="0" smtClean="0"/>
              <a:t>Review comment collection results initial processing.</a:t>
            </a:r>
          </a:p>
          <a:p>
            <a:pPr algn="just">
              <a:spcBef>
                <a:spcPct val="20000"/>
              </a:spcBef>
              <a:buFontTx/>
              <a:buChar char="•"/>
            </a:pPr>
            <a:r>
              <a:rPr lang="en-US" altLang="en-US" b="0" dirty="0" smtClean="0"/>
              <a:t>Comment assignment.</a:t>
            </a:r>
          </a:p>
          <a:p>
            <a:pPr algn="just">
              <a:spcBef>
                <a:spcPct val="20000"/>
              </a:spcBef>
              <a:buFontTx/>
              <a:buChar char="•"/>
            </a:pPr>
            <a:r>
              <a:rPr lang="en-US" altLang="en-US" b="0" dirty="0" smtClean="0"/>
              <a:t>Review comment  resolution.</a:t>
            </a:r>
          </a:p>
          <a:p>
            <a:pPr algn="just">
              <a:spcBef>
                <a:spcPct val="20000"/>
              </a:spcBef>
              <a:buFontTx/>
              <a:buChar char="•"/>
            </a:pPr>
            <a:r>
              <a:rPr lang="en-US" altLang="en-US" b="0" dirty="0" smtClean="0"/>
              <a:t>Review Amendment text.</a:t>
            </a:r>
          </a:p>
          <a:p>
            <a:pPr algn="just">
              <a:spcBef>
                <a:spcPct val="20000"/>
              </a:spcBef>
              <a:buFontTx/>
              <a:buChar char="•"/>
            </a:pPr>
            <a:r>
              <a:rPr lang="en-US" altLang="en-US" b="0" dirty="0" smtClean="0"/>
              <a:t>Review technical submission.</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55312457"/>
              </p:ext>
            </p:extLst>
          </p:nvPr>
        </p:nvGraphicFramePr>
        <p:xfrm>
          <a:off x="767408" y="1556792"/>
          <a:ext cx="10369151" cy="3411059"/>
        </p:xfrm>
        <a:graphic>
          <a:graphicData uri="http://schemas.openxmlformats.org/drawingml/2006/table">
            <a:tbl>
              <a:tblPr firstRow="1" bandRow="1">
                <a:tableStyleId>{21E4AEA4-8DFA-4A89-87EB-49C32662AFE0}</a:tableStyleId>
              </a:tblPr>
              <a:tblGrid>
                <a:gridCol w="1784327"/>
                <a:gridCol w="2295194"/>
                <a:gridCol w="4149004"/>
                <a:gridCol w="21406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11-18-462</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Final</a:t>
                      </a:r>
                      <a:r>
                        <a:rPr lang="en-US" sz="1400" baseline="0" dirty="0" smtClean="0"/>
                        <a:t> SFD</a:t>
                      </a:r>
                      <a:endParaRPr lang="en-US" sz="1400" dirty="0"/>
                    </a:p>
                  </a:txBody>
                  <a:tcPr marT="45712" marB="45712"/>
                </a:tc>
                <a:tc>
                  <a:txBody>
                    <a:bodyPr/>
                    <a:lstStyle/>
                    <a:p>
                      <a:r>
                        <a:rPr lang="en-US" sz="1400" dirty="0" smtClean="0"/>
                        <a:t>Spec framework</a:t>
                      </a:r>
                      <a:endParaRPr lang="en-US" sz="1400" dirty="0"/>
                    </a:p>
                  </a:txBody>
                  <a:tcPr marT="45712" marB="45712"/>
                </a:tc>
              </a:tr>
              <a:tr h="0">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Comment collection</a:t>
                      </a:r>
                      <a:endParaRPr lang="en-US" sz="1400" dirty="0"/>
                    </a:p>
                  </a:txBody>
                  <a:tcPr marT="45712" marB="45712"/>
                </a:tc>
              </a:tr>
              <a:tr h="0">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r>
              <a:tr h="0">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r>
              <a:tr h="259072">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0208603"/>
              </p:ext>
            </p:extLst>
          </p:nvPr>
        </p:nvGraphicFramePr>
        <p:xfrm>
          <a:off x="1564216" y="1556792"/>
          <a:ext cx="9711268" cy="3106275"/>
        </p:xfrm>
        <a:graphic>
          <a:graphicData uri="http://schemas.openxmlformats.org/drawingml/2006/table">
            <a:tbl>
              <a:tblPr firstRow="1" bandRow="1">
                <a:tableStyleId>{21E4AEA4-8DFA-4A89-87EB-49C32662AFE0}</a:tableStyleId>
              </a:tblPr>
              <a:tblGrid>
                <a:gridCol w="1671119"/>
                <a:gridCol w="2149573"/>
                <a:gridCol w="3885765"/>
                <a:gridCol w="2004811"/>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r>
              <a:tr h="246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11-18-1623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Qinghua Li</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Spec text for Subcarrier Mapping in Secure Mode.</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a:t>
                      </a:r>
                      <a:r>
                        <a:rPr lang="en-US" sz="1400" strike="noStrike" kern="1200" baseline="0" dirty="0" smtClean="0">
                          <a:solidFill>
                            <a:schemeClr val="dk1"/>
                          </a:solidFill>
                          <a:latin typeface="+mn-lt"/>
                          <a:ea typeface="+mn-ea"/>
                          <a:cs typeface="+mn-cs"/>
                        </a:rPr>
                        <a:t> text</a:t>
                      </a:r>
                      <a:endParaRPr lang="en-US" sz="1400" strike="noStrike" kern="1200" dirty="0">
                        <a:solidFill>
                          <a:schemeClr val="dk1"/>
                        </a:solidFill>
                        <a:latin typeface="+mn-lt"/>
                        <a:ea typeface="+mn-ea"/>
                        <a:cs typeface="+mn-cs"/>
                      </a:endParaRPr>
                    </a:p>
                  </a:txBody>
                  <a:tcPr marT="45712" marB="45712"/>
                </a:tc>
              </a:tr>
              <a:tr h="0">
                <a:tc>
                  <a:txBody>
                    <a:bodyPr/>
                    <a:lstStyle/>
                    <a:p>
                      <a:r>
                        <a:rPr lang="en-US" sz="1400" dirty="0" smtClean="0"/>
                        <a:t>11-18-1595</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LOS assessment draft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a:t>
                      </a:r>
                      <a:r>
                        <a:rPr lang="en-US" sz="1400" baseline="0" dirty="0" smtClean="0"/>
                        <a:t> text</a:t>
                      </a:r>
                      <a:endParaRPr lang="en-US" sz="1400" dirty="0"/>
                    </a:p>
                  </a:txBody>
                  <a:tcPr marT="45712" marB="45712"/>
                </a:tc>
              </a:tr>
              <a:tr h="0">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r>
              <a:tr h="0">
                <a:tc>
                  <a:txBody>
                    <a:bodyPr/>
                    <a:lstStyle/>
                    <a:p>
                      <a:r>
                        <a:rPr lang="en-US" sz="1400" dirty="0" smtClean="0"/>
                        <a:t>11-18-1630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Dash </a:t>
                      </a:r>
                      <a:r>
                        <a:rPr lang="en-US" sz="1400" dirty="0" err="1" smtClean="0"/>
                        <a:t>Debashis</a:t>
                      </a:r>
                      <a:endParaRPr lang="en-US" sz="1400" dirty="0"/>
                    </a:p>
                  </a:txBody>
                  <a:tcPr marT="45712" marB="45712"/>
                </a:tc>
                <a:tc>
                  <a:txBody>
                    <a:bodyPr/>
                    <a:lstStyle/>
                    <a:p>
                      <a:r>
                        <a:rPr lang="en-US" sz="1400" dirty="0" smtClean="0"/>
                        <a:t>Sounding only support during ranging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r>
              <a:tr h="0">
                <a:tc>
                  <a:txBody>
                    <a:bodyPr/>
                    <a:lstStyle/>
                    <a:p>
                      <a:r>
                        <a:rPr lang="en-US" sz="1400" dirty="0" smtClean="0"/>
                        <a:t>11-18-1631</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Christian Berger</a:t>
                      </a:r>
                    </a:p>
                  </a:txBody>
                  <a:tcPr marT="45712" marB="45712"/>
                </a:tc>
                <a:tc>
                  <a:txBody>
                    <a:bodyPr/>
                    <a:lstStyle/>
                    <a:p>
                      <a:r>
                        <a:rPr lang="en-US" sz="1400" dirty="0" err="1" smtClean="0"/>
                        <a:t>HEz</a:t>
                      </a:r>
                      <a:r>
                        <a:rPr lang="en-US" sz="1400" dirty="0" smtClean="0"/>
                        <a:t> UL Ranging Amendment Text</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11-18-1623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Qinghua Li</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Spec text</a:t>
                      </a:r>
                      <a:r>
                        <a:rPr lang="en-US" sz="1400" strike="noStrike" kern="1200" baseline="0" dirty="0" smtClean="0">
                          <a:solidFill>
                            <a:schemeClr val="dk1"/>
                          </a:solidFill>
                          <a:latin typeface="+mn-lt"/>
                          <a:ea typeface="+mn-ea"/>
                          <a:cs typeface="+mn-cs"/>
                        </a:rPr>
                        <a:t> for SC mapping in secure mode</a:t>
                      </a:r>
                      <a:endParaRPr lang="en-US" sz="1400" strike="noStrike" kern="1200" dirty="0" smtClean="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881160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Technical material review order:</a:t>
            </a:r>
          </a:p>
          <a:p>
            <a:pPr lvl="1">
              <a:buFont typeface="Arial" panose="020B0604020202020204" pitchFamily="34" charset="0"/>
              <a:buChar char="•"/>
            </a:pPr>
            <a:r>
              <a:rPr lang="en-US" dirty="0" smtClean="0"/>
              <a:t>Comment collection review results assignment</a:t>
            </a:r>
            <a:endParaRPr lang="en-US" dirty="0"/>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Waikoloa, Hawaii</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Sep. 9</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- 14</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p>
          <a:p>
            <a:pPr algn="just">
              <a:spcBef>
                <a:spcPct val="20000"/>
              </a:spcBef>
              <a:buFontTx/>
              <a:buChar char="•"/>
            </a:pPr>
            <a:r>
              <a:rPr lang="en-US" altLang="en-US" sz="2000" b="0" dirty="0" smtClean="0"/>
              <a:t>Review submissions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26199003"/>
              </p:ext>
            </p:extLst>
          </p:nvPr>
        </p:nvGraphicFramePr>
        <p:xfrm>
          <a:off x="551384" y="2060848"/>
          <a:ext cx="10513168" cy="2805296"/>
        </p:xfrm>
        <a:graphic>
          <a:graphicData uri="http://schemas.openxmlformats.org/drawingml/2006/table">
            <a:tbl>
              <a:tblPr firstRow="1" bandRow="1">
                <a:tableStyleId>{21E4AEA4-8DFA-4A89-87EB-49C32662AFE0}</a:tableStyleId>
              </a:tblPr>
              <a:tblGrid>
                <a:gridCol w="1569130"/>
                <a:gridCol w="2103278"/>
                <a:gridCol w="346620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20min/as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182876">
                <a:tc>
                  <a:txBody>
                    <a:bodyPr/>
                    <a:lstStyle/>
                    <a:p>
                      <a:r>
                        <a:rPr lang="en-US" sz="1400" dirty="0" smtClean="0"/>
                        <a:t>11-18-462</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Final</a:t>
                      </a:r>
                      <a:r>
                        <a:rPr lang="en-US" sz="1400" baseline="0" dirty="0" smtClean="0"/>
                        <a:t> SFD</a:t>
                      </a:r>
                      <a:endParaRPr lang="en-US" sz="1400" dirty="0"/>
                    </a:p>
                  </a:txBody>
                  <a:tcPr marT="45712" marB="45712"/>
                </a:tc>
                <a:tc>
                  <a:txBody>
                    <a:bodyPr/>
                    <a:lstStyle/>
                    <a:p>
                      <a:r>
                        <a:rPr lang="en-US" sz="1400" dirty="0" smtClean="0"/>
                        <a:t>Spec framework</a:t>
                      </a:r>
                      <a:endParaRPr lang="en-US" sz="1400" dirty="0"/>
                    </a:p>
                  </a:txBody>
                  <a:tcPr marT="45712" marB="45712"/>
                </a:tc>
                <a:tc>
                  <a:txBody>
                    <a:bodyPr/>
                    <a:lstStyle/>
                    <a:p>
                      <a:r>
                        <a:rPr lang="en-US" sz="1400" dirty="0" smtClean="0"/>
                        <a:t>10</a:t>
                      </a:r>
                      <a:r>
                        <a:rPr lang="en-US" sz="1400" baseline="0" dirty="0" smtClean="0"/>
                        <a:t> </a:t>
                      </a:r>
                      <a:r>
                        <a:rPr lang="en-US" sz="1400" dirty="0" smtClean="0"/>
                        <a:t>min</a:t>
                      </a:r>
                      <a:endParaRPr lang="en-US" dirty="0"/>
                    </a:p>
                  </a:txBody>
                  <a:tcPr marT="45712" marB="45712"/>
                </a:tc>
              </a:tr>
              <a:tr h="182876">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 </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45 min</a:t>
                      </a:r>
                      <a:endParaRPr lang="en-US" sz="1400" dirty="0"/>
                    </a:p>
                  </a:txBody>
                  <a:tcPr marT="45712" marB="45712"/>
                </a:tc>
              </a:tr>
              <a:tr h="365752">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40 min</a:t>
                      </a:r>
                      <a:endParaRPr lang="en-US" sz="1400" dirty="0"/>
                    </a:p>
                  </a:txBody>
                  <a:tcPr marT="45712" marB="45712"/>
                </a:tc>
              </a:tr>
              <a:tr h="365752">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 min/as time permits</a:t>
                      </a:r>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smtClean="0"/>
              <a:t>Document 11-18/1262 “</a:t>
            </a:r>
            <a:r>
              <a:rPr lang="en-US" dirty="0" smtClean="0"/>
              <a:t>meeting minutes July 2018</a:t>
            </a:r>
            <a:r>
              <a:rPr lang="en-US" b="0" dirty="0" smtClean="0"/>
              <a:t>” posted to Mentor on Aug. 1</a:t>
            </a:r>
            <a:r>
              <a:rPr lang="en-US" b="0" baseline="30000" dirty="0" smtClean="0"/>
              <a:t>st</a:t>
            </a:r>
            <a:r>
              <a:rPr lang="en-US" b="0" dirty="0" smtClean="0"/>
              <a:t> 2018. </a:t>
            </a:r>
          </a:p>
          <a:p>
            <a:endParaRPr lang="en-US" dirty="0" smtClean="0"/>
          </a:p>
          <a:p>
            <a:r>
              <a:rPr lang="en-US" dirty="0" smtClean="0"/>
              <a:t>Motion:</a:t>
            </a:r>
          </a:p>
          <a:p>
            <a:pPr marL="0" indent="0"/>
            <a:r>
              <a:rPr lang="en-US" b="0" dirty="0" smtClean="0"/>
              <a:t>Move to approve document 11-18/1262 r1 as </a:t>
            </a:r>
            <a:r>
              <a:rPr lang="en-US" b="0" dirty="0" err="1" smtClean="0"/>
              <a:t>TGaz</a:t>
            </a:r>
            <a:r>
              <a:rPr lang="en-US" b="0" dirty="0" smtClean="0"/>
              <a:t> meeting minutes for the July meeting. </a:t>
            </a:r>
          </a:p>
          <a:p>
            <a:pPr marL="0" indent="0"/>
            <a:endParaRPr lang="en-US" b="0" dirty="0" smtClean="0"/>
          </a:p>
          <a:p>
            <a:r>
              <a:rPr lang="en-US" b="0" dirty="0" smtClean="0"/>
              <a:t>Moved by: Assaf Kasher</a:t>
            </a:r>
          </a:p>
          <a:p>
            <a:r>
              <a:rPr lang="en-US" b="0" dirty="0" smtClean="0"/>
              <a:t>Seconded by: Qinghua Li </a:t>
            </a:r>
          </a:p>
          <a:p>
            <a:r>
              <a:rPr lang="en-US" b="0" dirty="0" smtClean="0"/>
              <a:t>Results (Y/N/A): 10/0/0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11-18-1620</a:t>
            </a:r>
            <a:endParaRPr lang="en-US" dirty="0"/>
          </a:p>
        </p:txBody>
      </p:sp>
      <p:sp>
        <p:nvSpPr>
          <p:cNvPr id="3" name="Content Placeholder 2"/>
          <p:cNvSpPr>
            <a:spLocks noGrp="1"/>
          </p:cNvSpPr>
          <p:nvPr>
            <p:ph idx="1"/>
          </p:nvPr>
        </p:nvSpPr>
        <p:spPr/>
        <p:txBody>
          <a:bodyPr/>
          <a:lstStyle/>
          <a:p>
            <a:r>
              <a:rPr lang="en-US" dirty="0"/>
              <a:t>Motion</a:t>
            </a:r>
          </a:p>
          <a:p>
            <a:r>
              <a:rPr lang="en-US" b="0" dirty="0"/>
              <a:t>Move to adopt document </a:t>
            </a:r>
            <a:r>
              <a:rPr lang="en-US" b="0" dirty="0" smtClean="0"/>
              <a:t>11-18-1620r0 to </a:t>
            </a:r>
            <a:r>
              <a:rPr lang="en-US" b="0" dirty="0"/>
              <a:t>the 802.11az draft and instruct the technical editor to incorporate it in the 802.11az draft amendment text.</a:t>
            </a:r>
          </a:p>
          <a:p>
            <a:endParaRPr lang="en-US" b="0" dirty="0" smtClean="0"/>
          </a:p>
          <a:p>
            <a:r>
              <a:rPr lang="en-US" dirty="0" smtClean="0"/>
              <a:t>Moved: </a:t>
            </a:r>
            <a:r>
              <a:rPr lang="en-US" b="0" dirty="0" smtClean="0"/>
              <a:t>Feng Jiang </a:t>
            </a:r>
            <a:endParaRPr lang="en-US" b="0" dirty="0"/>
          </a:p>
          <a:p>
            <a:r>
              <a:rPr lang="en-US" dirty="0"/>
              <a:t>Second</a:t>
            </a:r>
            <a:r>
              <a:rPr lang="en-US" dirty="0" smtClean="0"/>
              <a:t>: </a:t>
            </a:r>
            <a:r>
              <a:rPr lang="en-US" b="0" dirty="0" smtClean="0"/>
              <a:t>Qinghua Li</a:t>
            </a:r>
            <a:endParaRPr lang="en-US" b="0" dirty="0"/>
          </a:p>
          <a:p>
            <a:r>
              <a:rPr lang="en-US" dirty="0"/>
              <a:t>Results (Y/N/A</a:t>
            </a:r>
            <a:r>
              <a:rPr lang="en-US" dirty="0" smtClean="0"/>
              <a:t>): </a:t>
            </a:r>
            <a:r>
              <a:rPr lang="en-US" b="0" dirty="0" smtClean="0"/>
              <a:t>11/0/0</a:t>
            </a:r>
          </a:p>
          <a:p>
            <a:r>
              <a:rPr lang="en-US" b="0" dirty="0" smtClean="0"/>
              <a:t>Motion passes.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235532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(5 </a:t>
            </a:r>
            <a:r>
              <a:rPr lang="en-US" altLang="en-US" sz="2000" b="0" dirty="0"/>
              <a:t>min)</a:t>
            </a:r>
          </a:p>
          <a:p>
            <a:pPr algn="just">
              <a:spcBef>
                <a:spcPct val="20000"/>
              </a:spcBef>
              <a:buFontTx/>
              <a:buChar char="•"/>
            </a:pPr>
            <a:r>
              <a:rPr lang="en-US" altLang="en-US" sz="2000" b="0" dirty="0" smtClean="0"/>
              <a:t>Review submissions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2566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11202467"/>
              </p:ext>
            </p:extLst>
          </p:nvPr>
        </p:nvGraphicFramePr>
        <p:xfrm>
          <a:off x="551384" y="2060848"/>
          <a:ext cx="10513168" cy="2256072"/>
        </p:xfrm>
        <a:graphic>
          <a:graphicData uri="http://schemas.openxmlformats.org/drawingml/2006/table">
            <a:tbl>
              <a:tblPr firstRow="1" bandRow="1">
                <a:tableStyleId>{21E4AEA4-8DFA-4A89-87EB-49C32662AFE0}</a:tableStyleId>
              </a:tblPr>
              <a:tblGrid>
                <a:gridCol w="1569130"/>
                <a:gridCol w="1815246"/>
                <a:gridCol w="3754233"/>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needed</a:t>
                      </a:r>
                      <a:endParaRPr lang="en-US" sz="1400" dirty="0"/>
                    </a:p>
                  </a:txBody>
                  <a:tcPr marT="45712" marB="45712"/>
                </a:tc>
              </a:tr>
              <a:tr h="365752">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40 min</a:t>
                      </a:r>
                      <a:endParaRPr lang="en-US" sz="1400" dirty="0"/>
                    </a:p>
                  </a:txBody>
                  <a:tcPr marT="45712" marB="45712"/>
                </a:tc>
              </a:tr>
              <a:tr h="365752">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539r1 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 min</a:t>
                      </a:r>
                    </a:p>
                  </a:txBody>
                  <a:tcPr marT="45712" marB="45712"/>
                </a:tc>
              </a:tr>
              <a:tr h="365752">
                <a:tc>
                  <a:txBody>
                    <a:bodyPr/>
                    <a:lstStyle/>
                    <a:p>
                      <a:pPr algn="l" rtl="1"/>
                      <a:r>
                        <a:rPr lang="en-US" sz="1400" dirty="0" smtClean="0"/>
                        <a:t>11-18-1248</a:t>
                      </a:r>
                      <a:endParaRPr lang="en-US" sz="1400" dirty="0"/>
                    </a:p>
                  </a:txBody>
                  <a:tcPr marT="45712" marB="45712"/>
                </a:tc>
                <a:tc>
                  <a:txBody>
                    <a:bodyPr/>
                    <a:lstStyle/>
                    <a:p>
                      <a:pPr algn="l" rtl="1"/>
                      <a:r>
                        <a:rPr lang="en-US" sz="1400" dirty="0" smtClean="0"/>
                        <a:t>Dibakar</a:t>
                      </a:r>
                      <a:r>
                        <a:rPr lang="en-US" sz="1400" baseline="0" dirty="0" smtClean="0"/>
                        <a:t> Das</a:t>
                      </a:r>
                      <a:endParaRPr lang="en-US" sz="1400" dirty="0"/>
                    </a:p>
                  </a:txBody>
                  <a:tcPr marT="45712" marB="45712"/>
                </a:tc>
                <a:tc>
                  <a:txBody>
                    <a:bodyPr/>
                    <a:lstStyle/>
                    <a:p>
                      <a:pPr algn="l" rtl="1"/>
                      <a:r>
                        <a:rPr lang="en-US" sz="1400" dirty="0" err="1" smtClean="0"/>
                        <a:t>HEz</a:t>
                      </a:r>
                      <a:r>
                        <a:rPr lang="en-US" sz="1400" dirty="0" smtClean="0"/>
                        <a:t> Polling amendment text</a:t>
                      </a:r>
                      <a:endParaRPr lang="en-US" sz="1400" dirty="0"/>
                    </a:p>
                  </a:txBody>
                  <a:tcPr marT="45712" marB="45712"/>
                </a:tc>
                <a:tc>
                  <a:txBody>
                    <a:bodyPr/>
                    <a:lstStyle/>
                    <a:p>
                      <a:pPr algn="l" rtl="1"/>
                      <a:r>
                        <a:rPr lang="en-US" sz="1400" dirty="0" smtClean="0"/>
                        <a:t>Amendment text</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a:t>
                      </a:r>
                      <a:r>
                        <a:rPr lang="en-US" sz="1400" strike="noStrike" kern="1200" baseline="0" dirty="0" smtClean="0">
                          <a:solidFill>
                            <a:schemeClr val="dk1"/>
                          </a:solidFill>
                          <a:latin typeface="+mn-lt"/>
                          <a:ea typeface="+mn-ea"/>
                          <a:cs typeface="+mn-cs"/>
                        </a:rPr>
                        <a:t>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972935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11-18-1313</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11-18-1313r0 to </a:t>
            </a:r>
            <a:r>
              <a:rPr lang="en-US" b="0" dirty="0"/>
              <a:t>the 802.11az draft and instruct the technical editor to incorporate it in the 802.11az draft amendment text.</a:t>
            </a:r>
          </a:p>
          <a:p>
            <a:endParaRPr lang="en-US" b="0" dirty="0" smtClean="0"/>
          </a:p>
          <a:p>
            <a:r>
              <a:rPr lang="en-US" dirty="0" smtClean="0"/>
              <a:t>Moved: </a:t>
            </a:r>
            <a:r>
              <a:rPr lang="en-US" b="0" dirty="0" smtClean="0"/>
              <a:t>Christian Berger</a:t>
            </a:r>
            <a:endParaRPr lang="en-US" b="0" dirty="0"/>
          </a:p>
          <a:p>
            <a:r>
              <a:rPr lang="en-US" dirty="0"/>
              <a:t>Second</a:t>
            </a:r>
            <a:r>
              <a:rPr lang="en-US" dirty="0" smtClean="0"/>
              <a:t>: </a:t>
            </a:r>
            <a:r>
              <a:rPr lang="en-US" b="0" dirty="0" smtClean="0"/>
              <a:t>Nehru Bhandaru </a:t>
            </a:r>
            <a:endParaRPr lang="en-US" b="0" dirty="0"/>
          </a:p>
          <a:p>
            <a:r>
              <a:rPr lang="en-US" dirty="0"/>
              <a:t>Results (Y/N/A</a:t>
            </a:r>
            <a:r>
              <a:rPr lang="en-US" dirty="0" smtClean="0"/>
              <a:t>): </a:t>
            </a:r>
            <a:r>
              <a:rPr lang="en-US" b="0" dirty="0" smtClean="0"/>
              <a:t>13/0/2</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7043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err="1" smtClean="0"/>
              <a:t>Strawpoll</a:t>
            </a:r>
            <a:endParaRPr lang="en-US" sz="2200" b="0" dirty="0" smtClean="0"/>
          </a:p>
          <a:p>
            <a:r>
              <a:rPr lang="en-US" sz="2200" b="0" dirty="0" smtClean="0"/>
              <a:t>For </a:t>
            </a:r>
            <a:r>
              <a:rPr lang="en-US" sz="2200" b="0" dirty="0"/>
              <a:t>secured ranging on 80+80 and 160MHz bandwidths, do you </a:t>
            </a:r>
            <a:r>
              <a:rPr lang="en-US" sz="2200" b="0" dirty="0" smtClean="0"/>
              <a:t>support:</a:t>
            </a:r>
          </a:p>
          <a:p>
            <a:pPr marL="800100" lvl="1" indent="-342900" algn="just">
              <a:buFont typeface="Arial" panose="020B0604020202020204" pitchFamily="34" charset="0"/>
              <a:buChar char="•"/>
            </a:pPr>
            <a:r>
              <a:rPr lang="en-US" dirty="0" smtClean="0"/>
              <a:t>Using same LTF sequence for upper and lower 80MHz segments</a:t>
            </a:r>
          </a:p>
          <a:p>
            <a:pPr marL="800100" lvl="1" indent="-342900" algn="just">
              <a:buFont typeface="Arial" panose="020B0604020202020204" pitchFamily="34" charset="0"/>
              <a:buChar char="•"/>
            </a:pPr>
            <a:r>
              <a:rPr lang="en-US" dirty="0" smtClean="0"/>
              <a:t>Applying </a:t>
            </a:r>
            <a:r>
              <a:rPr lang="en-US" dirty="0"/>
              <a:t>a sign flip between the two LTF sequences on upper and lower 80MHz segments is TBD.</a:t>
            </a:r>
          </a:p>
          <a:p>
            <a:pPr marL="0" indent="0">
              <a:buNone/>
            </a:pPr>
            <a:endParaRPr lang="en-US" b="0" dirty="0"/>
          </a:p>
          <a:p>
            <a:pPr marL="0" indent="0">
              <a:buNone/>
            </a:pPr>
            <a:endParaRPr lang="en-US" sz="2000" b="0" dirty="0"/>
          </a:p>
          <a:p>
            <a:pPr marL="0" indent="0">
              <a:buNone/>
            </a:pPr>
            <a:r>
              <a:rPr lang="en-US" sz="2000" b="0" dirty="0"/>
              <a:t>       </a:t>
            </a:r>
            <a:r>
              <a:rPr lang="en-US" b="0" dirty="0"/>
              <a:t>Y</a:t>
            </a:r>
            <a:r>
              <a:rPr lang="en-US" sz="2000" b="0" dirty="0"/>
              <a:t>:  </a:t>
            </a:r>
            <a:r>
              <a:rPr lang="en-US" sz="2000" b="0" dirty="0" smtClean="0"/>
              <a:t>10             </a:t>
            </a:r>
            <a:r>
              <a:rPr lang="en-US" sz="2000" b="0" dirty="0"/>
              <a:t>N</a:t>
            </a:r>
            <a:r>
              <a:rPr lang="en-US" sz="2000" b="0" dirty="0" smtClean="0"/>
              <a:t>: 3             </a:t>
            </a:r>
            <a:r>
              <a:rPr lang="en-US" sz="2000" b="0" dirty="0"/>
              <a:t>Abstain</a:t>
            </a:r>
            <a:r>
              <a:rPr lang="en-US" sz="2000" dirty="0"/>
              <a:t> </a:t>
            </a:r>
            <a:r>
              <a:rPr lang="en-US" sz="2000" b="0" dirty="0" smtClean="0"/>
              <a:t>: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14185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r>
              <a:rPr lang="en-US" altLang="en-US" dirty="0"/>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smtClean="0"/>
              <a:t>We agree that for </a:t>
            </a:r>
            <a:r>
              <a:rPr lang="en-US" sz="2200" b="0" dirty="0"/>
              <a:t>secured ranging on 80+80 and 160MHz </a:t>
            </a:r>
            <a:r>
              <a:rPr lang="en-US" sz="2200" b="0" dirty="0" smtClean="0"/>
              <a:t>bandwidths the protocol shall:</a:t>
            </a:r>
          </a:p>
          <a:p>
            <a:pPr marL="800100" lvl="1" indent="-342900" algn="just">
              <a:buFont typeface="Arial" panose="020B0604020202020204" pitchFamily="34" charset="0"/>
              <a:buChar char="•"/>
            </a:pPr>
            <a:r>
              <a:rPr lang="en-US" dirty="0" smtClean="0"/>
              <a:t>Use same LTF sequence for upper and lower 80MHz segments</a:t>
            </a:r>
          </a:p>
          <a:p>
            <a:pPr marL="800100" lvl="1" indent="-342900" algn="just">
              <a:buFont typeface="Arial" panose="020B0604020202020204" pitchFamily="34" charset="0"/>
              <a:buChar char="•"/>
            </a:pPr>
            <a:r>
              <a:rPr lang="en-US" dirty="0" smtClean="0"/>
              <a:t>Applying of a </a:t>
            </a:r>
            <a:r>
              <a:rPr lang="en-US" dirty="0"/>
              <a:t>sign flip between the two LTF sequences on upper and lower 80MHz segments is TBD</a:t>
            </a:r>
            <a:r>
              <a:rPr lang="en-US" dirty="0" smtClean="0"/>
              <a:t>.</a:t>
            </a:r>
          </a:p>
          <a:p>
            <a:pPr marL="800100" lvl="1" indent="-342900" algn="just">
              <a:buFont typeface="Arial" panose="020B0604020202020204" pitchFamily="34" charset="0"/>
              <a:buChar char="•"/>
            </a:pPr>
            <a:endParaRPr lang="en-US" dirty="0"/>
          </a:p>
          <a:p>
            <a:pPr marL="57150" indent="0" algn="just"/>
            <a:r>
              <a:rPr lang="en-US" dirty="0" smtClean="0"/>
              <a:t>Moved: </a:t>
            </a:r>
            <a:r>
              <a:rPr lang="en-US" b="0" dirty="0" smtClean="0"/>
              <a:t>Feng Jiang </a:t>
            </a:r>
          </a:p>
          <a:p>
            <a:pPr marL="57150" indent="0" algn="just"/>
            <a:r>
              <a:rPr lang="en-US" dirty="0" smtClean="0"/>
              <a:t>Second: </a:t>
            </a:r>
            <a:r>
              <a:rPr lang="en-US" b="0" dirty="0" smtClean="0"/>
              <a:t>Dibakar Das </a:t>
            </a:r>
            <a:endParaRPr lang="en-US" b="0" dirty="0"/>
          </a:p>
          <a:p>
            <a:pPr marL="0" indent="0">
              <a:buNone/>
            </a:pPr>
            <a:r>
              <a:rPr lang="en-US" dirty="0" smtClean="0"/>
              <a:t>Results </a:t>
            </a:r>
            <a:r>
              <a:rPr lang="en-US" b="0" dirty="0" smtClean="0"/>
              <a:t>(Y/N/A): 5/4/5</a:t>
            </a:r>
          </a:p>
          <a:p>
            <a:pPr marL="0" indent="0">
              <a:buNone/>
            </a:pPr>
            <a:r>
              <a:rPr lang="en-US" b="0" dirty="0" smtClean="0"/>
              <a:t>Motion fails.</a:t>
            </a:r>
            <a:endParaRPr lang="en-US" b="0" dirty="0"/>
          </a:p>
          <a:p>
            <a:pPr marL="0" indent="0">
              <a:buNone/>
            </a:pPr>
            <a:endParaRPr lang="en-US" sz="2000" b="0" dirty="0"/>
          </a:p>
          <a:p>
            <a:pPr marL="0" indent="0">
              <a:buNone/>
            </a:pPr>
            <a:endParaRPr lang="en-US" sz="20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4565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smtClean="0"/>
              <a:t>We agree that for </a:t>
            </a:r>
            <a:r>
              <a:rPr lang="en-US" sz="2200" b="0" dirty="0"/>
              <a:t>secured ranging on 80+80 and 160MHz </a:t>
            </a:r>
            <a:r>
              <a:rPr lang="en-US" sz="2200" b="0" dirty="0" smtClean="0"/>
              <a:t>bandwidths the protocol shall:</a:t>
            </a:r>
          </a:p>
          <a:p>
            <a:pPr marL="800100" lvl="1" indent="-342900" algn="just">
              <a:buFont typeface="Arial" panose="020B0604020202020204" pitchFamily="34" charset="0"/>
              <a:buChar char="•"/>
            </a:pPr>
            <a:r>
              <a:rPr lang="en-US" dirty="0" smtClean="0"/>
              <a:t>Use same LTF sequence for upper and lower 80MHz segments</a:t>
            </a:r>
          </a:p>
          <a:p>
            <a:pPr marL="800100" lvl="1" indent="-342900" algn="just">
              <a:buFont typeface="Arial" panose="020B0604020202020204" pitchFamily="34" charset="0"/>
              <a:buChar char="•"/>
            </a:pPr>
            <a:r>
              <a:rPr lang="en-US" dirty="0" smtClean="0"/>
              <a:t>Applying of a </a:t>
            </a:r>
            <a:r>
              <a:rPr lang="en-US" dirty="0"/>
              <a:t>sign flip between the two LTF sequences on upper and lower 80MHz segments is TBD</a:t>
            </a:r>
            <a:r>
              <a:rPr lang="en-US" dirty="0" smtClean="0"/>
              <a:t>.</a:t>
            </a:r>
          </a:p>
          <a:p>
            <a:pPr marL="800100" lvl="1" indent="-342900" algn="just">
              <a:buFont typeface="Arial" panose="020B0604020202020204" pitchFamily="34" charset="0"/>
              <a:buChar char="•"/>
            </a:pPr>
            <a:endParaRPr lang="en-US" dirty="0"/>
          </a:p>
          <a:p>
            <a:pPr marL="57150" indent="0" algn="just"/>
            <a:r>
              <a:rPr lang="en-US" dirty="0" smtClean="0"/>
              <a:t>Moved: </a:t>
            </a:r>
            <a:r>
              <a:rPr lang="en-US" b="0" dirty="0" smtClean="0"/>
              <a:t>Feng Jiang </a:t>
            </a:r>
          </a:p>
          <a:p>
            <a:pPr marL="57150" indent="0" algn="just"/>
            <a:r>
              <a:rPr lang="en-US" dirty="0" smtClean="0"/>
              <a:t>Second: </a:t>
            </a:r>
            <a:r>
              <a:rPr lang="en-US" b="0" dirty="0" smtClean="0"/>
              <a:t>Dibakar Das </a:t>
            </a:r>
            <a:endParaRPr lang="en-US" b="0" dirty="0"/>
          </a:p>
          <a:p>
            <a:pPr marL="0" indent="0">
              <a:buNone/>
            </a:pPr>
            <a:r>
              <a:rPr lang="en-US" dirty="0" smtClean="0"/>
              <a:t>Results </a:t>
            </a:r>
            <a:r>
              <a:rPr lang="en-US" b="0" dirty="0" smtClean="0"/>
              <a:t>(Y/N/A): 5/4/5</a:t>
            </a:r>
          </a:p>
          <a:p>
            <a:pPr marL="0" indent="0">
              <a:buNone/>
            </a:pPr>
            <a:r>
              <a:rPr lang="en-US" b="0" dirty="0" smtClean="0"/>
              <a:t>Motion fails.</a:t>
            </a:r>
            <a:endParaRPr lang="en-US" b="0" dirty="0"/>
          </a:p>
          <a:p>
            <a:pPr marL="0" indent="0">
              <a:buNone/>
            </a:pPr>
            <a:endParaRPr lang="en-US" sz="2000" b="0" dirty="0"/>
          </a:p>
          <a:p>
            <a:pPr marL="0" indent="0">
              <a:buNone/>
            </a:pPr>
            <a:endParaRPr lang="en-US" sz="20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74924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err="1" smtClean="0"/>
              <a:t>Strawpoll</a:t>
            </a:r>
            <a:endParaRPr lang="en-US" sz="2200" b="0" dirty="0" smtClean="0"/>
          </a:p>
          <a:p>
            <a:r>
              <a:rPr lang="en-US" sz="2200" b="0" dirty="0" smtClean="0"/>
              <a:t>In </a:t>
            </a:r>
            <a:r>
              <a:rPr lang="en-US" sz="2200" b="0" dirty="0"/>
              <a:t>the LMR for 80+80 and 160MHz bandwidths, do you support </a:t>
            </a:r>
            <a:r>
              <a:rPr lang="en-US" sz="2200" b="0" dirty="0" smtClean="0"/>
              <a:t>that:</a:t>
            </a:r>
          </a:p>
          <a:p>
            <a:pPr marL="800100" lvl="1" indent="-342900" algn="just">
              <a:buFont typeface="Arial" panose="020B0604020202020204" pitchFamily="34" charset="0"/>
              <a:buChar char="•"/>
            </a:pPr>
            <a:r>
              <a:rPr lang="en-US" dirty="0" smtClean="0"/>
              <a:t>There </a:t>
            </a:r>
            <a:r>
              <a:rPr lang="en-US" dirty="0"/>
              <a:t>a single </a:t>
            </a:r>
            <a:r>
              <a:rPr lang="en-US" dirty="0" err="1"/>
              <a:t>ToD</a:t>
            </a:r>
            <a:r>
              <a:rPr lang="en-US" dirty="0"/>
              <a:t> and </a:t>
            </a:r>
            <a:r>
              <a:rPr lang="en-US" dirty="0" err="1"/>
              <a:t>ToA</a:t>
            </a:r>
            <a:r>
              <a:rPr lang="en-US" dirty="0"/>
              <a:t> field for both 80MHz </a:t>
            </a:r>
            <a:r>
              <a:rPr lang="en-US" dirty="0" smtClean="0"/>
              <a:t>segments. </a:t>
            </a:r>
          </a:p>
          <a:p>
            <a:pPr marL="800100" lvl="1" indent="-342900" algn="just">
              <a:buFont typeface="Arial" panose="020B0604020202020204" pitchFamily="34" charset="0"/>
              <a:buChar char="•"/>
            </a:pPr>
            <a:r>
              <a:rPr lang="en-US" dirty="0" smtClean="0"/>
              <a:t>The </a:t>
            </a:r>
            <a:r>
              <a:rPr lang="en-US" dirty="0" err="1" smtClean="0"/>
              <a:t>ToD</a:t>
            </a:r>
            <a:r>
              <a:rPr lang="en-US" dirty="0" smtClean="0"/>
              <a:t> for each 80MHz segment should be the same.</a:t>
            </a:r>
          </a:p>
          <a:p>
            <a:pPr marL="0" indent="0">
              <a:buNone/>
            </a:pPr>
            <a:endParaRPr lang="en-US" b="0" dirty="0"/>
          </a:p>
          <a:p>
            <a:pPr marL="0" indent="0">
              <a:buNone/>
            </a:pPr>
            <a:endParaRPr lang="en-US" b="0" dirty="0"/>
          </a:p>
          <a:p>
            <a:pPr marL="0" indent="0">
              <a:buNone/>
            </a:pPr>
            <a:r>
              <a:rPr lang="en-US" sz="2200" b="0" dirty="0"/>
              <a:t>     Y:  </a:t>
            </a:r>
            <a:r>
              <a:rPr lang="en-US" sz="2200" b="0" dirty="0" smtClean="0"/>
              <a:t>11             </a:t>
            </a:r>
            <a:r>
              <a:rPr lang="en-US" sz="2200" b="0" dirty="0"/>
              <a:t>N:   </a:t>
            </a:r>
            <a:r>
              <a:rPr lang="en-US" sz="2200" b="0" dirty="0" smtClean="0"/>
              <a:t>0          </a:t>
            </a:r>
            <a:r>
              <a:rPr lang="en-US" sz="2200" b="0" dirty="0"/>
              <a:t>Abstain</a:t>
            </a:r>
            <a:r>
              <a:rPr lang="en-US" sz="2200" dirty="0"/>
              <a:t> </a:t>
            </a:r>
            <a:r>
              <a:rPr lang="en-US" sz="2200" b="0" dirty="0" smtClean="0"/>
              <a:t>: 5</a:t>
            </a:r>
            <a:endParaRPr lang="en-US" sz="22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841279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sz="2200" b="0" dirty="0" smtClean="0"/>
              <a:t>Motion</a:t>
            </a:r>
          </a:p>
          <a:p>
            <a:r>
              <a:rPr lang="en-US" sz="2200" b="0" dirty="0"/>
              <a:t>We agree that for </a:t>
            </a:r>
            <a:r>
              <a:rPr lang="en-US" sz="2200" b="0" dirty="0" smtClean="0"/>
              <a:t>LMR in the 80+80 </a:t>
            </a:r>
            <a:r>
              <a:rPr lang="en-US" sz="2200" b="0" dirty="0"/>
              <a:t>and 160MHz </a:t>
            </a:r>
            <a:r>
              <a:rPr lang="en-US" sz="2200" b="0" dirty="0" smtClean="0"/>
              <a:t>bandwidths:</a:t>
            </a:r>
          </a:p>
          <a:p>
            <a:pPr marL="800100" lvl="1" indent="-342900" algn="just">
              <a:buFont typeface="Arial" panose="020B0604020202020204" pitchFamily="34" charset="0"/>
              <a:buChar char="•"/>
            </a:pPr>
            <a:r>
              <a:rPr lang="en-US" dirty="0" smtClean="0"/>
              <a:t>There </a:t>
            </a:r>
            <a:r>
              <a:rPr lang="en-US" dirty="0"/>
              <a:t>a single </a:t>
            </a:r>
            <a:r>
              <a:rPr lang="en-US" dirty="0" err="1"/>
              <a:t>ToD</a:t>
            </a:r>
            <a:r>
              <a:rPr lang="en-US" dirty="0"/>
              <a:t> and </a:t>
            </a:r>
            <a:r>
              <a:rPr lang="en-US" dirty="0" err="1"/>
              <a:t>ToA</a:t>
            </a:r>
            <a:r>
              <a:rPr lang="en-US" dirty="0"/>
              <a:t> field for both 80MHz </a:t>
            </a:r>
            <a:r>
              <a:rPr lang="en-US" dirty="0" smtClean="0"/>
              <a:t>segments. </a:t>
            </a:r>
          </a:p>
          <a:p>
            <a:pPr marL="800100" lvl="1" indent="-342900" algn="just">
              <a:buFont typeface="Arial" panose="020B0604020202020204" pitchFamily="34" charset="0"/>
              <a:buChar char="•"/>
            </a:pPr>
            <a:r>
              <a:rPr lang="en-US" dirty="0" smtClean="0"/>
              <a:t>The </a:t>
            </a:r>
            <a:r>
              <a:rPr lang="en-US" dirty="0" err="1" smtClean="0"/>
              <a:t>ToD</a:t>
            </a:r>
            <a:r>
              <a:rPr lang="en-US" dirty="0" smtClean="0"/>
              <a:t> for each 80MHz segment should be the same.</a:t>
            </a:r>
          </a:p>
          <a:p>
            <a:pPr marL="0" indent="0">
              <a:buNone/>
            </a:pPr>
            <a:endParaRPr lang="en-US" b="0" dirty="0"/>
          </a:p>
          <a:p>
            <a:pPr marL="0" indent="0">
              <a:buNone/>
            </a:pPr>
            <a:r>
              <a:rPr lang="en-US" b="0" dirty="0" smtClean="0"/>
              <a:t>Moved: Feng Jiang </a:t>
            </a:r>
          </a:p>
          <a:p>
            <a:pPr marL="0" indent="0">
              <a:buNone/>
            </a:pPr>
            <a:r>
              <a:rPr lang="en-US" sz="2200" b="0" dirty="0" smtClean="0"/>
              <a:t>Second: Qinghua Li </a:t>
            </a:r>
          </a:p>
          <a:p>
            <a:pPr marL="0" indent="0">
              <a:buNone/>
            </a:pPr>
            <a:r>
              <a:rPr lang="en-US" sz="2200" b="0" dirty="0" smtClean="0"/>
              <a:t>Results (Y/N/A): 12/0/3</a:t>
            </a:r>
          </a:p>
          <a:p>
            <a:pPr marL="0" indent="0">
              <a:buNone/>
            </a:pPr>
            <a:r>
              <a:rPr lang="en-US" sz="2200" b="0" dirty="0" smtClean="0"/>
              <a:t>Motion passes.</a:t>
            </a:r>
            <a:endParaRPr lang="en-US" sz="2200" b="0" dirty="0"/>
          </a:p>
          <a:p>
            <a:pPr marL="0" indent="0">
              <a:buNone/>
            </a:pPr>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91191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a:xfrm>
            <a:off x="914400" y="1981201"/>
            <a:ext cx="10798223" cy="4113213"/>
          </a:xfrm>
        </p:spPr>
        <p:txBody>
          <a:bodyPr/>
          <a:lstStyle/>
          <a:p>
            <a:r>
              <a:rPr lang="en-US" dirty="0" err="1" smtClean="0"/>
              <a:t>Strawpoll</a:t>
            </a:r>
            <a:endParaRPr lang="en-US" dirty="0" smtClean="0"/>
          </a:p>
          <a:p>
            <a:r>
              <a:rPr lang="en-US" b="0" dirty="0" smtClean="0"/>
              <a:t>Do you support the following behavior for ISTA to signal termination to RSTA:</a:t>
            </a:r>
          </a:p>
          <a:p>
            <a:r>
              <a:rPr lang="en-US" b="0" dirty="0" smtClean="0"/>
              <a:t>ISTA sends an FTM Request frame and indicates termination. Once the FTM Request is Acknowledged the session is terminated?</a:t>
            </a:r>
          </a:p>
          <a:p>
            <a:endParaRPr lang="en-US" dirty="0"/>
          </a:p>
          <a:p>
            <a:r>
              <a:rPr lang="en-US" dirty="0" smtClean="0"/>
              <a:t>Y:		10	N:	0	A: 4</a:t>
            </a:r>
          </a:p>
          <a:p>
            <a:r>
              <a:rPr lang="en-US" dirty="0" smtClean="0"/>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083189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a:xfrm>
            <a:off x="914400" y="1981201"/>
            <a:ext cx="10798223" cy="4113213"/>
          </a:xfrm>
        </p:spPr>
        <p:txBody>
          <a:bodyPr/>
          <a:lstStyle/>
          <a:p>
            <a:r>
              <a:rPr lang="en-US" dirty="0" smtClean="0"/>
              <a:t>Motion</a:t>
            </a:r>
          </a:p>
          <a:p>
            <a:r>
              <a:rPr lang="en-US" b="0" dirty="0" smtClean="0"/>
              <a:t>We agree to the following protocol behavior for ISTA to signal termination and session modification to RSTA:</a:t>
            </a:r>
          </a:p>
          <a:p>
            <a:pPr>
              <a:buFont typeface="Arial" panose="020B0604020202020204" pitchFamily="34" charset="0"/>
              <a:buChar char="•"/>
            </a:pPr>
            <a:r>
              <a:rPr lang="en-US" b="0" dirty="0" smtClean="0"/>
              <a:t>ISTA sends an FTM Request frame and indicates termination. </a:t>
            </a:r>
          </a:p>
          <a:p>
            <a:pPr>
              <a:buFont typeface="Arial" panose="020B0604020202020204" pitchFamily="34" charset="0"/>
              <a:buChar char="•"/>
            </a:pPr>
            <a:r>
              <a:rPr lang="en-US" b="0" dirty="0" smtClean="0"/>
              <a:t>Once the FTM Request is Acknowledged the existing session is terminated.</a:t>
            </a:r>
          </a:p>
          <a:p>
            <a:pPr>
              <a:buFont typeface="Arial" panose="020B0604020202020204" pitchFamily="34" charset="0"/>
              <a:buChar char="•"/>
            </a:pPr>
            <a:endParaRPr lang="en-US" dirty="0"/>
          </a:p>
          <a:p>
            <a:pPr marL="0" indent="0"/>
            <a:r>
              <a:rPr lang="en-US" dirty="0" smtClean="0"/>
              <a:t>Moved: </a:t>
            </a:r>
            <a:r>
              <a:rPr lang="en-US" b="0" dirty="0" smtClean="0"/>
              <a:t>Dibakar Das</a:t>
            </a:r>
          </a:p>
          <a:p>
            <a:pPr marL="0" indent="0"/>
            <a:r>
              <a:rPr lang="en-US" dirty="0" smtClean="0"/>
              <a:t>Second: </a:t>
            </a:r>
            <a:r>
              <a:rPr lang="en-US" b="0" dirty="0" smtClean="0"/>
              <a:t>Qinghua Li</a:t>
            </a:r>
          </a:p>
          <a:p>
            <a:pPr marL="0" indent="0"/>
            <a:r>
              <a:rPr lang="en-US" dirty="0" smtClean="0"/>
              <a:t>Results (Y/N/A): </a:t>
            </a:r>
            <a:r>
              <a:rPr lang="en-US" b="0" dirty="0" smtClean="0"/>
              <a:t>12/0/3 </a:t>
            </a:r>
          </a:p>
          <a:p>
            <a:pPr marL="0" indent="0"/>
            <a:r>
              <a:rPr lang="en-US" dirty="0" smtClean="0"/>
              <a:t>Motion passes.</a:t>
            </a:r>
          </a:p>
          <a:p>
            <a:endParaRPr lang="en-US" dirty="0"/>
          </a:p>
          <a:p>
            <a:r>
              <a:rPr lang="en-US" dirty="0" smtClean="0"/>
              <a: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01026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b="0" dirty="0" smtClean="0"/>
              <a:t>Do </a:t>
            </a:r>
            <a:r>
              <a:rPr lang="en-US" b="0" dirty="0"/>
              <a:t>you support the following behavior for RSTA to signal termination or update to </a:t>
            </a:r>
            <a:r>
              <a:rPr lang="en-US" b="0" dirty="0" smtClean="0"/>
              <a:t>ISTA</a:t>
            </a:r>
            <a:r>
              <a:rPr lang="en-US" b="0" dirty="0"/>
              <a:t>:</a:t>
            </a:r>
          </a:p>
          <a:p>
            <a:r>
              <a:rPr lang="en-US" b="0" dirty="0"/>
              <a:t>    For RSTA to terminate or modify an </a:t>
            </a:r>
            <a:r>
              <a:rPr lang="en-US" b="0" dirty="0" err="1"/>
              <a:t>HEz</a:t>
            </a:r>
            <a:r>
              <a:rPr lang="en-US" b="0" dirty="0"/>
              <a:t> or a </a:t>
            </a:r>
            <a:r>
              <a:rPr lang="en-US" b="0" dirty="0" err="1"/>
              <a:t>VHTz</a:t>
            </a:r>
            <a:r>
              <a:rPr lang="en-US" b="0" dirty="0"/>
              <a:t> session of a specific ISTA, the RSTA sends an FTM frame and a RSTA2ISTA LMR as an aggregated AMPDU. The FTM frame will be of type Action no ACK ?</a:t>
            </a:r>
          </a:p>
          <a:p>
            <a:endParaRPr lang="en-US" dirty="0" smtClean="0"/>
          </a:p>
          <a:p>
            <a:r>
              <a:rPr lang="en-US" dirty="0" smtClean="0"/>
              <a:t>Results (Y/N/A): </a:t>
            </a:r>
            <a:r>
              <a:rPr lang="en-US" b="0" dirty="0" smtClean="0"/>
              <a:t>12/0/2</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146320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11-18-1604</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We agree to the </a:t>
            </a:r>
            <a:r>
              <a:rPr lang="en-US" b="0" dirty="0"/>
              <a:t>following behavior </a:t>
            </a:r>
            <a:r>
              <a:rPr lang="en-US" b="0" dirty="0" smtClean="0"/>
              <a:t>of RSTA </a:t>
            </a:r>
            <a:r>
              <a:rPr lang="en-US" b="0" dirty="0"/>
              <a:t>to signal termination or update to </a:t>
            </a:r>
            <a:r>
              <a:rPr lang="en-US" b="0" dirty="0" smtClean="0"/>
              <a:t>ISTA</a:t>
            </a:r>
            <a:r>
              <a:rPr lang="en-US" b="0" dirty="0"/>
              <a:t>:</a:t>
            </a:r>
          </a:p>
          <a:p>
            <a:r>
              <a:rPr lang="en-US" b="0" dirty="0"/>
              <a:t>    For RSTA to terminate or modify an </a:t>
            </a:r>
            <a:r>
              <a:rPr lang="en-US" b="0" dirty="0" err="1"/>
              <a:t>HEz</a:t>
            </a:r>
            <a:r>
              <a:rPr lang="en-US" b="0" dirty="0"/>
              <a:t> or a </a:t>
            </a:r>
            <a:r>
              <a:rPr lang="en-US" b="0" dirty="0" err="1"/>
              <a:t>VHTz</a:t>
            </a:r>
            <a:r>
              <a:rPr lang="en-US" b="0" dirty="0"/>
              <a:t> session of a specific ISTA, the RSTA sends an FTM frame and a RSTA2ISTA LMR as an aggregated AMPDU. The FTM frame will be of type Action no </a:t>
            </a:r>
            <a:r>
              <a:rPr lang="en-US" b="0" dirty="0" smtClean="0"/>
              <a:t>ACK.</a:t>
            </a:r>
            <a:endParaRPr lang="en-US" b="0" dirty="0"/>
          </a:p>
          <a:p>
            <a:endParaRPr lang="en-US" dirty="0" smtClean="0"/>
          </a:p>
          <a:p>
            <a:r>
              <a:rPr lang="en-US" dirty="0" smtClean="0"/>
              <a:t>Moved: </a:t>
            </a:r>
            <a:r>
              <a:rPr lang="en-US" b="0" dirty="0" smtClean="0"/>
              <a:t>Dibakar Das</a:t>
            </a:r>
          </a:p>
          <a:p>
            <a:r>
              <a:rPr lang="en-US" dirty="0" smtClean="0"/>
              <a:t>Second: </a:t>
            </a:r>
            <a:r>
              <a:rPr lang="en-US" b="0" dirty="0" smtClean="0"/>
              <a:t>Qinghua Li</a:t>
            </a:r>
          </a:p>
          <a:p>
            <a:r>
              <a:rPr lang="en-US" dirty="0" smtClean="0"/>
              <a:t>Results (Y/N/A): </a:t>
            </a:r>
            <a:r>
              <a:rPr lang="en-US" b="0" dirty="0" smtClean="0"/>
              <a:t>12/0/2</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443469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11-18-1248</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11-18-1248r</a:t>
            </a:r>
            <a:r>
              <a:rPr lang="en-US" b="0" dirty="0"/>
              <a:t>1</a:t>
            </a:r>
            <a:r>
              <a:rPr lang="en-US" b="0" dirty="0" smtClean="0"/>
              <a:t> </a:t>
            </a:r>
            <a:r>
              <a:rPr lang="en-US" b="0" dirty="0"/>
              <a:t>to the 802.11az </a:t>
            </a:r>
            <a:r>
              <a:rPr lang="en-US" b="0" dirty="0" smtClean="0"/>
              <a:t>draft, instruct </a:t>
            </a:r>
            <a:r>
              <a:rPr lang="en-US" b="0" dirty="0"/>
              <a:t>the technical editor to incorporate it in the 802.11az draft amendment </a:t>
            </a:r>
            <a:r>
              <a:rPr lang="en-US" b="0" dirty="0" smtClean="0"/>
              <a:t>text and grant editorial rights to technical editor.</a:t>
            </a:r>
            <a:endParaRPr lang="en-US" b="0" dirty="0"/>
          </a:p>
          <a:p>
            <a:endParaRPr lang="en-US" b="0" dirty="0"/>
          </a:p>
          <a:p>
            <a:r>
              <a:rPr lang="en-US" dirty="0"/>
              <a:t>Moved</a:t>
            </a:r>
            <a:r>
              <a:rPr lang="en-US" dirty="0" smtClean="0"/>
              <a:t>: Harry </a:t>
            </a:r>
            <a:r>
              <a:rPr lang="en-US" dirty="0" err="1"/>
              <a:t>Bims</a:t>
            </a:r>
            <a:r>
              <a:rPr lang="en-US" dirty="0"/>
              <a:t> </a:t>
            </a:r>
          </a:p>
          <a:p>
            <a:r>
              <a:rPr lang="en-US" dirty="0" smtClean="0"/>
              <a:t>Second: Qinghua Li</a:t>
            </a:r>
          </a:p>
          <a:p>
            <a:r>
              <a:rPr lang="en-US" dirty="0" smtClean="0"/>
              <a:t>Results </a:t>
            </a:r>
            <a:r>
              <a:rPr lang="en-US" dirty="0"/>
              <a:t>(</a:t>
            </a:r>
            <a:r>
              <a:rPr lang="en-US" dirty="0" smtClean="0"/>
              <a:t>Y/N/A</a:t>
            </a:r>
            <a:r>
              <a:rPr lang="en-US" dirty="0"/>
              <a:t>): </a:t>
            </a:r>
            <a:r>
              <a:rPr lang="en-US" dirty="0" smtClean="0"/>
              <a:t>13/0/0</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270396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592750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a:t>
            </a:r>
            <a:r>
              <a:rPr lang="en-US" altLang="en-US" sz="2000" b="0" dirty="0" smtClean="0"/>
              <a:t>policy </a:t>
            </a:r>
            <a:r>
              <a:rPr lang="en-US" altLang="en-US" sz="2000" b="0" dirty="0"/>
              <a:t>and </a:t>
            </a:r>
            <a:r>
              <a:rPr lang="en-US" altLang="en-US" sz="2000" b="0" dirty="0" smtClean="0"/>
              <a:t>logistics reminder (6 </a:t>
            </a:r>
            <a:r>
              <a:rPr lang="en-US" altLang="en-US" sz="2000" b="0" dirty="0"/>
              <a:t>min)</a:t>
            </a:r>
          </a:p>
          <a:p>
            <a:pPr algn="just">
              <a:spcBef>
                <a:spcPct val="20000"/>
              </a:spcBef>
              <a:buFontTx/>
              <a:buChar char="•"/>
            </a:pPr>
            <a:r>
              <a:rPr lang="en-US" altLang="en-US" sz="2000" b="0" dirty="0" smtClean="0"/>
              <a:t>Agenda </a:t>
            </a:r>
            <a:r>
              <a:rPr lang="en-US" altLang="en-US" sz="2000" b="0" dirty="0"/>
              <a:t>setting and presentation ordering for the week </a:t>
            </a:r>
            <a:r>
              <a:rPr lang="en-US" altLang="en-US" sz="2000" b="0" dirty="0" smtClean="0"/>
              <a:t>(</a:t>
            </a:r>
            <a:r>
              <a:rPr lang="en-US" altLang="en-US" sz="2000" b="0" dirty="0"/>
              <a:t>3</a:t>
            </a:r>
            <a:r>
              <a:rPr lang="en-US" altLang="en-US" sz="2000" b="0" dirty="0" smtClean="0"/>
              <a:t> </a:t>
            </a:r>
            <a:r>
              <a:rPr lang="en-US" altLang="en-US" sz="2000" b="0" dirty="0"/>
              <a:t>min)</a:t>
            </a:r>
          </a:p>
          <a:p>
            <a:pPr algn="just">
              <a:spcBef>
                <a:spcPct val="20000"/>
              </a:spcBef>
              <a:buFontTx/>
              <a:buChar char="•"/>
            </a:pPr>
            <a:r>
              <a:rPr lang="en-US" altLang="en-US" sz="2000" b="0" dirty="0" smtClean="0"/>
              <a:t>Review </a:t>
            </a:r>
            <a:r>
              <a:rPr lang="en-US" altLang="en-US" sz="2000" b="0" dirty="0" smtClean="0"/>
              <a:t>submissions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135586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8361965"/>
              </p:ext>
            </p:extLst>
          </p:nvPr>
        </p:nvGraphicFramePr>
        <p:xfrm>
          <a:off x="551384" y="2060848"/>
          <a:ext cx="10513168" cy="3018032"/>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needed</a:t>
                      </a:r>
                      <a:endParaRPr lang="en-US" sz="1400" dirty="0"/>
                    </a:p>
                  </a:txBody>
                  <a:tcPr marT="45712" marB="45712"/>
                </a:tc>
              </a:tr>
              <a:tr h="152704">
                <a:tc>
                  <a:txBody>
                    <a:bodyPr/>
                    <a:lstStyle/>
                    <a:p>
                      <a:pPr algn="l" rtl="1"/>
                      <a:r>
                        <a:rPr lang="en-US" sz="1400" strike="sngStrike" dirty="0" smtClean="0"/>
                        <a:t>11-18-1248</a:t>
                      </a:r>
                      <a:endParaRPr lang="en-US" sz="1400" strike="sngStrike" dirty="0"/>
                    </a:p>
                  </a:txBody>
                  <a:tcPr marT="45712" marB="45712"/>
                </a:tc>
                <a:tc>
                  <a:txBody>
                    <a:bodyPr/>
                    <a:lstStyle/>
                    <a:p>
                      <a:pPr algn="l" rtl="1"/>
                      <a:r>
                        <a:rPr lang="en-US" sz="1400" strike="sngStrike" dirty="0" smtClean="0"/>
                        <a:t>Dibakar</a:t>
                      </a:r>
                      <a:r>
                        <a:rPr lang="en-US" sz="1400" strike="sngStrike" baseline="0" dirty="0" smtClean="0"/>
                        <a:t> Das</a:t>
                      </a:r>
                      <a:endParaRPr lang="en-US" sz="1400" strike="sngStrike" dirty="0"/>
                    </a:p>
                  </a:txBody>
                  <a:tcPr marT="45712" marB="45712"/>
                </a:tc>
                <a:tc>
                  <a:txBody>
                    <a:bodyPr/>
                    <a:lstStyle/>
                    <a:p>
                      <a:pPr algn="l" rtl="1"/>
                      <a:r>
                        <a:rPr lang="en-US" sz="1400" strike="sngStrike" dirty="0" err="1" smtClean="0"/>
                        <a:t>HEz</a:t>
                      </a:r>
                      <a:r>
                        <a:rPr lang="en-US" sz="1400" strike="sngStrike" dirty="0" smtClean="0"/>
                        <a:t> Polling amendment text</a:t>
                      </a:r>
                      <a:endParaRPr lang="en-US" sz="1400" strike="sngStrike" dirty="0"/>
                    </a:p>
                  </a:txBody>
                  <a:tcPr marT="45712" marB="45712"/>
                </a:tc>
                <a:tc>
                  <a:txBody>
                    <a:bodyPr/>
                    <a:lstStyle/>
                    <a:p>
                      <a:pPr algn="l" rtl="1"/>
                      <a:r>
                        <a:rPr lang="en-US" sz="1400" strike="sngStrike" dirty="0" smtClean="0"/>
                        <a:t>Amendment text</a:t>
                      </a:r>
                      <a:endParaRPr lang="en-US" sz="1400" strike="sngStrike" dirty="0"/>
                    </a:p>
                  </a:txBody>
                  <a:tcPr marT="45712" marB="45712"/>
                </a:tc>
                <a:tc>
                  <a:txBody>
                    <a:bodyPr/>
                    <a:lstStyle/>
                    <a:p>
                      <a:r>
                        <a:rPr lang="en-US" sz="1400" dirty="0" smtClean="0"/>
                        <a:t>25min/as needed</a:t>
                      </a:r>
                      <a:endParaRPr lang="en-US" sz="1400" dirty="0"/>
                    </a:p>
                  </a:txBody>
                  <a:tcPr marT="45712" marB="45712"/>
                </a:tc>
              </a:tr>
              <a:tr h="152704">
                <a:tc>
                  <a:txBody>
                    <a:bodyPr/>
                    <a:lstStyle/>
                    <a:p>
                      <a:r>
                        <a:rPr lang="en-US" sz="1400" dirty="0" smtClean="0"/>
                        <a:t>11-18-1595</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LOS assessment draft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25 min</a:t>
                      </a: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r>
                        <a:rPr lang="en-US" sz="1400" dirty="0" smtClean="0"/>
                        <a:t>11-18-1629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Erik Lindskog</a:t>
                      </a:r>
                    </a:p>
                  </a:txBody>
                  <a:tcPr marT="45712" marB="45712"/>
                </a:tc>
                <a:tc>
                  <a:txBody>
                    <a:bodyPr/>
                    <a:lstStyle/>
                    <a:p>
                      <a:r>
                        <a:rPr lang="en-US" sz="1400" dirty="0" smtClean="0"/>
                        <a:t>LMR and LCI Reporting for passive location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40 min/as</a:t>
                      </a:r>
                      <a:r>
                        <a:rPr lang="en-US" sz="1400" baseline="0" dirty="0" smtClean="0"/>
                        <a:t> </a:t>
                      </a:r>
                      <a:r>
                        <a:rPr lang="en-US" sz="1400" baseline="0" dirty="0" smtClean="0"/>
                        <a:t>time permits</a:t>
                      </a:r>
                      <a:endParaRPr lang="en-US" sz="1400" dirty="0"/>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2144910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11-18-1595</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11-18-1595r1 to </a:t>
            </a:r>
            <a:r>
              <a:rPr lang="en-US" b="0" dirty="0"/>
              <a:t>the 802.11az draft, instruct the technical editor to incorporate it in the 802.11az draft amendment text </a:t>
            </a:r>
            <a:r>
              <a:rPr lang="en-US" b="0" dirty="0" smtClean="0"/>
              <a:t>and </a:t>
            </a:r>
            <a:r>
              <a:rPr lang="en-US" b="0" dirty="0"/>
              <a:t>empower the editor to perform editorial changes.</a:t>
            </a:r>
          </a:p>
          <a:p>
            <a:pPr marL="0" indent="0"/>
            <a:endParaRPr lang="en-US" b="0" dirty="0"/>
          </a:p>
          <a:p>
            <a:r>
              <a:rPr lang="en-US" dirty="0"/>
              <a:t>Moved</a:t>
            </a:r>
            <a:r>
              <a:rPr lang="en-US" dirty="0" smtClean="0"/>
              <a:t>: </a:t>
            </a:r>
            <a:r>
              <a:rPr lang="en-US" b="0" dirty="0" smtClean="0"/>
              <a:t>Assaf Kasher</a:t>
            </a:r>
            <a:endParaRPr lang="en-US" b="0" dirty="0"/>
          </a:p>
          <a:p>
            <a:r>
              <a:rPr lang="en-US" dirty="0" smtClean="0"/>
              <a:t>Second: </a:t>
            </a:r>
            <a:r>
              <a:rPr lang="en-US" b="0" dirty="0" smtClean="0"/>
              <a:t>Qinghua Li</a:t>
            </a:r>
            <a:endParaRPr lang="en-US" dirty="0" smtClean="0"/>
          </a:p>
          <a:p>
            <a:r>
              <a:rPr lang="en-US" dirty="0" smtClean="0"/>
              <a:t>Results </a:t>
            </a:r>
            <a:r>
              <a:rPr lang="en-US" dirty="0"/>
              <a:t>(Y/N/A</a:t>
            </a:r>
            <a:r>
              <a:rPr lang="en-US" dirty="0" smtClean="0"/>
              <a:t>):</a:t>
            </a:r>
            <a:r>
              <a:rPr lang="en-US" b="0" dirty="0"/>
              <a:t> </a:t>
            </a:r>
            <a:r>
              <a:rPr lang="en-US" b="0" dirty="0" smtClean="0"/>
              <a:t>16/0/3</a:t>
            </a:r>
          </a:p>
          <a:p>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17034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11-18-1619</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a:p>
          <a:p>
            <a:pPr marL="0" indent="0"/>
            <a:r>
              <a:rPr lang="en-US" b="0" dirty="0" smtClean="0"/>
              <a:t>We support the adoption of document 11-18-1619r1 </a:t>
            </a:r>
            <a:r>
              <a:rPr lang="en-US" b="0" dirty="0"/>
              <a:t>to the 802.11az </a:t>
            </a:r>
            <a:r>
              <a:rPr lang="en-US" b="0" dirty="0" smtClean="0"/>
              <a:t>draft.</a:t>
            </a:r>
            <a:endParaRPr lang="en-US" b="0" dirty="0"/>
          </a:p>
          <a:p>
            <a:endParaRPr lang="en-US" b="0" dirty="0" smtClean="0"/>
          </a:p>
          <a:p>
            <a:r>
              <a:rPr lang="en-US" dirty="0" smtClean="0"/>
              <a:t>Results </a:t>
            </a:r>
            <a:r>
              <a:rPr lang="en-US" dirty="0"/>
              <a:t>(Y/N/A</a:t>
            </a:r>
            <a:r>
              <a:rPr lang="en-US" dirty="0" smtClean="0"/>
              <a:t>): </a:t>
            </a:r>
            <a:r>
              <a:rPr lang="en-US" b="0" dirty="0" smtClean="0"/>
              <a:t>20/1/1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9700576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11-18-1619</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11-18-1619r1 to </a:t>
            </a:r>
            <a:r>
              <a:rPr lang="en-US" b="0" dirty="0"/>
              <a:t>the 802.11az draft, instruct the technical editor to incorporate it in the 802.11az draft amendment text </a:t>
            </a:r>
            <a:r>
              <a:rPr lang="en-US" b="0" dirty="0" smtClean="0"/>
              <a:t>and </a:t>
            </a:r>
            <a:r>
              <a:rPr lang="en-US" b="0" dirty="0"/>
              <a:t>empower the editor to perform editorial changes.</a:t>
            </a:r>
          </a:p>
          <a:p>
            <a:pPr marL="0" indent="0"/>
            <a:endParaRPr lang="en-US" b="0" dirty="0"/>
          </a:p>
          <a:p>
            <a:r>
              <a:rPr lang="en-US" dirty="0"/>
              <a:t>Moved</a:t>
            </a:r>
            <a:r>
              <a:rPr lang="en-US" dirty="0" smtClean="0"/>
              <a:t>: </a:t>
            </a:r>
            <a:r>
              <a:rPr lang="en-US" b="0" dirty="0" smtClean="0"/>
              <a:t>Yongho Seok</a:t>
            </a:r>
            <a:endParaRPr lang="en-US" b="0" dirty="0"/>
          </a:p>
          <a:p>
            <a:r>
              <a:rPr lang="en-US" dirty="0" smtClean="0"/>
              <a:t>Second: </a:t>
            </a:r>
            <a:r>
              <a:rPr lang="en-US" b="0" dirty="0" smtClean="0"/>
              <a:t>Qinghua Li</a:t>
            </a:r>
          </a:p>
          <a:p>
            <a:r>
              <a:rPr lang="en-US" dirty="0" smtClean="0"/>
              <a:t>Results </a:t>
            </a:r>
            <a:r>
              <a:rPr lang="en-US" dirty="0"/>
              <a:t>(Y/N/A</a:t>
            </a:r>
            <a:r>
              <a:rPr lang="en-US" dirty="0" smtClean="0"/>
              <a:t>): </a:t>
            </a:r>
            <a:r>
              <a:rPr lang="en-US" b="0" dirty="0" smtClean="0"/>
              <a:t>15/0/4</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182004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smtClean="0"/>
              <a:t>Should </a:t>
            </a:r>
            <a:r>
              <a:rPr lang="en-US" dirty="0"/>
              <a:t>the Passive Location </a:t>
            </a:r>
            <a:r>
              <a:rPr lang="en-US" dirty="0" err="1"/>
              <a:t>HEz</a:t>
            </a:r>
            <a:r>
              <a:rPr lang="en-US" dirty="0"/>
              <a:t> </a:t>
            </a:r>
            <a:r>
              <a:rPr lang="en-US" dirty="0" err="1"/>
              <a:t>iSTA</a:t>
            </a:r>
            <a:r>
              <a:rPr lang="en-US" dirty="0"/>
              <a:t> to </a:t>
            </a:r>
            <a:r>
              <a:rPr lang="en-US" dirty="0" err="1"/>
              <a:t>rSTA</a:t>
            </a:r>
            <a:r>
              <a:rPr lang="en-US" dirty="0"/>
              <a:t> LMR have the content described in slide </a:t>
            </a:r>
            <a:r>
              <a:rPr lang="en-US" dirty="0" smtClean="0"/>
              <a:t>4 of submission 11-18-1629r0?</a:t>
            </a:r>
            <a:endParaRPr lang="en-US" dirty="0"/>
          </a:p>
          <a:p>
            <a:pPr marL="0" indent="0">
              <a:buNone/>
            </a:pPr>
            <a:endParaRPr lang="en-US" dirty="0"/>
          </a:p>
          <a:p>
            <a:pPr marL="0" indent="0">
              <a:buNone/>
            </a:pPr>
            <a:r>
              <a:rPr lang="en-US" dirty="0" smtClean="0"/>
              <a:t>Results: </a:t>
            </a:r>
            <a:r>
              <a:rPr lang="en-US" b="0" dirty="0" smtClean="0"/>
              <a:t>15/0/2</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871883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We agree that for Passive </a:t>
            </a:r>
            <a:r>
              <a:rPr lang="en-US" dirty="0"/>
              <a:t>Location </a:t>
            </a:r>
            <a:r>
              <a:rPr lang="en-US" dirty="0" err="1"/>
              <a:t>HEz</a:t>
            </a:r>
            <a:r>
              <a:rPr lang="en-US" dirty="0"/>
              <a:t> </a:t>
            </a:r>
            <a:r>
              <a:rPr lang="en-US" dirty="0" err="1"/>
              <a:t>iSTA</a:t>
            </a:r>
            <a:r>
              <a:rPr lang="en-US" dirty="0"/>
              <a:t> to </a:t>
            </a:r>
            <a:r>
              <a:rPr lang="en-US" dirty="0" err="1"/>
              <a:t>rSTA</a:t>
            </a:r>
            <a:r>
              <a:rPr lang="en-US" dirty="0"/>
              <a:t> LMR have the content described in slide </a:t>
            </a:r>
            <a:r>
              <a:rPr lang="en-US" dirty="0" smtClean="0"/>
              <a:t>4 of submission 11-18-1629r0?</a:t>
            </a:r>
            <a:endParaRPr lang="en-US" dirty="0"/>
          </a:p>
          <a:p>
            <a:pPr marL="0" indent="0">
              <a:buNone/>
            </a:pPr>
            <a:endParaRPr lang="en-US" dirty="0" smtClean="0"/>
          </a:p>
          <a:p>
            <a:pPr marL="0" indent="0">
              <a:buNone/>
            </a:pPr>
            <a:r>
              <a:rPr lang="en-US" dirty="0" smtClean="0"/>
              <a:t>Moved: </a:t>
            </a:r>
            <a:r>
              <a:rPr lang="en-US" b="0" dirty="0" smtClean="0"/>
              <a:t>Erik Lindskog</a:t>
            </a:r>
          </a:p>
          <a:p>
            <a:pPr marL="0" indent="0">
              <a:buNone/>
            </a:pPr>
            <a:r>
              <a:rPr lang="en-US" dirty="0" smtClean="0"/>
              <a:t>Second: </a:t>
            </a:r>
            <a:r>
              <a:rPr lang="en-US" b="0" dirty="0" smtClean="0"/>
              <a:t>Qinghua Li</a:t>
            </a:r>
          </a:p>
          <a:p>
            <a:pPr marL="0" indent="0">
              <a:buNone/>
            </a:pPr>
            <a:r>
              <a:rPr lang="en-US" dirty="0" smtClean="0"/>
              <a:t>Results (Y/N/A): </a:t>
            </a:r>
            <a:r>
              <a:rPr lang="en-US" b="0" dirty="0" smtClean="0"/>
              <a:t>14/0/0</a:t>
            </a:r>
          </a:p>
          <a:p>
            <a:pPr marL="0" indent="0">
              <a:buNone/>
            </a:pPr>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70805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a:t>Should the </a:t>
            </a:r>
            <a:r>
              <a:rPr lang="en-US" dirty="0" err="1"/>
              <a:t>HEz</a:t>
            </a:r>
            <a:r>
              <a:rPr lang="en-US" dirty="0"/>
              <a:t> LCI/LMR Broadcast frames have the content described in slides 5 and </a:t>
            </a:r>
            <a:r>
              <a:rPr lang="en-US" dirty="0" smtClean="0"/>
              <a:t>6 of submission 11-18-1629r0?</a:t>
            </a:r>
            <a:endParaRPr lang="en-US" dirty="0"/>
          </a:p>
          <a:p>
            <a:pPr marL="0" indent="0">
              <a:buNone/>
            </a:pPr>
            <a:endParaRPr lang="en-US" dirty="0"/>
          </a:p>
          <a:p>
            <a:pPr marL="0" indent="0">
              <a:buNone/>
            </a:pPr>
            <a:r>
              <a:rPr lang="en-US" dirty="0" smtClean="0"/>
              <a:t>Results</a:t>
            </a:r>
            <a:r>
              <a:rPr lang="en-US" dirty="0"/>
              <a:t> </a:t>
            </a:r>
            <a:r>
              <a:rPr lang="en-US" dirty="0" smtClean="0"/>
              <a:t>(Y/N/A): </a:t>
            </a:r>
            <a:r>
              <a:rPr lang="en-US" b="0" dirty="0" smtClean="0"/>
              <a:t> 15/0/1</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1922814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a:t>We agree that for Passive Location </a:t>
            </a:r>
            <a:r>
              <a:rPr lang="en-US" dirty="0" smtClean="0"/>
              <a:t>the </a:t>
            </a:r>
            <a:r>
              <a:rPr lang="en-US" dirty="0" err="1"/>
              <a:t>HEz</a:t>
            </a:r>
            <a:r>
              <a:rPr lang="en-US" dirty="0"/>
              <a:t> LCI/LMR Broadcast frames have the content described in slides 5 and </a:t>
            </a:r>
            <a:r>
              <a:rPr lang="en-US" dirty="0" smtClean="0"/>
              <a:t>6 of submission 11-18-1629r0.</a:t>
            </a:r>
            <a:endParaRPr lang="en-US" dirty="0"/>
          </a:p>
          <a:p>
            <a:pPr marL="0" indent="0">
              <a:buNone/>
            </a:pPr>
            <a:endParaRPr lang="en-US" dirty="0" smtClean="0"/>
          </a:p>
          <a:p>
            <a:pPr marL="0" indent="0">
              <a:buNone/>
            </a:pPr>
            <a:r>
              <a:rPr lang="en-US" dirty="0" smtClean="0"/>
              <a:t>Moved: </a:t>
            </a:r>
            <a:r>
              <a:rPr lang="en-US" b="0" dirty="0" smtClean="0"/>
              <a:t>Erik Lindskog</a:t>
            </a:r>
            <a:endParaRPr lang="en-US" dirty="0" smtClean="0"/>
          </a:p>
          <a:p>
            <a:pPr marL="0" indent="0">
              <a:buNone/>
            </a:pPr>
            <a:r>
              <a:rPr lang="en-US" dirty="0" smtClean="0"/>
              <a:t>Second: </a:t>
            </a:r>
            <a:r>
              <a:rPr lang="en-US" b="0" dirty="0" smtClean="0"/>
              <a:t>Chao Chun Wang</a:t>
            </a:r>
            <a:endParaRPr lang="en-US" b="0" dirty="0"/>
          </a:p>
          <a:p>
            <a:pPr marL="0" indent="0">
              <a:buNone/>
            </a:pPr>
            <a:r>
              <a:rPr lang="en-US" dirty="0" smtClean="0"/>
              <a:t>Results</a:t>
            </a:r>
            <a:r>
              <a:rPr lang="en-US" dirty="0"/>
              <a:t> </a:t>
            </a:r>
            <a:r>
              <a:rPr lang="en-US" dirty="0" smtClean="0"/>
              <a:t>(Y/N/A):</a:t>
            </a:r>
            <a:r>
              <a:rPr lang="en-US" b="0" dirty="0" smtClean="0"/>
              <a:t> 13/0/1</a:t>
            </a:r>
          </a:p>
          <a:p>
            <a:pPr marL="0" indent="0">
              <a:buNone/>
            </a:pPr>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224969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11-18-1629</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a:t>We agree that for Passive Location the LCI Table have the content described in slide </a:t>
            </a:r>
            <a:r>
              <a:rPr lang="en-US" dirty="0" smtClean="0"/>
              <a:t>7 of submission 11-18-1629r0.</a:t>
            </a:r>
            <a:endParaRPr lang="en-US" dirty="0"/>
          </a:p>
          <a:p>
            <a:pPr marL="0" indent="0">
              <a:buNone/>
            </a:pPr>
            <a:endParaRPr lang="en-US" dirty="0" smtClean="0"/>
          </a:p>
          <a:p>
            <a:pPr marL="0" indent="0">
              <a:buNone/>
            </a:pPr>
            <a:r>
              <a:rPr lang="en-US" dirty="0" smtClean="0"/>
              <a:t>Moved: </a:t>
            </a:r>
            <a:r>
              <a:rPr lang="en-US" b="0" dirty="0" smtClean="0"/>
              <a:t>Erik Lindskog </a:t>
            </a:r>
            <a:endParaRPr lang="en-US" dirty="0" smtClean="0"/>
          </a:p>
          <a:p>
            <a:pPr marL="0" indent="0">
              <a:buNone/>
            </a:pPr>
            <a:r>
              <a:rPr lang="en-US" dirty="0" smtClean="0"/>
              <a:t>Second: </a:t>
            </a:r>
            <a:r>
              <a:rPr lang="en-US" b="0" dirty="0" smtClean="0"/>
              <a:t>Assaf Kasher</a:t>
            </a:r>
          </a:p>
          <a:p>
            <a:pPr marL="0" indent="0">
              <a:buNone/>
            </a:pPr>
            <a:r>
              <a:rPr lang="en-US" dirty="0" smtClean="0"/>
              <a:t>Results (Y/N/A): </a:t>
            </a:r>
            <a:r>
              <a:rPr lang="en-US" b="0" dirty="0" smtClean="0"/>
              <a:t>14/0/1</a:t>
            </a:r>
          </a:p>
          <a:p>
            <a:pPr marL="0" indent="0">
              <a:buNone/>
            </a:pPr>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40661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1855874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822343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reminder (6 min)</a:t>
            </a:r>
          </a:p>
          <a:p>
            <a:pPr algn="just">
              <a:spcBef>
                <a:spcPct val="20000"/>
              </a:spcBef>
              <a:buFontTx/>
              <a:buChar char="•"/>
            </a:pPr>
            <a:r>
              <a:rPr lang="en-US" altLang="en-US" sz="2000" b="0" dirty="0"/>
              <a:t>Agenda setting and presentation ordering for the </a:t>
            </a:r>
            <a:r>
              <a:rPr lang="en-US" altLang="en-US" sz="2000" b="0" dirty="0" smtClean="0"/>
              <a:t>this slot (3 </a:t>
            </a:r>
            <a:r>
              <a:rPr lang="en-US" altLang="en-US" sz="2000" b="0" dirty="0"/>
              <a:t>min)</a:t>
            </a:r>
          </a:p>
          <a:p>
            <a:pPr algn="just">
              <a:spcBef>
                <a:spcPct val="20000"/>
              </a:spcBef>
              <a:buFontTx/>
              <a:buChar char="•"/>
            </a:pPr>
            <a:r>
              <a:rPr lang="en-US" altLang="en-US" sz="2000" b="0" dirty="0" smtClean="0"/>
              <a:t>Consider submission 1618 for adoption (10 min)</a:t>
            </a:r>
          </a:p>
          <a:p>
            <a:pPr algn="just">
              <a:spcBef>
                <a:spcPct val="20000"/>
              </a:spcBef>
              <a:buFontTx/>
              <a:buChar char="•"/>
            </a:pPr>
            <a:r>
              <a:rPr lang="en-US" altLang="en-US" sz="2000" b="0" dirty="0" smtClean="0"/>
              <a:t>Review </a:t>
            </a:r>
            <a:r>
              <a:rPr lang="en-US" altLang="en-US" sz="2000" b="0" dirty="0"/>
              <a:t>submissions as needed.</a:t>
            </a:r>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469515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64928264"/>
              </p:ext>
            </p:extLst>
          </p:nvPr>
        </p:nvGraphicFramePr>
        <p:xfrm>
          <a:off x="551384" y="2060848"/>
          <a:ext cx="10513168" cy="2926608"/>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needed</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 </a:t>
                      </a:r>
                      <a:r>
                        <a:rPr lang="en-US" sz="1400" strike="noStrike" kern="1200" baseline="0" dirty="0" smtClean="0">
                          <a:solidFill>
                            <a:schemeClr val="dk1"/>
                          </a:solidFill>
                          <a:latin typeface="+mn-lt"/>
                          <a:ea typeface="+mn-ea"/>
                          <a:cs typeface="+mn-cs"/>
                        </a:rPr>
                        <a:t>min/as needed</a:t>
                      </a:r>
                      <a:endParaRPr lang="en-US" sz="1400" strike="noStrike" kern="1200" dirty="0" smtClean="0">
                        <a:solidFill>
                          <a:schemeClr val="dk1"/>
                        </a:solidFill>
                        <a:latin typeface="+mn-lt"/>
                        <a:ea typeface="+mn-ea"/>
                        <a:cs typeface="+mn-cs"/>
                      </a:endParaRPr>
                    </a:p>
                  </a:txBody>
                  <a:tcPr marT="45712" marB="45712"/>
                </a:tc>
              </a:tr>
              <a:tr h="2590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c>
                  <a:txBody>
                    <a:bodyPr/>
                    <a:lstStyle/>
                    <a:p>
                      <a:r>
                        <a:rPr lang="en-US" sz="1400" dirty="0" smtClean="0"/>
                        <a:t>10 </a:t>
                      </a:r>
                      <a:r>
                        <a:rPr lang="en-US" sz="1400" baseline="0" dirty="0" smtClean="0"/>
                        <a:t>min – to consider motioning.</a:t>
                      </a:r>
                      <a:endParaRPr lang="en-US" sz="1400" dirty="0"/>
                    </a:p>
                  </a:txBody>
                  <a:tcPr marT="45712" marB="45712"/>
                </a:tc>
              </a:tr>
              <a:tr h="365752">
                <a:tc>
                  <a:txBody>
                    <a:bodyPr/>
                    <a:lstStyle/>
                    <a:p>
                      <a:r>
                        <a:rPr lang="en-US" sz="1400" dirty="0" smtClean="0"/>
                        <a:t>11-18-1630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Dash </a:t>
                      </a:r>
                      <a:r>
                        <a:rPr lang="en-US" sz="1400" dirty="0" err="1" smtClean="0"/>
                        <a:t>Debashis</a:t>
                      </a:r>
                      <a:endParaRPr lang="en-US" sz="1400" dirty="0"/>
                    </a:p>
                  </a:txBody>
                  <a:tcPr marT="45712" marB="45712"/>
                </a:tc>
                <a:tc>
                  <a:txBody>
                    <a:bodyPr/>
                    <a:lstStyle/>
                    <a:p>
                      <a:r>
                        <a:rPr lang="en-US" sz="1400" dirty="0" smtClean="0"/>
                        <a:t>Sounding only support during ranging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Technical</a:t>
                      </a:r>
                    </a:p>
                  </a:txBody>
                  <a:tcPr marT="45712" marB="45712"/>
                </a:tc>
                <a:tc>
                  <a:txBody>
                    <a:bodyPr/>
                    <a:lstStyle/>
                    <a:p>
                      <a:r>
                        <a:rPr lang="en-US" sz="1400" dirty="0" smtClean="0"/>
                        <a:t>30 min</a:t>
                      </a:r>
                      <a:endParaRPr lang="en-US" sz="1400" dirty="0"/>
                    </a:p>
                  </a:txBody>
                  <a:tcPr marT="45712" marB="45712"/>
                </a:tc>
              </a:tr>
              <a:tr h="365752">
                <a:tc>
                  <a:txBody>
                    <a:bodyPr/>
                    <a:lstStyle/>
                    <a:p>
                      <a:r>
                        <a:rPr lang="en-US" sz="1400" dirty="0" smtClean="0"/>
                        <a:t>11-18-1631</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Christian Berger</a:t>
                      </a:r>
                    </a:p>
                  </a:txBody>
                  <a:tcPr marT="45712" marB="45712"/>
                </a:tc>
                <a:tc>
                  <a:txBody>
                    <a:bodyPr/>
                    <a:lstStyle/>
                    <a:p>
                      <a:r>
                        <a:rPr lang="en-US" sz="1400" dirty="0" err="1" smtClean="0"/>
                        <a:t>HEz</a:t>
                      </a:r>
                      <a:r>
                        <a:rPr lang="en-US" sz="1400" dirty="0" smtClean="0"/>
                        <a:t> UL Ranging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a:t>
                      </a:r>
                      <a:endParaRPr lang="en-US" dirty="0"/>
                    </a:p>
                  </a:txBody>
                  <a:tcPr marT="45712" marB="45712"/>
                </a:tc>
              </a:tr>
              <a:tr h="36575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5152110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11-18-1628</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Should </a:t>
            </a:r>
            <a:r>
              <a:rPr lang="en-US" dirty="0"/>
              <a:t>the schedule announcement for HE Passive Ranging be specified as in slide </a:t>
            </a:r>
            <a:r>
              <a:rPr lang="en-US" dirty="0" smtClean="0"/>
              <a:t>5 of submission 11-18-1628.</a:t>
            </a:r>
          </a:p>
          <a:p>
            <a:r>
              <a:rPr lang="en-US" dirty="0" smtClean="0"/>
              <a:t>The units of temporal parameters are TBD.</a:t>
            </a:r>
            <a:endParaRPr lang="en-US" dirty="0"/>
          </a:p>
          <a:p>
            <a:endParaRPr lang="en-US" dirty="0"/>
          </a:p>
          <a:p>
            <a:r>
              <a:rPr lang="en-US" dirty="0" smtClean="0"/>
              <a:t>Results (Y/N/A): 14/0/3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5233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11-18-1628</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that the </a:t>
            </a:r>
            <a:r>
              <a:rPr lang="en-US" dirty="0"/>
              <a:t>schedule announcement for HE Passive Ranging be specified as in slide </a:t>
            </a:r>
            <a:r>
              <a:rPr lang="en-US" dirty="0" smtClean="0"/>
              <a:t>5 of submission 11-18-1628.</a:t>
            </a:r>
          </a:p>
          <a:p>
            <a:r>
              <a:rPr lang="en-US" dirty="0" smtClean="0"/>
              <a:t>The units of temporal parameters are to be decided at a future time.</a:t>
            </a:r>
            <a:endParaRPr lang="en-US" dirty="0"/>
          </a:p>
          <a:p>
            <a:endParaRPr lang="en-US" dirty="0"/>
          </a:p>
          <a:p>
            <a:r>
              <a:rPr lang="en-US" dirty="0" smtClean="0"/>
              <a:t>Moved: </a:t>
            </a:r>
            <a:r>
              <a:rPr lang="en-US" b="0" dirty="0" smtClean="0"/>
              <a:t>Erik :Lindskog</a:t>
            </a:r>
          </a:p>
          <a:p>
            <a:r>
              <a:rPr lang="en-US" dirty="0" smtClean="0"/>
              <a:t>Second: </a:t>
            </a:r>
            <a:r>
              <a:rPr lang="en-US" b="0" dirty="0" smtClean="0"/>
              <a:t>Assaf Kasher</a:t>
            </a:r>
          </a:p>
          <a:p>
            <a:r>
              <a:rPr lang="en-US" dirty="0" smtClean="0"/>
              <a:t>Results (Y/N/A): 13/0/1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171483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11-18-1628</a:t>
            </a:r>
            <a:endParaRPr lang="en-US" dirty="0"/>
          </a:p>
        </p:txBody>
      </p:sp>
      <p:sp>
        <p:nvSpPr>
          <p:cNvPr id="3" name="Content Placeholder 2"/>
          <p:cNvSpPr>
            <a:spLocks noGrp="1"/>
          </p:cNvSpPr>
          <p:nvPr>
            <p:ph idx="1"/>
          </p:nvPr>
        </p:nvSpPr>
        <p:spPr/>
        <p:txBody>
          <a:bodyPr/>
          <a:lstStyle/>
          <a:p>
            <a:pPr marL="0" indent="0">
              <a:buNone/>
            </a:pPr>
            <a:r>
              <a:rPr lang="en-US" dirty="0" err="1" smtClean="0"/>
              <a:t>Strawpoll</a:t>
            </a:r>
            <a:endParaRPr lang="en-US" dirty="0" smtClean="0"/>
          </a:p>
          <a:p>
            <a:pPr marL="0" indent="0">
              <a:buNone/>
            </a:pPr>
            <a:r>
              <a:rPr lang="en-US" dirty="0" smtClean="0"/>
              <a:t>Should </a:t>
            </a:r>
            <a:r>
              <a:rPr lang="en-US" dirty="0"/>
              <a:t>the max number of </a:t>
            </a:r>
            <a:r>
              <a:rPr lang="en-US" dirty="0" err="1"/>
              <a:t>Nsts</a:t>
            </a:r>
            <a:r>
              <a:rPr lang="en-US" dirty="0"/>
              <a:t> in Passive </a:t>
            </a:r>
            <a:r>
              <a:rPr lang="en-US" dirty="0" err="1"/>
              <a:t>HEz</a:t>
            </a:r>
            <a:r>
              <a:rPr lang="en-US" dirty="0"/>
              <a:t> Ranging be limited to 4?</a:t>
            </a:r>
          </a:p>
          <a:p>
            <a:pPr marL="0" indent="0">
              <a:buNone/>
            </a:pPr>
            <a:endParaRPr lang="en-US" dirty="0"/>
          </a:p>
          <a:p>
            <a:pPr marL="0" indent="0">
              <a:buNone/>
            </a:pPr>
            <a:r>
              <a:rPr lang="en-US" dirty="0" smtClean="0"/>
              <a:t>Results (Y/N/A):</a:t>
            </a:r>
            <a:r>
              <a:rPr lang="en-US" b="0" dirty="0" smtClean="0"/>
              <a:t> 9/0/7</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748666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11-18-1628</a:t>
            </a:r>
            <a:endParaRPr lang="en-US" dirty="0"/>
          </a:p>
        </p:txBody>
      </p:sp>
      <p:sp>
        <p:nvSpPr>
          <p:cNvPr id="3" name="Content Placeholder 2"/>
          <p:cNvSpPr>
            <a:spLocks noGrp="1"/>
          </p:cNvSpPr>
          <p:nvPr>
            <p:ph idx="1"/>
          </p:nvPr>
        </p:nvSpPr>
        <p:spPr>
          <a:xfrm>
            <a:off x="914400" y="1981201"/>
            <a:ext cx="10654207" cy="4113213"/>
          </a:xfrm>
        </p:spPr>
        <p:txBody>
          <a:bodyPr/>
          <a:lstStyle/>
          <a:p>
            <a:pPr marL="0" indent="0">
              <a:buNone/>
            </a:pPr>
            <a:r>
              <a:rPr lang="en-US" dirty="0" smtClean="0"/>
              <a:t>Motion</a:t>
            </a:r>
          </a:p>
          <a:p>
            <a:pPr marL="0" indent="0">
              <a:buNone/>
            </a:pPr>
            <a:r>
              <a:rPr lang="en-US" dirty="0" smtClean="0"/>
              <a:t>We agree that the </a:t>
            </a:r>
            <a:r>
              <a:rPr lang="en-US" dirty="0"/>
              <a:t>max number of </a:t>
            </a:r>
            <a:r>
              <a:rPr lang="en-US" dirty="0" err="1"/>
              <a:t>Nsts</a:t>
            </a:r>
            <a:r>
              <a:rPr lang="en-US" dirty="0"/>
              <a:t> in Passive </a:t>
            </a:r>
            <a:r>
              <a:rPr lang="en-US" dirty="0" err="1"/>
              <a:t>HEz</a:t>
            </a:r>
            <a:r>
              <a:rPr lang="en-US" dirty="0"/>
              <a:t> Ranging be limited to </a:t>
            </a:r>
            <a:r>
              <a:rPr lang="en-US" dirty="0" smtClean="0"/>
              <a:t>4.</a:t>
            </a:r>
            <a:endParaRPr lang="en-US" dirty="0"/>
          </a:p>
          <a:p>
            <a:pPr marL="0" indent="0">
              <a:buNone/>
            </a:pPr>
            <a:endParaRPr lang="en-US" dirty="0" smtClean="0"/>
          </a:p>
          <a:p>
            <a:pPr marL="0" indent="0">
              <a:buNone/>
            </a:pPr>
            <a:r>
              <a:rPr lang="en-US" dirty="0" smtClean="0"/>
              <a:t>Moved: </a:t>
            </a:r>
            <a:r>
              <a:rPr lang="en-US" b="0" dirty="0" smtClean="0"/>
              <a:t>Erik Lindskog</a:t>
            </a:r>
          </a:p>
          <a:p>
            <a:pPr marL="0" indent="0">
              <a:buNone/>
            </a:pPr>
            <a:r>
              <a:rPr lang="en-US" dirty="0" smtClean="0"/>
              <a:t>Second: </a:t>
            </a:r>
            <a:r>
              <a:rPr lang="en-US" b="0" dirty="0" smtClean="0"/>
              <a:t>Assaf Kasher</a:t>
            </a:r>
            <a:endParaRPr lang="en-US" b="0" dirty="0"/>
          </a:p>
          <a:p>
            <a:pPr marL="0" indent="0">
              <a:buNone/>
            </a:pPr>
            <a:r>
              <a:rPr lang="en-US" dirty="0" smtClean="0"/>
              <a:t>Results (Y/N/A): </a:t>
            </a:r>
            <a:r>
              <a:rPr lang="en-US" b="0" dirty="0" smtClean="0"/>
              <a:t>9/0/5</a:t>
            </a:r>
          </a:p>
          <a:p>
            <a:pPr marL="0" indent="0">
              <a:buNone/>
            </a:pPr>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027878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11-18-1616</a:t>
            </a:r>
            <a:endParaRPr lang="en-US" dirty="0"/>
          </a:p>
        </p:txBody>
      </p:sp>
      <p:sp>
        <p:nvSpPr>
          <p:cNvPr id="3" name="Content Placeholder 2"/>
          <p:cNvSpPr>
            <a:spLocks noGrp="1"/>
          </p:cNvSpPr>
          <p:nvPr>
            <p:ph idx="1"/>
          </p:nvPr>
        </p:nvSpPr>
        <p:spPr>
          <a:xfrm>
            <a:off x="914400" y="1981201"/>
            <a:ext cx="10654207" cy="4113213"/>
          </a:xfrm>
        </p:spPr>
        <p:txBody>
          <a:bodyPr/>
          <a:lstStyle/>
          <a:p>
            <a:pPr marL="0" indent="0"/>
            <a:r>
              <a:rPr lang="en-US" dirty="0" smtClean="0"/>
              <a:t>Motion</a:t>
            </a:r>
          </a:p>
          <a:p>
            <a:pPr marL="0" indent="0"/>
            <a:r>
              <a:rPr lang="en-US" b="0" dirty="0" smtClean="0"/>
              <a:t>Move </a:t>
            </a:r>
            <a:r>
              <a:rPr lang="en-US" b="0" dirty="0"/>
              <a:t>to adopt </a:t>
            </a:r>
            <a:r>
              <a:rPr lang="en-US" b="0" dirty="0" smtClean="0"/>
              <a:t>the resolution proposed by document 11-18-1616r0 for CID 527, 533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smtClean="0"/>
              <a:t>Moved: </a:t>
            </a:r>
            <a:r>
              <a:rPr lang="en-US" b="0" dirty="0" smtClean="0"/>
              <a:t>Yongho Seok</a:t>
            </a:r>
          </a:p>
          <a:p>
            <a:r>
              <a:rPr lang="en-US" dirty="0" smtClean="0"/>
              <a:t>Second: </a:t>
            </a:r>
            <a:r>
              <a:rPr lang="en-US" b="0" dirty="0" smtClean="0"/>
              <a:t>Assaf Kasher</a:t>
            </a:r>
          </a:p>
          <a:p>
            <a:r>
              <a:rPr lang="en-US" dirty="0" smtClean="0"/>
              <a:t>Results </a:t>
            </a:r>
            <a:r>
              <a:rPr lang="en-US" dirty="0"/>
              <a:t>(Y/N/A</a:t>
            </a:r>
            <a:r>
              <a:rPr lang="en-US" dirty="0" smtClean="0"/>
              <a:t>): </a:t>
            </a:r>
            <a:r>
              <a:rPr lang="en-US" b="0" dirty="0" smtClean="0"/>
              <a:t>14/0/1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2092402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11-18-1631</a:t>
            </a:r>
            <a:endParaRPr lang="en-US" dirty="0"/>
          </a:p>
        </p:txBody>
      </p:sp>
      <p:sp>
        <p:nvSpPr>
          <p:cNvPr id="3" name="Content Placeholder 2"/>
          <p:cNvSpPr>
            <a:spLocks noGrp="1"/>
          </p:cNvSpPr>
          <p:nvPr>
            <p:ph idx="1"/>
          </p:nvPr>
        </p:nvSpPr>
        <p:spPr>
          <a:xfrm>
            <a:off x="914400" y="1981201"/>
            <a:ext cx="10654207" cy="4113213"/>
          </a:xfrm>
        </p:spPr>
        <p:txBody>
          <a:bodyPr/>
          <a:lstStyle/>
          <a:p>
            <a:pPr marL="0" indent="0"/>
            <a:r>
              <a:rPr lang="en-US" dirty="0" smtClean="0"/>
              <a:t>Motion</a:t>
            </a:r>
          </a:p>
          <a:p>
            <a:pPr marL="0" indent="0"/>
            <a:r>
              <a:rPr lang="en-US" b="0" dirty="0"/>
              <a:t>Move to adopt document </a:t>
            </a:r>
            <a:r>
              <a:rPr lang="en-US" b="0" dirty="0" smtClean="0"/>
              <a:t>11-18-1631r0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smtClean="0"/>
              <a:t>Moved: </a:t>
            </a:r>
            <a:r>
              <a:rPr lang="en-US" b="0" dirty="0" smtClean="0"/>
              <a:t>Christian Berger</a:t>
            </a:r>
          </a:p>
          <a:p>
            <a:r>
              <a:rPr lang="en-US" dirty="0" smtClean="0"/>
              <a:t>Second:</a:t>
            </a:r>
            <a:r>
              <a:rPr lang="en-US" b="0" dirty="0"/>
              <a:t> </a:t>
            </a:r>
            <a:r>
              <a:rPr lang="en-US" b="0" dirty="0" smtClean="0"/>
              <a:t>Niranjan Grandhe</a:t>
            </a:r>
          </a:p>
          <a:p>
            <a:r>
              <a:rPr lang="en-US" dirty="0" smtClean="0"/>
              <a:t>Results </a:t>
            </a:r>
            <a:r>
              <a:rPr lang="en-US" dirty="0"/>
              <a:t>(Y/N/A</a:t>
            </a:r>
            <a:r>
              <a:rPr lang="en-US" dirty="0" smtClean="0"/>
              <a:t>): </a:t>
            </a:r>
            <a:r>
              <a:rPr lang="en-US" b="0" dirty="0" smtClean="0"/>
              <a:t>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34373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3437657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1276691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Review comment collection status</a:t>
            </a:r>
            <a:r>
              <a:rPr lang="en-US" altLang="en-US" sz="2000" b="0" dirty="0"/>
              <a:t>.</a:t>
            </a:r>
            <a:endParaRPr lang="en-US" altLang="en-US" sz="2000" b="0" dirty="0" smtClean="0"/>
          </a:p>
          <a:p>
            <a:pPr algn="just">
              <a:spcBef>
                <a:spcPct val="20000"/>
              </a:spcBef>
              <a:buFontTx/>
              <a:buChar char="•"/>
            </a:pPr>
            <a:r>
              <a:rPr lang="en-US" altLang="en-US" sz="2000" b="0" dirty="0" smtClean="0"/>
              <a:t>Review </a:t>
            </a:r>
            <a:r>
              <a:rPr lang="en-US" altLang="en-US" sz="2000" b="0" dirty="0" smtClean="0"/>
              <a:t>TG </a:t>
            </a:r>
            <a:r>
              <a:rPr lang="en-US" altLang="en-US" sz="2000" b="0" dirty="0" smtClean="0"/>
              <a:t>schedule.</a:t>
            </a:r>
          </a:p>
          <a:p>
            <a:pPr algn="just">
              <a:spcBef>
                <a:spcPct val="20000"/>
              </a:spcBef>
              <a:buFontTx/>
              <a:buChar char="•"/>
            </a:pPr>
            <a:r>
              <a:rPr lang="en-US" altLang="en-US" sz="2000" b="0" dirty="0" smtClean="0"/>
              <a:t>S</a:t>
            </a:r>
            <a:r>
              <a:rPr lang="en-US" altLang="en-US" sz="2000" b="0" dirty="0" smtClean="0"/>
              <a:t>et </a:t>
            </a:r>
            <a:r>
              <a:rPr lang="en-US" altLang="en-US" sz="2000" b="0" dirty="0" err="1" smtClean="0"/>
              <a:t>telecons</a:t>
            </a:r>
            <a:r>
              <a:rPr lang="en-US" altLang="en-US" sz="2000" b="0" dirty="0" smtClean="0"/>
              <a:t>,</a:t>
            </a:r>
          </a:p>
          <a:p>
            <a:pPr algn="just">
              <a:spcBef>
                <a:spcPct val="20000"/>
              </a:spcBef>
              <a:buFontTx/>
              <a:buChar char="•"/>
            </a:pPr>
            <a:r>
              <a:rPr lang="en-US" altLang="en-US" sz="2000" b="0" dirty="0" smtClean="0"/>
              <a:t>R</a:t>
            </a:r>
            <a:r>
              <a:rPr lang="en-US" altLang="en-US" sz="2000" b="0" dirty="0" smtClean="0"/>
              <a:t>eview </a:t>
            </a:r>
            <a:r>
              <a:rPr lang="en-US" altLang="en-US" sz="2000" b="0" dirty="0" smtClean="0"/>
              <a:t>accomplishments for the week.</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8592572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22891071"/>
              </p:ext>
            </p:extLst>
          </p:nvPr>
        </p:nvGraphicFramePr>
        <p:xfrm>
          <a:off x="551384" y="2060848"/>
          <a:ext cx="10513168" cy="1829352"/>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t>
                      </a:r>
                      <a:endParaRPr lang="en-US" sz="1400" dirty="0"/>
                    </a:p>
                  </a:txBody>
                  <a:tcPr marT="45712" marB="45712"/>
                </a:tc>
              </a:tr>
              <a:tr h="365752">
                <a:tc>
                  <a:txBody>
                    <a:bodyPr/>
                    <a:lstStyle/>
                    <a:p>
                      <a:r>
                        <a:rPr lang="en-US" sz="1400" strike="sngStrike" dirty="0" smtClean="0"/>
                        <a:t>11-18-1631</a:t>
                      </a:r>
                      <a:endParaRPr lang="en-US" sz="14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t>Christian Berger</a:t>
                      </a:r>
                    </a:p>
                  </a:txBody>
                  <a:tcPr marT="45712" marB="45712"/>
                </a:tc>
                <a:tc>
                  <a:txBody>
                    <a:bodyPr/>
                    <a:lstStyle/>
                    <a:p>
                      <a:r>
                        <a:rPr lang="en-US" sz="1400" strike="sngStrike" dirty="0" err="1" smtClean="0"/>
                        <a:t>HEz</a:t>
                      </a:r>
                      <a:r>
                        <a:rPr lang="en-US" sz="1400" strike="sngStrike" dirty="0" smtClean="0"/>
                        <a:t> UL Ranging Amendment Text</a:t>
                      </a:r>
                      <a:endParaRPr lang="en-US" sz="1400" strike="sngStrike" dirty="0"/>
                    </a:p>
                  </a:txBody>
                  <a:tcPr marT="45712" marB="45712"/>
                </a:tc>
                <a:tc>
                  <a:txBody>
                    <a:bodyPr/>
                    <a:lstStyle/>
                    <a:p>
                      <a:r>
                        <a:rPr lang="en-US" sz="1400" strike="sngStrike" dirty="0" smtClean="0"/>
                        <a:t>Amendment text</a:t>
                      </a:r>
                      <a:endParaRPr lang="en-US" sz="1400" strike="sngStrike" dirty="0"/>
                    </a:p>
                  </a:txBody>
                  <a:tcPr marT="45712" marB="45712"/>
                </a:tc>
                <a:tc>
                  <a:txBody>
                    <a:bodyPr/>
                    <a:lstStyle/>
                    <a:p>
                      <a:r>
                        <a:rPr lang="en-US" sz="1400" strike="sngStrike" dirty="0" smtClean="0"/>
                        <a:t>30min</a:t>
                      </a:r>
                      <a:endParaRPr lang="en-US" strike="sngStrike" dirty="0"/>
                    </a:p>
                  </a:txBody>
                  <a:tcPr marT="45712" marB="45712"/>
                </a:tc>
              </a:tr>
              <a:tr h="259072">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15 min</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Schedule</a:t>
                      </a:r>
                      <a:r>
                        <a:rPr lang="en-US" sz="1400" strike="noStrike" kern="1200" baseline="0" dirty="0" smtClean="0">
                          <a:solidFill>
                            <a:schemeClr val="dk1"/>
                          </a:solidFill>
                          <a:latin typeface="+mn-lt"/>
                          <a:ea typeface="+mn-ea"/>
                          <a:cs typeface="+mn-cs"/>
                        </a:rPr>
                        <a:t> review and closing</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a:t>
                      </a:r>
                      <a:r>
                        <a:rPr lang="en-US" sz="1400" dirty="0" smtClean="0"/>
                        <a:t>min</a:t>
                      </a:r>
                      <a:endParaRPr lang="en-US" sz="1400" dirty="0"/>
                    </a:p>
                  </a:txBody>
                  <a:tcPr marT="45712" marB="45712"/>
                </a:tc>
              </a:tr>
            </a:tbl>
          </a:graphicData>
        </a:graphic>
      </p:graphicFrame>
    </p:spTree>
    <p:extLst>
      <p:ext uri="{BB962C8B-B14F-4D97-AF65-F5344CB8AC3E}">
        <p14:creationId xmlns:p14="http://schemas.microsoft.com/office/powerpoint/2010/main" val="136888661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6424207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Proposed Timelines for consideration by TG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74662493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a:t>
            </a:r>
          </a:p>
          <a:p>
            <a:r>
              <a:rPr lang="en-US" b="0" dirty="0" smtClean="0"/>
              <a:t>We commit to the project timelines as shown in slide 65 of submission 11-18-1384r6,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 </a:t>
            </a:r>
            <a:r>
              <a:rPr lang="en-US" b="0" dirty="0" smtClean="0"/>
              <a:t>Christian Berger</a:t>
            </a:r>
          </a:p>
          <a:p>
            <a:pPr marL="0" indent="0"/>
            <a:r>
              <a:rPr lang="en-US" dirty="0" smtClean="0"/>
              <a:t>Second: </a:t>
            </a:r>
            <a:r>
              <a:rPr lang="en-US" b="0" dirty="0" smtClean="0"/>
              <a:t>Erik Lindskog</a:t>
            </a:r>
          </a:p>
          <a:p>
            <a:pPr marL="0" indent="0"/>
            <a:r>
              <a:rPr lang="en-US" dirty="0" smtClean="0"/>
              <a:t>Results (Y/N/A): </a:t>
            </a:r>
            <a:r>
              <a:rPr lang="en-US" b="0" dirty="0" smtClean="0"/>
              <a:t>10/0/1</a:t>
            </a:r>
          </a:p>
          <a:p>
            <a:pPr marL="0" indent="0"/>
            <a:r>
              <a:rPr lang="en-US" b="0" dirty="0" smtClean="0"/>
              <a:t>Motion passes.</a:t>
            </a:r>
            <a:endParaRPr lang="en-US"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20405707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2808887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Oct. 10</a:t>
            </a:r>
            <a:r>
              <a:rPr lang="en-US" altLang="en-US" b="0" baseline="30000" dirty="0" smtClean="0"/>
              <a:t>th</a:t>
            </a:r>
            <a:r>
              <a:rPr lang="en-US" altLang="en-US" b="0" dirty="0" smtClean="0"/>
              <a:t> (Wed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Oct. 31</a:t>
            </a:r>
            <a:r>
              <a:rPr lang="en-US" altLang="en-US" b="0" baseline="30000" dirty="0" smtClean="0"/>
              <a:t>st</a:t>
            </a:r>
            <a:r>
              <a:rPr lang="en-US" altLang="en-US" b="0" dirty="0" smtClean="0"/>
              <a:t> (</a:t>
            </a:r>
            <a:r>
              <a:rPr lang="en-US" altLang="en-US" b="0" dirty="0"/>
              <a:t>Wed.) 12:00 PM 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Proposed process:</a:t>
            </a:r>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endParaRPr lang="en-US" altLang="en-US" b="0" dirty="0"/>
          </a:p>
          <a:p>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1125251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marL="0" indent="0" algn="just">
              <a:spcBef>
                <a:spcPct val="20000"/>
              </a:spcBef>
            </a:pPr>
            <a:r>
              <a:rPr lang="en-US" altLang="en-US" b="0" dirty="0" smtClean="0"/>
              <a:t>Motion </a:t>
            </a:r>
          </a:p>
          <a:p>
            <a:pPr marL="0" indent="0" algn="just">
              <a:spcBef>
                <a:spcPct val="20000"/>
              </a:spcBef>
            </a:pPr>
            <a:r>
              <a:rPr lang="en-US" altLang="en-US" b="0" dirty="0" smtClean="0"/>
              <a:t>We commit to the </a:t>
            </a:r>
            <a:r>
              <a:rPr lang="en-US" altLang="en-US" b="0" dirty="0" err="1" smtClean="0"/>
              <a:t>telecon</a:t>
            </a:r>
            <a:r>
              <a:rPr lang="en-US" altLang="en-US" b="0" dirty="0" smtClean="0"/>
              <a:t> times and the process for CR as shown in slide 68 of submission 11-18-1384r6. </a:t>
            </a:r>
          </a:p>
          <a:p>
            <a:pPr marL="0" indent="0" algn="just">
              <a:spcBef>
                <a:spcPct val="20000"/>
              </a:spcBef>
            </a:pPr>
            <a:endParaRPr lang="en-US" b="0" dirty="0"/>
          </a:p>
          <a:p>
            <a:pPr marL="0" indent="0" algn="just">
              <a:spcBef>
                <a:spcPct val="20000"/>
              </a:spcBef>
            </a:pPr>
            <a:r>
              <a:rPr lang="en-US" b="0" dirty="0" smtClean="0"/>
              <a:t>Moved: Assaf Kasher</a:t>
            </a:r>
          </a:p>
          <a:p>
            <a:pPr marL="0" indent="0" algn="just">
              <a:spcBef>
                <a:spcPct val="20000"/>
              </a:spcBef>
            </a:pPr>
            <a:r>
              <a:rPr lang="en-US" b="0" dirty="0" smtClean="0"/>
              <a:t>Second: Qinghua Li </a:t>
            </a:r>
          </a:p>
          <a:p>
            <a:pPr marL="0" indent="0" algn="just">
              <a:spcBef>
                <a:spcPct val="20000"/>
              </a:spcBef>
            </a:pPr>
            <a:r>
              <a:rPr lang="en-US" b="0" dirty="0" smtClean="0"/>
              <a:t>Results (Y/N/A): 11/0/1</a:t>
            </a:r>
          </a:p>
          <a:p>
            <a:pPr marL="0" indent="0" algn="just">
              <a:spcBef>
                <a:spcPct val="20000"/>
              </a:spcBef>
            </a:pPr>
            <a:r>
              <a:rPr lang="en-US" b="0" dirty="0" smtClean="0"/>
              <a:t>Motion passes.</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279568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9419042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34271444"/>
              </p:ext>
            </p:extLst>
          </p:nvPr>
        </p:nvGraphicFramePr>
        <p:xfrm>
          <a:off x="551384" y="2060848"/>
          <a:ext cx="10513168" cy="2347496"/>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t>
                      </a:r>
                      <a:endParaRPr lang="en-US" sz="1400" dirty="0"/>
                    </a:p>
                  </a:txBody>
                  <a:tcPr marT="45712" marB="45712"/>
                </a:tc>
              </a:tr>
              <a:tr h="365752">
                <a:tc>
                  <a:txBody>
                    <a:bodyPr/>
                    <a:lstStyle/>
                    <a:p>
                      <a:r>
                        <a:rPr lang="en-US" sz="1400" strike="sngStrike" dirty="0" smtClean="0"/>
                        <a:t>11-18-1631</a:t>
                      </a:r>
                      <a:endParaRPr lang="en-US" sz="14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t>Christian Berger</a:t>
                      </a:r>
                    </a:p>
                  </a:txBody>
                  <a:tcPr marT="45712" marB="45712"/>
                </a:tc>
                <a:tc>
                  <a:txBody>
                    <a:bodyPr/>
                    <a:lstStyle/>
                    <a:p>
                      <a:r>
                        <a:rPr lang="en-US" sz="1400" strike="sngStrike" dirty="0" err="1" smtClean="0"/>
                        <a:t>HEz</a:t>
                      </a:r>
                      <a:r>
                        <a:rPr lang="en-US" sz="1400" strike="sngStrike" dirty="0" smtClean="0"/>
                        <a:t> UL Ranging Amendment Text</a:t>
                      </a:r>
                      <a:endParaRPr lang="en-US" sz="1400" strike="sngStrike" dirty="0"/>
                    </a:p>
                  </a:txBody>
                  <a:tcPr marT="45712" marB="45712"/>
                </a:tc>
                <a:tc>
                  <a:txBody>
                    <a:bodyPr/>
                    <a:lstStyle/>
                    <a:p>
                      <a:r>
                        <a:rPr lang="en-US" sz="1400" strike="sngStrike" dirty="0" smtClean="0"/>
                        <a:t>Amendment text</a:t>
                      </a:r>
                      <a:endParaRPr lang="en-US" sz="1400" strike="sngStrike" dirty="0"/>
                    </a:p>
                  </a:txBody>
                  <a:tcPr marT="45712" marB="45712"/>
                </a:tc>
                <a:tc>
                  <a:txBody>
                    <a:bodyPr/>
                    <a:lstStyle/>
                    <a:p>
                      <a:r>
                        <a:rPr lang="en-US" sz="1400" strike="sngStrike" dirty="0" smtClean="0"/>
                        <a:t>30min</a:t>
                      </a:r>
                      <a:endParaRPr lang="en-US" strike="sngStrike" dirty="0"/>
                    </a:p>
                  </a:txBody>
                  <a:tcPr marT="45712" marB="45712"/>
                </a:tc>
              </a:tr>
              <a:tr h="259072">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15 min</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Schedule</a:t>
                      </a:r>
                      <a:r>
                        <a:rPr lang="en-US" sz="1400" strike="noStrike" kern="1200" baseline="0" dirty="0" smtClean="0">
                          <a:solidFill>
                            <a:schemeClr val="dk1"/>
                          </a:solidFill>
                          <a:latin typeface="+mn-lt"/>
                          <a:ea typeface="+mn-ea"/>
                          <a:cs typeface="+mn-cs"/>
                        </a:rPr>
                        <a:t> review and closing</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a:t>
                      </a:r>
                      <a:r>
                        <a:rPr lang="en-US" sz="1400" dirty="0" smtClean="0"/>
                        <a:t>min</a:t>
                      </a:r>
                      <a:endParaRPr lang="en-US" sz="1400" dirty="0"/>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Qinghua Li </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Spec text</a:t>
                      </a:r>
                      <a:r>
                        <a:rPr lang="en-US" sz="1400" strike="noStrike" kern="1200" baseline="0" dirty="0" smtClean="0">
                          <a:solidFill>
                            <a:schemeClr val="dk1"/>
                          </a:solidFill>
                          <a:latin typeface="+mn-lt"/>
                          <a:ea typeface="+mn-ea"/>
                          <a:cs typeface="+mn-cs"/>
                        </a:rPr>
                        <a:t> for SC mapping in secure mode</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t>
                      </a:r>
                      <a:endParaRPr lang="en-US" sz="1400" dirty="0"/>
                    </a:p>
                  </a:txBody>
                  <a:tcPr marT="45712" marB="45712"/>
                </a:tc>
              </a:tr>
            </a:tbl>
          </a:graphicData>
        </a:graphic>
      </p:graphicFrame>
    </p:spTree>
    <p:extLst>
      <p:ext uri="{BB962C8B-B14F-4D97-AF65-F5344CB8AC3E}">
        <p14:creationId xmlns:p14="http://schemas.microsoft.com/office/powerpoint/2010/main" val="4199395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6614844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for Agenda Change</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approve the change to agenda as shown in slide 71 of this submission.</a:t>
            </a:r>
          </a:p>
          <a:p>
            <a:endParaRPr lang="en-US" dirty="0"/>
          </a:p>
          <a:p>
            <a:r>
              <a:rPr lang="en-US" dirty="0" smtClean="0"/>
              <a:t>Moved: </a:t>
            </a:r>
            <a:r>
              <a:rPr lang="en-US" dirty="0" err="1" smtClean="0"/>
              <a:t>Qignhua</a:t>
            </a:r>
            <a:r>
              <a:rPr lang="en-US" dirty="0" smtClean="0"/>
              <a:t> Li </a:t>
            </a:r>
          </a:p>
          <a:p>
            <a:r>
              <a:rPr lang="en-US" dirty="0" smtClean="0"/>
              <a:t>Second: Erik Lindskog</a:t>
            </a:r>
          </a:p>
          <a:p>
            <a:r>
              <a:rPr lang="en-US" dirty="0" smtClean="0"/>
              <a:t>Results (Y/N/A):  10/0/0</a:t>
            </a:r>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051949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87643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5697</TotalTime>
  <Words>4969</Words>
  <Application>Microsoft Office PowerPoint</Application>
  <PresentationFormat>Widescreen</PresentationFormat>
  <Paragraphs>1285</Paragraphs>
  <Slides>80</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80</vt:i4>
      </vt:variant>
    </vt:vector>
  </HeadingPairs>
  <TitlesOfParts>
    <vt:vector size="91"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September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(1)</vt:lpstr>
      <vt:lpstr>TG Process</vt:lpstr>
      <vt:lpstr>Meeting Slot # 1 discussion items</vt:lpstr>
      <vt:lpstr>PowerPoint Presentation</vt:lpstr>
      <vt:lpstr>Approval of previous meeting minutes</vt:lpstr>
      <vt:lpstr>TGaz Approved Plan</vt:lpstr>
      <vt:lpstr>Current TG Approved Timelines</vt:lpstr>
      <vt:lpstr>Submission 11-18-1620</vt:lpstr>
      <vt:lpstr>Meeting Slot # 2 discussion items</vt:lpstr>
      <vt:lpstr>PowerPoint Presentation</vt:lpstr>
      <vt:lpstr>Submission 11-18-1313</vt:lpstr>
      <vt:lpstr>Submission 11-18-539</vt:lpstr>
      <vt:lpstr>Submission 11-18-539</vt:lpstr>
      <vt:lpstr>Submission 11-18-539</vt:lpstr>
      <vt:lpstr>Submission 11-18-539</vt:lpstr>
      <vt:lpstr>Submission 11-18-539</vt:lpstr>
      <vt:lpstr>Submission 11-18-1604</vt:lpstr>
      <vt:lpstr>Submission 11-18-1604</vt:lpstr>
      <vt:lpstr>Submission 11-18-1604</vt:lpstr>
      <vt:lpstr>Submission 11-18-1604</vt:lpstr>
      <vt:lpstr>Submission 11-18-1248</vt:lpstr>
      <vt:lpstr>Reminder to do attendance</vt:lpstr>
      <vt:lpstr>Meeting Slot # 3 discussion items</vt:lpstr>
      <vt:lpstr>PowerPoint Presentation</vt:lpstr>
      <vt:lpstr>11-18-1595</vt:lpstr>
      <vt:lpstr>11-18-1619</vt:lpstr>
      <vt:lpstr>11-18-1619</vt:lpstr>
      <vt:lpstr>11-18-1629</vt:lpstr>
      <vt:lpstr>11-18-1629</vt:lpstr>
      <vt:lpstr>11-18-1629</vt:lpstr>
      <vt:lpstr>11-18-1629</vt:lpstr>
      <vt:lpstr>11-18-1629</vt:lpstr>
      <vt:lpstr>Reminder to do attendance</vt:lpstr>
      <vt:lpstr>Recess</vt:lpstr>
      <vt:lpstr>Meeting Slot # 4 discussion items</vt:lpstr>
      <vt:lpstr>PowerPoint Presentation</vt:lpstr>
      <vt:lpstr>Submission 11-18-1628</vt:lpstr>
      <vt:lpstr>Submission 11-18-1628</vt:lpstr>
      <vt:lpstr>Submission 11-18-1628</vt:lpstr>
      <vt:lpstr>Submission 11-18-1628</vt:lpstr>
      <vt:lpstr>Submission 11-18-1616</vt:lpstr>
      <vt:lpstr>Submission 11-18-1631</vt:lpstr>
      <vt:lpstr>Reminder to do attendance</vt:lpstr>
      <vt:lpstr>Recess</vt:lpstr>
      <vt:lpstr>Meeting Slot # 5 discussion items</vt:lpstr>
      <vt:lpstr>PowerPoint Presentation</vt:lpstr>
      <vt:lpstr>Current TG Approved Timelines</vt:lpstr>
      <vt:lpstr>Proposed Timelines for consideration by TG</vt:lpstr>
      <vt:lpstr>Timelines Approval</vt:lpstr>
      <vt:lpstr>Nov. Meeting Goals</vt:lpstr>
      <vt:lpstr>Teleconference Schedule</vt:lpstr>
      <vt:lpstr>Teleconference Schedule</vt:lpstr>
      <vt:lpstr>Reminder to do attendance</vt:lpstr>
      <vt:lpstr>PowerPoint Presentation</vt:lpstr>
      <vt:lpstr>AOB?</vt:lpstr>
      <vt:lpstr>Motion for Agenda Change</vt:lpstr>
      <vt:lpstr>Adjourn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107</cp:revision>
  <cp:lastPrinted>1601-01-01T00:00:00Z</cp:lastPrinted>
  <dcterms:created xsi:type="dcterms:W3CDTF">2018-08-06T10:28:59Z</dcterms:created>
  <dcterms:modified xsi:type="dcterms:W3CDTF">2018-09-13T21:40:44Z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2018-09-13 21:40:43Z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