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7" r:id="rId19"/>
    <p:sldId id="281" r:id="rId20"/>
    <p:sldId id="282" r:id="rId21"/>
    <p:sldId id="283" r:id="rId22"/>
    <p:sldId id="284" r:id="rId23"/>
    <p:sldId id="286" r:id="rId24"/>
    <p:sldId id="285" r:id="rId25"/>
    <p:sldId id="298" r:id="rId26"/>
    <p:sldId id="288" r:id="rId27"/>
    <p:sldId id="289" r:id="rId28"/>
    <p:sldId id="304" r:id="rId29"/>
    <p:sldId id="305" r:id="rId30"/>
    <p:sldId id="307" r:id="rId31"/>
    <p:sldId id="308" r:id="rId32"/>
    <p:sldId id="306" r:id="rId33"/>
    <p:sldId id="309" r:id="rId34"/>
    <p:sldId id="310" r:id="rId35"/>
    <p:sldId id="311" r:id="rId36"/>
    <p:sldId id="312" r:id="rId37"/>
    <p:sldId id="313" r:id="rId38"/>
    <p:sldId id="314" r:id="rId39"/>
    <p:sldId id="299" r:id="rId40"/>
    <p:sldId id="290" r:id="rId41"/>
    <p:sldId id="291" r:id="rId42"/>
    <p:sldId id="320" r:id="rId43"/>
    <p:sldId id="321" r:id="rId44"/>
    <p:sldId id="322" r:id="rId45"/>
    <p:sldId id="323" r:id="rId46"/>
    <p:sldId id="324" r:id="rId47"/>
    <p:sldId id="325" r:id="rId48"/>
    <p:sldId id="326" r:id="rId49"/>
    <p:sldId id="327" r:id="rId50"/>
    <p:sldId id="300" r:id="rId51"/>
    <p:sldId id="315" r:id="rId52"/>
    <p:sldId id="294" r:id="rId53"/>
    <p:sldId id="295" r:id="rId54"/>
    <p:sldId id="301" r:id="rId55"/>
    <p:sldId id="316" r:id="rId56"/>
    <p:sldId id="296" r:id="rId57"/>
    <p:sldId id="297" r:id="rId58"/>
    <p:sldId id="318" r:id="rId59"/>
    <p:sldId id="319" r:id="rId60"/>
    <p:sldId id="302" r:id="rId61"/>
    <p:sldId id="303" r:id="rId62"/>
    <p:sldId id="317" r:id="rId63"/>
    <p:sldId id="259" r:id="rId64"/>
    <p:sldId id="260" r:id="rId65"/>
    <p:sldId id="261" r:id="rId66"/>
    <p:sldId id="262" r:id="rId67"/>
    <p:sldId id="263" r:id="rId68"/>
    <p:sldId id="264"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 id="298"/>
          </p14:sldIdLst>
        </p14:section>
        <p14:section name="Slot#2" id="{0E687B7E-720E-4035-8603-903AAF037B31}">
          <p14:sldIdLst>
            <p14:sldId id="288"/>
            <p14:sldId id="289"/>
            <p14:sldId id="304"/>
            <p14:sldId id="305"/>
            <p14:sldId id="307"/>
            <p14:sldId id="308"/>
            <p14:sldId id="306"/>
            <p14:sldId id="309"/>
            <p14:sldId id="310"/>
            <p14:sldId id="311"/>
            <p14:sldId id="312"/>
            <p14:sldId id="313"/>
            <p14:sldId id="314"/>
            <p14:sldId id="299"/>
          </p14:sldIdLst>
        </p14:section>
        <p14:section name="Slot#3" id="{5D49AB48-9724-48C6-97B3-577374A1C2CA}">
          <p14:sldIdLst>
            <p14:sldId id="290"/>
            <p14:sldId id="291"/>
            <p14:sldId id="320"/>
            <p14:sldId id="321"/>
            <p14:sldId id="322"/>
            <p14:sldId id="323"/>
            <p14:sldId id="324"/>
            <p14:sldId id="325"/>
            <p14:sldId id="326"/>
            <p14:sldId id="327"/>
            <p14:sldId id="300"/>
            <p14:sldId id="315"/>
          </p14:sldIdLst>
        </p14:section>
        <p14:section name="Slot#4" id="{6193A2DF-E32F-40FC-A604-C1274D537662}">
          <p14:sldIdLst>
            <p14:sldId id="294"/>
            <p14:sldId id="295"/>
            <p14:sldId id="301"/>
            <p14:sldId id="316"/>
          </p14:sldIdLst>
        </p14:section>
        <p14:section name="Slot#5" id="{D51E15C0-1BE5-4B71-8375-F6B1D2A3FFBF}">
          <p14:sldIdLst>
            <p14:sldId id="296"/>
            <p14:sldId id="297"/>
            <p14:sldId id="318"/>
            <p14:sldId id="319"/>
            <p14:sldId id="302"/>
            <p14:sldId id="303"/>
            <p14:sldId id="31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p:scale>
          <a:sx n="100" d="100"/>
          <a:sy n="100" d="100"/>
        </p:scale>
        <p:origin x="5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74683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25835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22965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802.11-18/1384r4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September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2018-07-11</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107"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comment collection results 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p>
          <a:p>
            <a:pPr algn="just">
              <a:spcBef>
                <a:spcPct val="20000"/>
              </a:spcBef>
              <a:buFontTx/>
              <a:buChar char="•"/>
            </a:pPr>
            <a:r>
              <a:rPr lang="en-US" altLang="en-US" b="0" dirty="0" smtClean="0"/>
              <a:t>Review Amendment text.</a:t>
            </a:r>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5804742"/>
              </p:ext>
            </p:extLst>
          </p:nvPr>
        </p:nvGraphicFramePr>
        <p:xfrm>
          <a:off x="1564218" y="1556792"/>
          <a:ext cx="8458200" cy="405113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r>
              <a:tr h="0">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25907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0208280"/>
              </p:ext>
            </p:extLst>
          </p:nvPr>
        </p:nvGraphicFramePr>
        <p:xfrm>
          <a:off x="1564218" y="1556792"/>
          <a:ext cx="8458200" cy="3746355"/>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246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a:t>
                      </a:r>
                      <a:r>
                        <a:rPr lang="en-US" sz="1400" strike="noStrike" kern="1200" baseline="0" dirty="0" smtClean="0">
                          <a:solidFill>
                            <a:schemeClr val="dk1"/>
                          </a:solidFill>
                          <a:latin typeface="+mn-lt"/>
                          <a:ea typeface="+mn-ea"/>
                          <a:cs typeface="+mn-cs"/>
                        </a:rPr>
                        <a:t> text</a:t>
                      </a:r>
                      <a:endParaRPr lang="en-US" sz="1400" strike="noStrike" kern="1200" dirty="0">
                        <a:solidFill>
                          <a:schemeClr val="dk1"/>
                        </a:solidFill>
                        <a:latin typeface="+mn-lt"/>
                        <a:ea typeface="+mn-ea"/>
                        <a:cs typeface="+mn-cs"/>
                      </a:endParaRPr>
                    </a:p>
                  </a:txBody>
                  <a:tcPr marT="45712" marB="45712"/>
                </a:tc>
              </a:tr>
              <a:tr h="0">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r>
              <a:tr h="0">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6199003"/>
              </p:ext>
            </p:extLst>
          </p:nvPr>
        </p:nvGraphicFramePr>
        <p:xfrm>
          <a:off x="551384" y="2060848"/>
          <a:ext cx="10513168" cy="2805296"/>
        </p:xfrm>
        <a:graphic>
          <a:graphicData uri="http://schemas.openxmlformats.org/drawingml/2006/table">
            <a:tbl>
              <a:tblPr firstRow="1" bandRow="1">
                <a:tableStyleId>{21E4AEA4-8DFA-4A89-87EB-49C32662AFE0}</a:tableStyleId>
              </a:tblPr>
              <a:tblGrid>
                <a:gridCol w="1569130"/>
                <a:gridCol w="2103278"/>
                <a:gridCol w="346620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182876">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c>
                  <a:txBody>
                    <a:bodyPr/>
                    <a:lstStyle/>
                    <a:p>
                      <a:r>
                        <a:rPr lang="en-US" sz="1400" dirty="0" smtClean="0"/>
                        <a:t>10</a:t>
                      </a:r>
                      <a:r>
                        <a:rPr lang="en-US" sz="1400" baseline="0" dirty="0" smtClean="0"/>
                        <a:t> </a:t>
                      </a:r>
                      <a:r>
                        <a:rPr lang="en-US" sz="1400" dirty="0" smtClean="0"/>
                        <a:t>min</a:t>
                      </a:r>
                      <a:endParaRPr lang="en-US" dirty="0"/>
                    </a:p>
                  </a:txBody>
                  <a:tcPr marT="45712" marB="45712"/>
                </a:tc>
              </a:tr>
              <a:tr h="182876">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 </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smtClean="0"/>
              <a:t>Document 11-18/1262 “</a:t>
            </a:r>
            <a:r>
              <a:rPr lang="en-US" dirty="0" smtClean="0"/>
              <a:t>meeting minutes July 2018</a:t>
            </a:r>
            <a:r>
              <a:rPr lang="en-US" b="0" dirty="0" smtClean="0"/>
              <a:t>” posted to Mentor on Aug. 1</a:t>
            </a:r>
            <a:r>
              <a:rPr lang="en-US" b="0" baseline="30000" dirty="0" smtClean="0"/>
              <a:t>st</a:t>
            </a:r>
            <a:r>
              <a:rPr lang="en-US" b="0" dirty="0" smtClean="0"/>
              <a:t> 2018. </a:t>
            </a:r>
          </a:p>
          <a:p>
            <a:endParaRPr lang="en-US" dirty="0" smtClean="0"/>
          </a:p>
          <a:p>
            <a:r>
              <a:rPr lang="en-US" dirty="0" smtClean="0"/>
              <a:t>Motion:</a:t>
            </a:r>
          </a:p>
          <a:p>
            <a:pPr marL="0" indent="0"/>
            <a:r>
              <a:rPr lang="en-US" b="0" dirty="0" smtClean="0"/>
              <a:t>Move to approve document 11-18/1262 r1 as </a:t>
            </a:r>
            <a:r>
              <a:rPr lang="en-US" b="0" dirty="0" err="1" smtClean="0"/>
              <a:t>TGaz</a:t>
            </a:r>
            <a:r>
              <a:rPr lang="en-US" b="0" dirty="0" smtClean="0"/>
              <a:t> meeting minutes for the July meeting. </a:t>
            </a:r>
          </a:p>
          <a:p>
            <a:pPr marL="0" indent="0"/>
            <a:endParaRPr lang="en-US" b="0" dirty="0" smtClean="0"/>
          </a:p>
          <a:p>
            <a:r>
              <a:rPr lang="en-US" b="0" dirty="0" smtClean="0"/>
              <a:t>Moved by: Assaf Kasher</a:t>
            </a:r>
          </a:p>
          <a:p>
            <a:r>
              <a:rPr lang="en-US" b="0" dirty="0" smtClean="0"/>
              <a:t>Seconded by: Qinghua Li </a:t>
            </a:r>
          </a:p>
          <a:p>
            <a:r>
              <a:rPr lang="en-US" b="0" dirty="0" smtClean="0"/>
              <a:t>Results (Y/N/A): 10/0/0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11-18-1620</a:t>
            </a:r>
            <a:endParaRPr lang="en-US" dirty="0"/>
          </a:p>
        </p:txBody>
      </p:sp>
      <p:sp>
        <p:nvSpPr>
          <p:cNvPr id="3" name="Content Placeholder 2"/>
          <p:cNvSpPr>
            <a:spLocks noGrp="1"/>
          </p:cNvSpPr>
          <p:nvPr>
            <p:ph idx="1"/>
          </p:nvPr>
        </p:nvSpPr>
        <p:spPr/>
        <p:txBody>
          <a:bodyPr/>
          <a:lstStyle/>
          <a:p>
            <a:r>
              <a:rPr lang="en-US" dirty="0"/>
              <a:t>Motion</a:t>
            </a:r>
          </a:p>
          <a:p>
            <a:r>
              <a:rPr lang="en-US" b="0" dirty="0"/>
              <a:t>Move to adopt document </a:t>
            </a:r>
            <a:r>
              <a:rPr lang="en-US" b="0" dirty="0" smtClean="0"/>
              <a:t>11-18-1620r0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Feng Jiang </a:t>
            </a:r>
            <a:endParaRPr lang="en-US" b="0" dirty="0"/>
          </a:p>
          <a:p>
            <a:r>
              <a:rPr lang="en-US" dirty="0"/>
              <a:t>Second</a:t>
            </a:r>
            <a:r>
              <a:rPr lang="en-US" dirty="0" smtClean="0"/>
              <a:t>: </a:t>
            </a:r>
            <a:r>
              <a:rPr lang="en-US" b="0" dirty="0" smtClean="0"/>
              <a:t>Qinghua Li</a:t>
            </a:r>
            <a:endParaRPr lang="en-US" b="0" dirty="0"/>
          </a:p>
          <a:p>
            <a:r>
              <a:rPr lang="en-US" dirty="0"/>
              <a:t>Results (Y/N/A</a:t>
            </a:r>
            <a:r>
              <a:rPr lang="en-US" dirty="0" smtClean="0"/>
              <a:t>): </a:t>
            </a:r>
            <a:r>
              <a:rPr lang="en-US" b="0" dirty="0" smtClean="0"/>
              <a:t>11/0/0</a:t>
            </a:r>
          </a:p>
          <a:p>
            <a:r>
              <a:rPr lang="en-US" b="0" dirty="0" smtClean="0"/>
              <a:t>Motion passes.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23553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(5 </a:t>
            </a:r>
            <a:r>
              <a:rPr lang="en-US" altLang="en-US" sz="2000" b="0" dirty="0"/>
              <a:t>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11202467"/>
              </p:ext>
            </p:extLst>
          </p:nvPr>
        </p:nvGraphicFramePr>
        <p:xfrm>
          <a:off x="551384" y="2060848"/>
          <a:ext cx="10513168" cy="2256072"/>
        </p:xfrm>
        <a:graphic>
          <a:graphicData uri="http://schemas.openxmlformats.org/drawingml/2006/table">
            <a:tbl>
              <a:tblPr firstRow="1" bandRow="1">
                <a:tableStyleId>{21E4AEA4-8DFA-4A89-87EB-49C32662AFE0}</a:tableStyleId>
              </a:tblPr>
              <a:tblGrid>
                <a:gridCol w="1569130"/>
                <a:gridCol w="1815246"/>
                <a:gridCol w="3754233"/>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min</a:t>
                      </a:r>
                    </a:p>
                  </a:txBody>
                  <a:tcPr marT="45712" marB="45712"/>
                </a:tc>
              </a:tr>
              <a:tr h="36575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a:t>
                      </a:r>
                      <a:r>
                        <a:rPr lang="en-US" sz="1400" strike="noStrike" kern="1200" baseline="0" dirty="0" smtClean="0">
                          <a:solidFill>
                            <a:schemeClr val="dk1"/>
                          </a:solidFill>
                          <a:latin typeface="+mn-lt"/>
                          <a:ea typeface="+mn-ea"/>
                          <a:cs typeface="+mn-cs"/>
                        </a:rPr>
                        <a:t>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11-18-1313</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11-18-1313r0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Christian Berger</a:t>
            </a:r>
            <a:endParaRPr lang="en-US" b="0" dirty="0"/>
          </a:p>
          <a:p>
            <a:r>
              <a:rPr lang="en-US" dirty="0"/>
              <a:t>Second</a:t>
            </a:r>
            <a:r>
              <a:rPr lang="en-US" dirty="0" smtClean="0"/>
              <a:t>: </a:t>
            </a:r>
            <a:r>
              <a:rPr lang="en-US" b="0" dirty="0" smtClean="0"/>
              <a:t>Nehru Bhandaru </a:t>
            </a:r>
            <a:endParaRPr lang="en-US" b="0" dirty="0"/>
          </a:p>
          <a:p>
            <a:r>
              <a:rPr lang="en-US" dirty="0"/>
              <a:t>Results (Y/N/A</a:t>
            </a:r>
            <a:r>
              <a:rPr lang="en-US" dirty="0" smtClean="0"/>
              <a:t>): </a:t>
            </a:r>
            <a:r>
              <a:rPr lang="en-US" b="0" dirty="0" smtClean="0"/>
              <a:t>13/0/2</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7043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For </a:t>
            </a:r>
            <a:r>
              <a:rPr lang="en-US" sz="2200" b="0" dirty="0"/>
              <a:t>secured ranging on 80+80 and 160MHz bandwidths, do you </a:t>
            </a:r>
            <a:r>
              <a:rPr lang="en-US" sz="2200" b="0" dirty="0" smtClean="0"/>
              <a:t>support:</a:t>
            </a:r>
          </a:p>
          <a:p>
            <a:pPr marL="800100" lvl="1" indent="-342900" algn="just">
              <a:buFont typeface="Arial" panose="020B0604020202020204" pitchFamily="34" charset="0"/>
              <a:buChar char="•"/>
            </a:pPr>
            <a:r>
              <a:rPr lang="en-US" dirty="0" smtClean="0"/>
              <a:t>Using same LTF sequence for upper and lower 80MHz segments</a:t>
            </a:r>
          </a:p>
          <a:p>
            <a:pPr marL="800100" lvl="1" indent="-342900" algn="just">
              <a:buFont typeface="Arial" panose="020B0604020202020204" pitchFamily="34" charset="0"/>
              <a:buChar char="•"/>
            </a:pPr>
            <a:r>
              <a:rPr lang="en-US" dirty="0" smtClean="0"/>
              <a:t>Applying </a:t>
            </a:r>
            <a:r>
              <a:rPr lang="en-US" dirty="0"/>
              <a:t>a sign flip between the two LTF sequences on upper and lower 80MHz segments is TBD.</a:t>
            </a:r>
          </a:p>
          <a:p>
            <a:pPr marL="0" indent="0">
              <a:buNone/>
            </a:pPr>
            <a:endParaRPr lang="en-US" b="0" dirty="0"/>
          </a:p>
          <a:p>
            <a:pPr marL="0" indent="0">
              <a:buNone/>
            </a:pPr>
            <a:endParaRPr lang="en-US" sz="2000" b="0" dirty="0"/>
          </a:p>
          <a:p>
            <a:pPr marL="0" indent="0">
              <a:buNone/>
            </a:pPr>
            <a:r>
              <a:rPr lang="en-US" sz="2000" b="0" dirty="0"/>
              <a:t>       </a:t>
            </a:r>
            <a:r>
              <a:rPr lang="en-US" b="0" dirty="0"/>
              <a:t>Y</a:t>
            </a:r>
            <a:r>
              <a:rPr lang="en-US" sz="2000" b="0" dirty="0"/>
              <a:t>:  </a:t>
            </a:r>
            <a:r>
              <a:rPr lang="en-US" sz="2000" b="0" dirty="0" smtClean="0"/>
              <a:t>10             </a:t>
            </a:r>
            <a:r>
              <a:rPr lang="en-US" sz="2000" b="0" dirty="0"/>
              <a:t>N</a:t>
            </a:r>
            <a:r>
              <a:rPr lang="en-US" sz="2000" b="0" dirty="0" smtClean="0"/>
              <a:t>: 3             </a:t>
            </a:r>
            <a:r>
              <a:rPr lang="en-US" sz="2000" b="0" dirty="0"/>
              <a:t>Abstain</a:t>
            </a:r>
            <a:r>
              <a:rPr lang="en-US" sz="2000" dirty="0"/>
              <a:t> </a:t>
            </a:r>
            <a:r>
              <a:rPr lang="en-US" sz="2000" b="0" dirty="0" smtClean="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141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456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74924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In </a:t>
            </a:r>
            <a:r>
              <a:rPr lang="en-US" sz="2200" b="0" dirty="0"/>
              <a:t>the LMR for 80+80 and 160MHz bandwidths, do you support </a:t>
            </a:r>
            <a:r>
              <a:rPr lang="en-US" sz="2200" b="0" dirty="0" smtClean="0"/>
              <a:t>that:</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endParaRPr lang="en-US" b="0" dirty="0"/>
          </a:p>
          <a:p>
            <a:pPr marL="0" indent="0">
              <a:buNone/>
            </a:pPr>
            <a:r>
              <a:rPr lang="en-US" sz="2200" b="0" dirty="0"/>
              <a:t>     Y:  </a:t>
            </a:r>
            <a:r>
              <a:rPr lang="en-US" sz="2200" b="0" dirty="0" smtClean="0"/>
              <a:t>11             </a:t>
            </a:r>
            <a:r>
              <a:rPr lang="en-US" sz="2200" b="0" dirty="0"/>
              <a:t>N:   </a:t>
            </a:r>
            <a:r>
              <a:rPr lang="en-US" sz="2200" b="0" dirty="0" smtClean="0"/>
              <a:t>0          </a:t>
            </a:r>
            <a:r>
              <a:rPr lang="en-US" sz="2200" b="0" dirty="0"/>
              <a:t>Abstain</a:t>
            </a:r>
            <a:r>
              <a:rPr lang="en-US" sz="2200" dirty="0"/>
              <a:t> </a:t>
            </a:r>
            <a:r>
              <a:rPr lang="en-US" sz="2200" b="0" dirty="0" smtClean="0"/>
              <a:t>: 5</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84127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a:t>We agree that for </a:t>
            </a:r>
            <a:r>
              <a:rPr lang="en-US" sz="2200" b="0" dirty="0" smtClean="0"/>
              <a:t>LMR in the 80+80 </a:t>
            </a:r>
            <a:r>
              <a:rPr lang="en-US" sz="2200" b="0" dirty="0"/>
              <a:t>and 160MHz </a:t>
            </a:r>
            <a:r>
              <a:rPr lang="en-US" sz="2200" b="0" dirty="0" smtClean="0"/>
              <a:t>bandwidths:</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r>
              <a:rPr lang="en-US" b="0" dirty="0" smtClean="0"/>
              <a:t>Moved: Feng Jiang </a:t>
            </a:r>
          </a:p>
          <a:p>
            <a:pPr marL="0" indent="0">
              <a:buNone/>
            </a:pPr>
            <a:r>
              <a:rPr lang="en-US" sz="2200" b="0" dirty="0" smtClean="0"/>
              <a:t>Second: Qinghua Li </a:t>
            </a:r>
          </a:p>
          <a:p>
            <a:pPr marL="0" indent="0">
              <a:buNone/>
            </a:pPr>
            <a:r>
              <a:rPr lang="en-US" sz="2200" b="0" dirty="0" smtClean="0"/>
              <a:t>Results (Y/N/A): 12/0/3</a:t>
            </a:r>
          </a:p>
          <a:p>
            <a:pPr marL="0" indent="0">
              <a:buNone/>
            </a:pPr>
            <a:r>
              <a:rPr lang="en-US" sz="2200" b="0" dirty="0" smtClean="0"/>
              <a:t>Motion passes.</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91191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err="1" smtClean="0"/>
              <a:t>Strawpoll</a:t>
            </a:r>
            <a:endParaRPr lang="en-US" dirty="0" smtClean="0"/>
          </a:p>
          <a:p>
            <a:r>
              <a:rPr lang="en-US" b="0" dirty="0" smtClean="0"/>
              <a:t>Do you support the following behavior for ISTA to signal termination to RSTA:</a:t>
            </a:r>
          </a:p>
          <a:p>
            <a:r>
              <a:rPr lang="en-US" b="0" dirty="0" smtClean="0"/>
              <a:t>ISTA sends an FTM Request frame and indicates termination. Once the FTM Request is Acknowledged the session is terminated?</a:t>
            </a:r>
          </a:p>
          <a:p>
            <a:endParaRPr lang="en-US" dirty="0"/>
          </a:p>
          <a:p>
            <a:r>
              <a:rPr lang="en-US" dirty="0" smtClean="0"/>
              <a:t>Y:		10	N:	0	A: 4</a:t>
            </a:r>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08318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smtClean="0"/>
              <a:t>Motion</a:t>
            </a:r>
          </a:p>
          <a:p>
            <a:r>
              <a:rPr lang="en-US" b="0" dirty="0" smtClean="0"/>
              <a:t>We agree to the following protocol behavior for ISTA to signal termination and session modification to RSTA:</a:t>
            </a:r>
          </a:p>
          <a:p>
            <a:pPr>
              <a:buFont typeface="Arial" panose="020B0604020202020204" pitchFamily="34" charset="0"/>
              <a:buChar char="•"/>
            </a:pPr>
            <a:r>
              <a:rPr lang="en-US" b="0" dirty="0" smtClean="0"/>
              <a:t>ISTA sends an FTM Request frame and indicates termination. </a:t>
            </a:r>
          </a:p>
          <a:p>
            <a:pPr>
              <a:buFont typeface="Arial" panose="020B0604020202020204" pitchFamily="34" charset="0"/>
              <a:buChar char="•"/>
            </a:pPr>
            <a:r>
              <a:rPr lang="en-US" b="0" dirty="0" smtClean="0"/>
              <a:t>Once the FTM Request is Acknowledged the existing session is terminated.</a:t>
            </a:r>
          </a:p>
          <a:p>
            <a:pPr>
              <a:buFont typeface="Arial" panose="020B0604020202020204" pitchFamily="34" charset="0"/>
              <a:buChar char="•"/>
            </a:pPr>
            <a:endParaRPr lang="en-US" dirty="0"/>
          </a:p>
          <a:p>
            <a:pPr marL="0" indent="0"/>
            <a:r>
              <a:rPr lang="en-US" dirty="0" smtClean="0"/>
              <a:t>Moved: </a:t>
            </a:r>
            <a:r>
              <a:rPr lang="en-US" b="0" dirty="0" smtClean="0"/>
              <a:t>Dibakar Das</a:t>
            </a:r>
          </a:p>
          <a:p>
            <a:pPr marL="0" indent="0"/>
            <a:r>
              <a:rPr lang="en-US" dirty="0" smtClean="0"/>
              <a:t>Second: </a:t>
            </a:r>
            <a:r>
              <a:rPr lang="en-US" b="0" dirty="0" smtClean="0"/>
              <a:t>Qinghua Li</a:t>
            </a:r>
          </a:p>
          <a:p>
            <a:pPr marL="0" indent="0"/>
            <a:r>
              <a:rPr lang="en-US" dirty="0" smtClean="0"/>
              <a:t>Results (Y/N/A): </a:t>
            </a:r>
            <a:r>
              <a:rPr lang="en-US" b="0" dirty="0" smtClean="0"/>
              <a:t>12/0/3 </a:t>
            </a:r>
          </a:p>
          <a:p>
            <a:pPr marL="0" indent="0"/>
            <a:r>
              <a:rPr lang="en-US" dirty="0" smtClean="0"/>
              <a:t>Motion passes.</a:t>
            </a:r>
          </a:p>
          <a:p>
            <a:endParaRPr lang="en-US" dirty="0"/>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0102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Do </a:t>
            </a:r>
            <a:r>
              <a:rPr lang="en-US" b="0" dirty="0"/>
              <a:t>you support the following behavior for RSTA 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ACK ?</a:t>
            </a:r>
          </a:p>
          <a:p>
            <a:endParaRPr lang="en-US" dirty="0" smtClean="0"/>
          </a:p>
          <a:p>
            <a:r>
              <a:rPr lang="en-US" dirty="0" smtClean="0"/>
              <a:t>Results (Y/N/A): </a:t>
            </a:r>
            <a:r>
              <a:rPr lang="en-US" b="0" dirty="0" smtClean="0"/>
              <a:t>12/0/2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46320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agree to the </a:t>
            </a:r>
            <a:r>
              <a:rPr lang="en-US" b="0" dirty="0"/>
              <a:t>following behavior </a:t>
            </a:r>
            <a:r>
              <a:rPr lang="en-US" b="0" dirty="0" smtClean="0"/>
              <a:t>of RSTA </a:t>
            </a:r>
            <a:r>
              <a:rPr lang="en-US" b="0" dirty="0"/>
              <a:t>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t>
            </a:r>
            <a:r>
              <a:rPr lang="en-US" b="0" dirty="0" smtClean="0"/>
              <a:t>ACK.</a:t>
            </a:r>
            <a:endParaRPr lang="en-US" b="0" dirty="0"/>
          </a:p>
          <a:p>
            <a:endParaRPr lang="en-US" dirty="0" smtClean="0"/>
          </a:p>
          <a:p>
            <a:r>
              <a:rPr lang="en-US" dirty="0" smtClean="0"/>
              <a:t>Moved: </a:t>
            </a:r>
            <a:r>
              <a:rPr lang="en-US" b="0" dirty="0" smtClean="0"/>
              <a:t>Dibakar Das</a:t>
            </a:r>
          </a:p>
          <a:p>
            <a:r>
              <a:rPr lang="en-US" dirty="0" smtClean="0"/>
              <a:t>Second: </a:t>
            </a:r>
            <a:r>
              <a:rPr lang="en-US" b="0" dirty="0" smtClean="0"/>
              <a:t>Qinghua Li</a:t>
            </a:r>
          </a:p>
          <a:p>
            <a:r>
              <a:rPr lang="en-US" dirty="0" smtClean="0"/>
              <a:t>Results (Y/N/A): </a:t>
            </a:r>
            <a:r>
              <a:rPr lang="en-US" b="0" dirty="0" smtClean="0"/>
              <a:t>12/0/2</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44346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11-18-1248</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11-18-1248r</a:t>
            </a:r>
            <a:r>
              <a:rPr lang="en-US" b="0" dirty="0"/>
              <a:t>1</a:t>
            </a:r>
            <a:r>
              <a:rPr lang="en-US" b="0" dirty="0" smtClean="0"/>
              <a:t> </a:t>
            </a:r>
            <a:r>
              <a:rPr lang="en-US" b="0" dirty="0"/>
              <a:t>to the 802.11az </a:t>
            </a:r>
            <a:r>
              <a:rPr lang="en-US" b="0" dirty="0" smtClean="0"/>
              <a:t>draft, instruct </a:t>
            </a:r>
            <a:r>
              <a:rPr lang="en-US" b="0" dirty="0"/>
              <a:t>the technical editor to incorporate it in the 802.11az draft amendment </a:t>
            </a:r>
            <a:r>
              <a:rPr lang="en-US" b="0" dirty="0" smtClean="0"/>
              <a:t>text and grant editorial rights to technical editor.</a:t>
            </a:r>
            <a:endParaRPr lang="en-US" b="0" dirty="0"/>
          </a:p>
          <a:p>
            <a:endParaRPr lang="en-US" b="0" dirty="0"/>
          </a:p>
          <a:p>
            <a:r>
              <a:rPr lang="en-US" dirty="0"/>
              <a:t>Moved</a:t>
            </a:r>
            <a:r>
              <a:rPr lang="en-US" dirty="0" smtClean="0"/>
              <a:t>: Harry </a:t>
            </a:r>
            <a:r>
              <a:rPr lang="en-US" dirty="0" err="1"/>
              <a:t>Bims</a:t>
            </a:r>
            <a:r>
              <a:rPr lang="en-US" dirty="0"/>
              <a:t> </a:t>
            </a:r>
          </a:p>
          <a:p>
            <a:r>
              <a:rPr lang="en-US" dirty="0" smtClean="0"/>
              <a:t>Second: Qinghua Li</a:t>
            </a:r>
          </a:p>
          <a:p>
            <a:r>
              <a:rPr lang="en-US" dirty="0" smtClean="0"/>
              <a:t>Results </a:t>
            </a:r>
            <a:r>
              <a:rPr lang="en-US" dirty="0"/>
              <a:t>(</a:t>
            </a:r>
            <a:r>
              <a:rPr lang="en-US" dirty="0" smtClean="0"/>
              <a:t>Y/N/A</a:t>
            </a:r>
            <a:r>
              <a:rPr lang="en-US" dirty="0"/>
              <a:t>): </a:t>
            </a:r>
            <a:r>
              <a:rPr lang="en-US" dirty="0" smtClean="0"/>
              <a:t>13/0/0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70396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59275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a:t>
            </a:r>
            <a:r>
              <a:rPr lang="en-US" altLang="en-US" sz="2000" b="0" dirty="0" smtClean="0"/>
              <a:t>policy </a:t>
            </a:r>
            <a:r>
              <a:rPr lang="en-US" altLang="en-US" sz="2000" b="0" dirty="0"/>
              <a:t>and </a:t>
            </a:r>
            <a:r>
              <a:rPr lang="en-US" altLang="en-US" sz="2000" b="0" dirty="0" smtClean="0"/>
              <a:t>logistics reminder (6 </a:t>
            </a:r>
            <a:r>
              <a:rPr lang="en-US" altLang="en-US" sz="2000" b="0" dirty="0"/>
              <a:t>min)</a:t>
            </a:r>
          </a:p>
          <a:p>
            <a:pPr algn="just">
              <a:spcBef>
                <a:spcPct val="20000"/>
              </a:spcBef>
              <a:buFontTx/>
              <a:buChar char="•"/>
            </a:pPr>
            <a:r>
              <a:rPr lang="en-US" altLang="en-US" sz="2000" b="0" dirty="0" smtClean="0"/>
              <a:t>Agenda </a:t>
            </a:r>
            <a:r>
              <a:rPr lang="en-US" altLang="en-US" sz="2000" b="0" dirty="0"/>
              <a:t>setting and presentation ordering for the week </a:t>
            </a:r>
            <a:r>
              <a:rPr lang="en-US" altLang="en-US" sz="2000" b="0" dirty="0" smtClean="0"/>
              <a:t>(</a:t>
            </a:r>
            <a:r>
              <a:rPr lang="en-US" altLang="en-US" sz="2000" b="0" dirty="0"/>
              <a:t>3</a:t>
            </a:r>
            <a:r>
              <a:rPr lang="en-US" altLang="en-US" sz="2000" b="0" dirty="0" smtClean="0"/>
              <a:t> </a:t>
            </a:r>
            <a:r>
              <a:rPr lang="en-US" altLang="en-US" sz="2000" b="0" dirty="0"/>
              <a:t>min)</a:t>
            </a:r>
          </a:p>
          <a:p>
            <a:pPr algn="just">
              <a:spcBef>
                <a:spcPct val="20000"/>
              </a:spcBef>
              <a:buFontTx/>
              <a:buChar char="•"/>
            </a:pPr>
            <a:r>
              <a:rPr lang="en-US" altLang="en-US" sz="2000" b="0" dirty="0" smtClean="0"/>
              <a:t>Review </a:t>
            </a:r>
            <a:r>
              <a:rPr lang="en-US" altLang="en-US" sz="2000" b="0" dirty="0" smtClean="0"/>
              <a:t>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8361965"/>
              </p:ext>
            </p:extLst>
          </p:nvPr>
        </p:nvGraphicFramePr>
        <p:xfrm>
          <a:off x="551384" y="2060848"/>
          <a:ext cx="10513168" cy="301803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152704">
                <a:tc>
                  <a:txBody>
                    <a:bodyPr/>
                    <a:lstStyle/>
                    <a:p>
                      <a:pPr algn="l" rtl="1"/>
                      <a:r>
                        <a:rPr lang="en-US" sz="1400" strike="sngStrike" dirty="0" smtClean="0"/>
                        <a:t>11-18-1248</a:t>
                      </a:r>
                      <a:endParaRPr lang="en-US" sz="1400" strike="sngStrike" dirty="0"/>
                    </a:p>
                  </a:txBody>
                  <a:tcPr marT="45712" marB="45712"/>
                </a:tc>
                <a:tc>
                  <a:txBody>
                    <a:bodyPr/>
                    <a:lstStyle/>
                    <a:p>
                      <a:pPr algn="l" rtl="1"/>
                      <a:r>
                        <a:rPr lang="en-US" sz="1400" strike="sngStrike" dirty="0" smtClean="0"/>
                        <a:t>Dibakar</a:t>
                      </a:r>
                      <a:r>
                        <a:rPr lang="en-US" sz="1400" strike="sngStrike" baseline="0" dirty="0" smtClean="0"/>
                        <a:t> Das</a:t>
                      </a:r>
                      <a:endParaRPr lang="en-US" sz="1400" strike="sngStrike" dirty="0"/>
                    </a:p>
                  </a:txBody>
                  <a:tcPr marT="45712" marB="45712"/>
                </a:tc>
                <a:tc>
                  <a:txBody>
                    <a:bodyPr/>
                    <a:lstStyle/>
                    <a:p>
                      <a:pPr algn="l" rtl="1"/>
                      <a:r>
                        <a:rPr lang="en-US" sz="1400" strike="sngStrike" dirty="0" err="1" smtClean="0"/>
                        <a:t>HEz</a:t>
                      </a:r>
                      <a:r>
                        <a:rPr lang="en-US" sz="1400" strike="sngStrike" dirty="0" smtClean="0"/>
                        <a:t> Polling amendment text</a:t>
                      </a:r>
                      <a:endParaRPr lang="en-US" sz="1400" strike="sngStrike" dirty="0"/>
                    </a:p>
                  </a:txBody>
                  <a:tcPr marT="45712" marB="45712"/>
                </a:tc>
                <a:tc>
                  <a:txBody>
                    <a:bodyPr/>
                    <a:lstStyle/>
                    <a:p>
                      <a:pPr algn="l" rtl="1"/>
                      <a:r>
                        <a:rPr lang="en-US" sz="1400" strike="sngStrike" dirty="0" smtClean="0"/>
                        <a:t>Amendment text</a:t>
                      </a:r>
                      <a:endParaRPr lang="en-US" sz="1400" strike="sngStrike" dirty="0"/>
                    </a:p>
                  </a:txBody>
                  <a:tcPr marT="45712" marB="45712"/>
                </a:tc>
                <a:tc>
                  <a:txBody>
                    <a:bodyPr/>
                    <a:lstStyle/>
                    <a:p>
                      <a:r>
                        <a:rPr lang="en-US" sz="1400" dirty="0" smtClean="0"/>
                        <a:t>25min/as needed</a:t>
                      </a:r>
                      <a:endParaRPr lang="en-US" sz="1400" dirty="0"/>
                    </a:p>
                  </a:txBody>
                  <a:tcPr marT="45712" marB="45712"/>
                </a:tc>
              </a:tr>
              <a:tr h="152704">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a:t>
                      </a:r>
                      <a:r>
                        <a:rPr lang="en-US" sz="1400" baseline="0" dirty="0" smtClean="0"/>
                        <a:t>time permits</a:t>
                      </a:r>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11-18-1595</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11-18-1595r1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Assaf Kasher</a:t>
            </a:r>
            <a:endParaRPr lang="en-US" b="0" dirty="0"/>
          </a:p>
          <a:p>
            <a:r>
              <a:rPr lang="en-US" dirty="0" smtClean="0"/>
              <a:t>Second: </a:t>
            </a:r>
            <a:r>
              <a:rPr lang="en-US" b="0" dirty="0" smtClean="0"/>
              <a:t>Qinghua Li</a:t>
            </a:r>
            <a:endParaRPr lang="en-US" dirty="0" smtClean="0"/>
          </a:p>
          <a:p>
            <a:r>
              <a:rPr lang="en-US" dirty="0" smtClean="0"/>
              <a:t>Results </a:t>
            </a:r>
            <a:r>
              <a:rPr lang="en-US" dirty="0"/>
              <a:t>(Y/N/A</a:t>
            </a:r>
            <a:r>
              <a:rPr lang="en-US" dirty="0" smtClean="0"/>
              <a:t>):</a:t>
            </a:r>
            <a:r>
              <a:rPr lang="en-US" b="0" dirty="0"/>
              <a:t> </a:t>
            </a:r>
            <a:r>
              <a:rPr lang="en-US" b="0" dirty="0" smtClean="0"/>
              <a:t>16/0/3</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1703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a:p>
          <a:p>
            <a:pPr marL="0" indent="0"/>
            <a:r>
              <a:rPr lang="en-US" b="0" dirty="0" smtClean="0"/>
              <a:t>We support the adoption of document 11-18-1619r1 </a:t>
            </a:r>
            <a:r>
              <a:rPr lang="en-US" b="0" dirty="0"/>
              <a:t>to the 802.11az </a:t>
            </a:r>
            <a:r>
              <a:rPr lang="en-US" b="0" dirty="0" smtClean="0"/>
              <a:t>draft.</a:t>
            </a:r>
            <a:endParaRPr lang="en-US" b="0" dirty="0"/>
          </a:p>
          <a:p>
            <a:endParaRPr lang="en-US" b="0" dirty="0" smtClean="0"/>
          </a:p>
          <a:p>
            <a:r>
              <a:rPr lang="en-US" dirty="0" smtClean="0"/>
              <a:t>Results </a:t>
            </a:r>
            <a:r>
              <a:rPr lang="en-US" dirty="0"/>
              <a:t>(Y/N/A</a:t>
            </a:r>
            <a:r>
              <a:rPr lang="en-US" dirty="0" smtClean="0"/>
              <a:t>): </a:t>
            </a:r>
            <a:r>
              <a:rPr lang="en-US" b="0" dirty="0" smtClean="0"/>
              <a:t>20/1/1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9700576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11-18-1619r1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Yongho Seok</a:t>
            </a:r>
            <a:endParaRPr lang="en-US" b="0" dirty="0"/>
          </a:p>
          <a:p>
            <a:r>
              <a:rPr lang="en-US" dirty="0" smtClean="0"/>
              <a:t>Second: </a:t>
            </a:r>
            <a:r>
              <a:rPr lang="en-US" b="0" dirty="0" smtClean="0"/>
              <a:t>Qinghua Li</a:t>
            </a:r>
          </a:p>
          <a:p>
            <a:r>
              <a:rPr lang="en-US" dirty="0" smtClean="0"/>
              <a:t>Results </a:t>
            </a:r>
            <a:r>
              <a:rPr lang="en-US" dirty="0"/>
              <a:t>(Y/N/A</a:t>
            </a:r>
            <a:r>
              <a:rPr lang="en-US" dirty="0" smtClean="0"/>
              <a:t>): </a:t>
            </a:r>
            <a:r>
              <a:rPr lang="en-US" b="0" dirty="0" smtClean="0"/>
              <a:t>15/0/4</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82004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Should </a:t>
            </a:r>
            <a:r>
              <a:rPr lang="en-US" dirty="0"/>
              <a:t>the Passive 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a:p>
          <a:p>
            <a:pPr marL="0" indent="0">
              <a:buNone/>
            </a:pPr>
            <a:r>
              <a:rPr lang="en-US" dirty="0" smtClean="0"/>
              <a:t>Results: </a:t>
            </a:r>
            <a:r>
              <a:rPr lang="en-US" b="0" dirty="0" smtClean="0"/>
              <a:t>15/0/2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87188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agree that for Passive </a:t>
            </a:r>
            <a:r>
              <a:rPr lang="en-US" dirty="0"/>
              <a:t>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p>
          <a:p>
            <a:pPr marL="0" indent="0">
              <a:buNone/>
            </a:pPr>
            <a:r>
              <a:rPr lang="en-US" dirty="0" smtClean="0"/>
              <a:t>Second: </a:t>
            </a:r>
            <a:r>
              <a:rPr lang="en-US" b="0" dirty="0" smtClean="0"/>
              <a:t>Qinghua Li</a:t>
            </a:r>
          </a:p>
          <a:p>
            <a:pPr marL="0" indent="0">
              <a:buNone/>
            </a:pPr>
            <a:r>
              <a:rPr lang="en-US" dirty="0" smtClean="0"/>
              <a:t>Results (Y/N/A): </a:t>
            </a:r>
            <a:r>
              <a:rPr lang="en-US" b="0" dirty="0" smtClean="0"/>
              <a:t>14/0/0</a:t>
            </a:r>
          </a:p>
          <a:p>
            <a:pPr marL="0" indent="0">
              <a:buNone/>
            </a:pPr>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70805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a:t>Should 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a:p>
          <a:p>
            <a:pPr marL="0" indent="0">
              <a:buNone/>
            </a:pPr>
            <a:r>
              <a:rPr lang="en-US" dirty="0" smtClean="0"/>
              <a:t>Results</a:t>
            </a:r>
            <a:r>
              <a:rPr lang="en-US" dirty="0"/>
              <a:t> </a:t>
            </a:r>
            <a:r>
              <a:rPr lang="en-US" dirty="0" smtClean="0"/>
              <a:t>(Y/N/A): </a:t>
            </a:r>
            <a:r>
              <a:rPr lang="en-US" b="0" dirty="0" smtClean="0"/>
              <a:t> 15/0/1</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922814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a:t>
            </a:r>
            <a:r>
              <a:rPr lang="en-US" dirty="0" smtClean="0"/>
              <a:t>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endParaRPr lang="en-US" dirty="0" smtClean="0"/>
          </a:p>
          <a:p>
            <a:pPr marL="0" indent="0">
              <a:buNone/>
            </a:pPr>
            <a:r>
              <a:rPr lang="en-US" dirty="0" smtClean="0"/>
              <a:t>Second: </a:t>
            </a:r>
            <a:r>
              <a:rPr lang="en-US" b="0" dirty="0" smtClean="0"/>
              <a:t>Chao Chun Wang</a:t>
            </a:r>
            <a:endParaRPr lang="en-US" b="0" dirty="0"/>
          </a:p>
          <a:p>
            <a:pPr marL="0" indent="0">
              <a:buNone/>
            </a:pPr>
            <a:r>
              <a:rPr lang="en-US" dirty="0" smtClean="0"/>
              <a:t>Results</a:t>
            </a:r>
            <a:r>
              <a:rPr lang="en-US" dirty="0"/>
              <a:t> </a:t>
            </a:r>
            <a:r>
              <a:rPr lang="en-US" dirty="0" smtClean="0"/>
              <a:t>(Y/N/A):</a:t>
            </a:r>
            <a:r>
              <a:rPr lang="en-US" b="0" dirty="0" smtClean="0"/>
              <a:t> 13/0/1</a:t>
            </a:r>
          </a:p>
          <a:p>
            <a:pPr marL="0" indent="0">
              <a:buNone/>
            </a:pPr>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22496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the LCI Table have the content described in slide </a:t>
            </a:r>
            <a:r>
              <a:rPr lang="en-US" dirty="0" smtClean="0"/>
              <a:t>7 of submission 11-18-1629r0.</a:t>
            </a:r>
            <a:endParaRPr lang="en-US" dirty="0"/>
          </a:p>
          <a:p>
            <a:pPr marL="0" indent="0">
              <a:buNone/>
            </a:pPr>
            <a:endParaRPr lang="en-US" dirty="0" smtClean="0"/>
          </a:p>
          <a:p>
            <a:pPr marL="0" indent="0">
              <a:buNone/>
            </a:pPr>
            <a:r>
              <a:rPr lang="en-US" dirty="0" smtClean="0"/>
              <a:t>Moved: </a:t>
            </a:r>
            <a:r>
              <a:rPr lang="en-US" b="0" dirty="0" smtClean="0"/>
              <a:t>Erik Lindskog </a:t>
            </a:r>
            <a:endParaRPr lang="en-US" dirty="0" smtClean="0"/>
          </a:p>
          <a:p>
            <a:pPr marL="0" indent="0">
              <a:buNone/>
            </a:pPr>
            <a:r>
              <a:rPr lang="en-US" dirty="0" smtClean="0"/>
              <a:t>Second: </a:t>
            </a:r>
            <a:r>
              <a:rPr lang="en-US" b="0" dirty="0" smtClean="0"/>
              <a:t>Assaf Kasher</a:t>
            </a:r>
          </a:p>
          <a:p>
            <a:pPr marL="0" indent="0">
              <a:buNone/>
            </a:pPr>
            <a:r>
              <a:rPr lang="en-US" dirty="0" smtClean="0"/>
              <a:t>Results (Y/N/A): </a:t>
            </a:r>
            <a:r>
              <a:rPr lang="en-US" b="0" dirty="0" smtClean="0"/>
              <a:t>14/0/1</a:t>
            </a:r>
          </a:p>
          <a:p>
            <a:pPr marL="0" indent="0">
              <a:buNone/>
            </a:pPr>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4066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185587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822343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reminder (6 min)</a:t>
            </a:r>
          </a:p>
          <a:p>
            <a:pPr algn="just">
              <a:spcBef>
                <a:spcPct val="20000"/>
              </a:spcBef>
              <a:buFontTx/>
              <a:buChar char="•"/>
            </a:pPr>
            <a:r>
              <a:rPr lang="en-US" altLang="en-US" sz="2000" b="0" dirty="0"/>
              <a:t>Agenda setting and presentation ordering for the week (3 min)</a:t>
            </a:r>
          </a:p>
          <a:p>
            <a:pPr algn="just">
              <a:spcBef>
                <a:spcPct val="20000"/>
              </a:spcBef>
              <a:buFontTx/>
              <a:buChar char="•"/>
            </a:pPr>
            <a:r>
              <a:rPr lang="en-US" altLang="en-US" sz="2000" b="0" dirty="0" smtClean="0"/>
              <a:t>Consider submission 1618 for adoption.</a:t>
            </a:r>
          </a:p>
          <a:p>
            <a:pPr algn="just">
              <a:spcBef>
                <a:spcPct val="20000"/>
              </a:spcBef>
              <a:buFontTx/>
              <a:buChar char="•"/>
            </a:pPr>
            <a:r>
              <a:rPr lang="en-US" altLang="en-US" sz="2000" b="0" dirty="0" smtClean="0"/>
              <a:t>Review </a:t>
            </a:r>
            <a:r>
              <a:rPr lang="en-US" altLang="en-US" sz="2000" b="0" dirty="0"/>
              <a:t>submissions as needed.</a:t>
            </a:r>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469515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25980673"/>
              </p:ext>
            </p:extLst>
          </p:nvPr>
        </p:nvGraphicFramePr>
        <p:xfrm>
          <a:off x="551384" y="2060848"/>
          <a:ext cx="10513168" cy="2713248"/>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259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10 </a:t>
                      </a:r>
                      <a:r>
                        <a:rPr lang="en-US" sz="1400" baseline="0" dirty="0" smtClean="0"/>
                        <a:t>min – to consider motioning.</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a:t>
                      </a:r>
                      <a:r>
                        <a:rPr lang="en-US" sz="1400" strike="noStrike" kern="1200" baseline="0" dirty="0" smtClean="0">
                          <a:solidFill>
                            <a:schemeClr val="dk1"/>
                          </a:solidFill>
                          <a:latin typeface="+mn-lt"/>
                          <a:ea typeface="+mn-ea"/>
                          <a:cs typeface="+mn-cs"/>
                        </a:rPr>
                        <a:t>min/as needed</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bl>
          </a:graphicData>
        </a:graphic>
      </p:graphicFrame>
    </p:spTree>
    <p:extLst>
      <p:ext uri="{BB962C8B-B14F-4D97-AF65-F5344CB8AC3E}">
        <p14:creationId xmlns:p14="http://schemas.microsoft.com/office/powerpoint/2010/main" val="35152110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343765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276691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Completion of submissions.</a:t>
            </a:r>
          </a:p>
          <a:p>
            <a:pPr algn="just">
              <a:spcBef>
                <a:spcPct val="20000"/>
              </a:spcBef>
              <a:buFontTx/>
              <a:buChar char="•"/>
            </a:pPr>
            <a:r>
              <a:rPr lang="en-US" altLang="en-US" sz="2000" b="0" dirty="0" smtClean="0"/>
              <a:t>Review TG schedule, set </a:t>
            </a:r>
            <a:r>
              <a:rPr lang="en-US" altLang="en-US" sz="2000" b="0" dirty="0" err="1" smtClean="0"/>
              <a:t>telecons</a:t>
            </a:r>
            <a:r>
              <a:rPr lang="en-US" altLang="en-US" sz="2000" b="0" dirty="0" smtClean="0"/>
              <a:t>, review accomplishments for the week.</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592572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0644625"/>
              </p:ext>
            </p:extLst>
          </p:nvPr>
        </p:nvGraphicFramePr>
        <p:xfrm>
          <a:off x="551384" y="2060848"/>
          <a:ext cx="10513168" cy="204271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r h="365752">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bl>
          </a:graphicData>
        </a:graphic>
      </p:graphicFrame>
    </p:spTree>
    <p:extLst>
      <p:ext uri="{BB962C8B-B14F-4D97-AF65-F5344CB8AC3E}">
        <p14:creationId xmlns:p14="http://schemas.microsoft.com/office/powerpoint/2010/main" val="13688866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a:t>
            </a:r>
            <a:r>
              <a:rPr lang="en-US" dirty="0"/>
              <a:t>Meeting Goals</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280888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Oct. 10</a:t>
            </a:r>
            <a:r>
              <a:rPr lang="en-US" altLang="en-US" b="0" baseline="30000" dirty="0" smtClean="0"/>
              <a:t>th</a:t>
            </a:r>
            <a:r>
              <a:rPr lang="en-US" altLang="en-US" b="0" dirty="0" smtClean="0"/>
              <a:t> (Wed</a:t>
            </a:r>
            <a:r>
              <a:rPr lang="en-US" altLang="en-US" b="0" dirty="0"/>
              <a:t>.) </a:t>
            </a:r>
            <a:r>
              <a:rPr lang="en-US" altLang="en-US" b="0" dirty="0" smtClean="0"/>
              <a:t>12:00AM </a:t>
            </a:r>
            <a:r>
              <a:rPr lang="en-US" altLang="en-US" b="0" dirty="0"/>
              <a:t>ET, 1hr</a:t>
            </a:r>
          </a:p>
          <a:p>
            <a:pPr algn="just">
              <a:spcBef>
                <a:spcPct val="20000"/>
              </a:spcBef>
              <a:buFontTx/>
              <a:buChar char="•"/>
            </a:pPr>
            <a:r>
              <a:rPr lang="en-US" altLang="en-US" b="0" dirty="0" smtClean="0"/>
              <a:t>Oct. 31</a:t>
            </a:r>
            <a:r>
              <a:rPr lang="en-US" altLang="en-US" b="0" baseline="30000" dirty="0" smtClean="0"/>
              <a:t>st</a:t>
            </a:r>
            <a:r>
              <a:rPr lang="en-US" altLang="en-US" b="0" dirty="0" smtClean="0"/>
              <a:t> (</a:t>
            </a:r>
            <a:r>
              <a:rPr lang="en-US" altLang="en-US" b="0" dirty="0"/>
              <a:t>Wed.) 12:00 PM ET, 1hr</a:t>
            </a:r>
          </a:p>
          <a:p>
            <a:pPr algn="just">
              <a:spcBef>
                <a:spcPct val="20000"/>
              </a:spcBef>
              <a:buFontTx/>
              <a:buChar char="•"/>
            </a:pPr>
            <a:endParaRPr lang="en-US" altLang="en-US" b="0" dirty="0"/>
          </a:p>
          <a:p>
            <a:pPr algn="just">
              <a:spcBef>
                <a:spcPct val="20000"/>
              </a:spcBef>
              <a:buFontTx/>
              <a:buChar char="•"/>
            </a:pPr>
            <a:r>
              <a:rPr lang="en-US" altLang="en-US" b="0" dirty="0"/>
              <a:t>Do we need additional calls?</a:t>
            </a:r>
          </a:p>
          <a:p>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11252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941904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661484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8764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5480</TotalTime>
  <Words>4060</Words>
  <Application>Microsoft Office PowerPoint</Application>
  <PresentationFormat>Widescreen</PresentationFormat>
  <Paragraphs>998</Paragraphs>
  <Slides>68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September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Submission 11-18-1620</vt:lpstr>
      <vt:lpstr>Meeting Slot # 2 discussion items</vt:lpstr>
      <vt:lpstr>PowerPoint Presentation</vt:lpstr>
      <vt:lpstr>Submission 11-18-1313</vt:lpstr>
      <vt:lpstr>Submission 11-18-539</vt:lpstr>
      <vt:lpstr>Submission 11-18-539</vt:lpstr>
      <vt:lpstr>Submission 11-18-539</vt:lpstr>
      <vt:lpstr>Submission 11-18-539</vt:lpstr>
      <vt:lpstr>Submission 11-18-539</vt:lpstr>
      <vt:lpstr>Submission 11-18-1604</vt:lpstr>
      <vt:lpstr>Submission 11-18-1604</vt:lpstr>
      <vt:lpstr>Submission 11-18-1604</vt:lpstr>
      <vt:lpstr>Submission 11-18-1604</vt:lpstr>
      <vt:lpstr>Submission 11-18-1248</vt:lpstr>
      <vt:lpstr>Reminder to do attendance</vt:lpstr>
      <vt:lpstr>Meeting Slot # 3 discussion items</vt:lpstr>
      <vt:lpstr>PowerPoint Presentation</vt:lpstr>
      <vt:lpstr>11-18-1595</vt:lpstr>
      <vt:lpstr>11-18-1619</vt:lpstr>
      <vt:lpstr>11-18-1619</vt:lpstr>
      <vt:lpstr>11-18-1629</vt:lpstr>
      <vt:lpstr>11-18-1629</vt:lpstr>
      <vt:lpstr>11-18-1629</vt:lpstr>
      <vt:lpstr>11-18-1629</vt:lpstr>
      <vt:lpstr>11-18-1629</vt:lpstr>
      <vt:lpstr>Reminder to do attendance</vt:lpstr>
      <vt:lpstr>Recess</vt:lpstr>
      <vt:lpstr>Meeting Slot # 4 discussion items</vt:lpstr>
      <vt:lpstr>PowerPoint Presentation</vt:lpstr>
      <vt:lpstr>Reminder to do attendance</vt:lpstr>
      <vt:lpstr>Recess</vt:lpstr>
      <vt:lpstr>Meeting Slot # 5 discussion items</vt:lpstr>
      <vt:lpstr>PowerPoint Presentation</vt:lpstr>
      <vt:lpstr>Nov. Meeting Goals</vt:lpstr>
      <vt:lpstr>Teleconference Schedule</vt:lpstr>
      <vt:lpstr>Reminder to do attendance</vt:lpstr>
      <vt:lpstr>AOB?</vt:lpstr>
      <vt:lpstr>Adjourn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80</cp:revision>
  <cp:lastPrinted>1601-01-01T00:00:00Z</cp:lastPrinted>
  <dcterms:created xsi:type="dcterms:W3CDTF">2018-08-06T10:28:59Z</dcterms:created>
  <dcterms:modified xsi:type="dcterms:W3CDTF">2018-09-13T18:03:51Z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2018-09-13 18:03:51Z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