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56" r:id="rId2"/>
    <p:sldId id="265" r:id="rId3"/>
    <p:sldId id="257" r:id="rId4"/>
    <p:sldId id="266" r:id="rId5"/>
    <p:sldId id="267" r:id="rId6"/>
    <p:sldId id="268" r:id="rId7"/>
    <p:sldId id="258" r:id="rId8"/>
    <p:sldId id="269" r:id="rId9"/>
    <p:sldId id="270" r:id="rId10"/>
    <p:sldId id="271" r:id="rId11"/>
    <p:sldId id="276" r:id="rId12"/>
    <p:sldId id="274" r:id="rId13"/>
    <p:sldId id="275" r:id="rId14"/>
    <p:sldId id="273" r:id="rId15"/>
    <p:sldId id="272" r:id="rId16"/>
    <p:sldId id="277" r:id="rId17"/>
    <p:sldId id="280" r:id="rId18"/>
    <p:sldId id="279" r:id="rId19"/>
    <p:sldId id="287" r:id="rId20"/>
    <p:sldId id="281" r:id="rId21"/>
    <p:sldId id="282" r:id="rId22"/>
    <p:sldId id="283" r:id="rId23"/>
    <p:sldId id="284" r:id="rId24"/>
    <p:sldId id="286" r:id="rId25"/>
    <p:sldId id="285" r:id="rId26"/>
    <p:sldId id="288" r:id="rId27"/>
    <p:sldId id="289" r:id="rId28"/>
    <p:sldId id="290" r:id="rId29"/>
    <p:sldId id="291" r:id="rId30"/>
    <p:sldId id="259" r:id="rId31"/>
    <p:sldId id="260" r:id="rId32"/>
    <p:sldId id="261" r:id="rId33"/>
    <p:sldId id="262" r:id="rId34"/>
    <p:sldId id="263" r:id="rId35"/>
    <p:sldId id="264" r:id="rId3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58"/>
            <p14:sldId id="269"/>
            <p14:sldId id="270"/>
            <p14:sldId id="271"/>
            <p14:sldId id="276"/>
            <p14:sldId id="274"/>
            <p14:sldId id="275"/>
            <p14:sldId id="273"/>
            <p14:sldId id="272"/>
            <p14:sldId id="277"/>
            <p14:sldId id="280"/>
            <p14:sldId id="279"/>
            <p14:sldId id="287"/>
            <p14:sldId id="281"/>
          </p14:sldIdLst>
        </p14:section>
        <p14:section name="Slot#1" id="{61A6E613-32DD-45F7-8FE4-F55F7FE808B5}">
          <p14:sldIdLst>
            <p14:sldId id="282"/>
            <p14:sldId id="283"/>
            <p14:sldId id="284"/>
            <p14:sldId id="286"/>
            <p14:sldId id="285"/>
          </p14:sldIdLst>
        </p14:section>
        <p14:section name="Slot#2" id="{0E687B7E-720E-4035-8603-903AAF037B31}">
          <p14:sldIdLst>
            <p14:sldId id="288"/>
            <p14:sldId id="289"/>
          </p14:sldIdLst>
        </p14:section>
        <p14:section name="Slot#3" id="{5D49AB48-9724-48C6-97B3-577374A1C2CA}">
          <p14:sldIdLst>
            <p14:sldId id="290"/>
            <p14:sldId id="291"/>
          </p14:sldIdLst>
        </p14:section>
        <p14:section name="Slot#4" id="{6193A2DF-E32F-40FC-A604-C1274D537662}">
          <p14:sldIdLst/>
        </p14:section>
        <p14:section name="Slot#5" id="{D51E15C0-1BE5-4B71-8375-F6B1D2A3FFBF}">
          <p14:sldIdLst/>
        </p14:section>
        <p14:section name="Slot#6" id="{D59D5964-9646-4C25-959D-E55F97EAE577}">
          <p14:sldIdLst/>
        </p14:section>
        <p14:section name="Template slides" id="{8A990A65-CB67-469F-A02E-6E443C58FA96}">
          <p14:sldIdLst>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5" d="100"/>
          <a:sy n="85" d="100"/>
        </p:scale>
        <p:origin x="278" y="53"/>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9/9/2018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29</a:t>
            </a:fld>
            <a:endParaRPr lang="en-US"/>
          </a:p>
        </p:txBody>
      </p:sp>
    </p:spTree>
    <p:extLst>
      <p:ext uri="{BB962C8B-B14F-4D97-AF65-F5344CB8AC3E}">
        <p14:creationId xmlns:p14="http://schemas.microsoft.com/office/powerpoint/2010/main" val="2296518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30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31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32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16</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793061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375986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19599201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14256081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a:p>
        </p:txBody>
      </p:sp>
    </p:spTree>
    <p:extLst>
      <p:ext uri="{BB962C8B-B14F-4D97-AF65-F5344CB8AC3E}">
        <p14:creationId xmlns:p14="http://schemas.microsoft.com/office/powerpoint/2010/main" val="4161826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 2018</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 2018</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 2018</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 2018</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802.11-18/1384r0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July Meeting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2018-07-08</a:t>
            </a:r>
          </a:p>
        </p:txBody>
      </p:sp>
      <p:sp>
        <p:nvSpPr>
          <p:cNvPr id="6" name="Date Placeholder 3"/>
          <p:cNvSpPr>
            <a:spLocks noGrp="1"/>
          </p:cNvSpPr>
          <p:nvPr>
            <p:ph type="dt" idx="10"/>
          </p:nvPr>
        </p:nvSpPr>
        <p:spPr/>
        <p:txBody>
          <a:bodyPr/>
          <a:lstStyle/>
          <a:p>
            <a:r>
              <a:rPr lang="en-US" smtClean="0"/>
              <a:t>Sep. 2018</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42175677"/>
              </p:ext>
            </p:extLst>
          </p:nvPr>
        </p:nvGraphicFramePr>
        <p:xfrm>
          <a:off x="990600" y="2416175"/>
          <a:ext cx="10225088" cy="2482850"/>
        </p:xfrm>
        <a:graphic>
          <a:graphicData uri="http://schemas.openxmlformats.org/presentationml/2006/ole">
            <mc:AlternateContent xmlns:mc="http://schemas.openxmlformats.org/markup-compatibility/2006">
              <mc:Choice xmlns:v="urn:schemas-microsoft-com:vml" Requires="v">
                <p:oleObj spid="_x0000_s3089" name="Document" r:id="rId4" imgW="10459112" imgH="2538262" progId="Word.Document.8">
                  <p:embed/>
                </p:oleObj>
              </mc:Choice>
              <mc:Fallback>
                <p:oleObj name="Document" r:id="rId4" imgW="10459112" imgH="2538262" progId="Word.Document.8">
                  <p:embed/>
                  <p:pic>
                    <p:nvPicPr>
                      <p:cNvPr id="0" name="Picture 3"/>
                      <p:cNvPicPr>
                        <a:picLocks noChangeAspect="1" noChangeArrowheads="1"/>
                      </p:cNvPicPr>
                      <p:nvPr/>
                    </p:nvPicPr>
                    <p:blipFill>
                      <a:blip r:embed="rId5"/>
                      <a:srcRect/>
                      <a:stretch>
                        <a:fillRect/>
                      </a:stretch>
                    </p:blipFill>
                    <p:spPr bwMode="auto">
                      <a:xfrm>
                        <a:off x="990600" y="2416175"/>
                        <a:ext cx="10225088" cy="24828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notices – </a:t>
            </a: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glance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666078150"/>
              </p:ext>
            </p:extLst>
          </p:nvPr>
        </p:nvGraphicFramePr>
        <p:xfrm>
          <a:off x="2927648" y="2276872"/>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457823">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457823">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sz="1800" dirty="0"/>
                    </a:p>
                  </a:txBody>
                  <a:tcPr marT="45746" marB="45746"/>
                </a:tc>
              </a:tr>
              <a:tr h="519195">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457823">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p>
                  </a:txBody>
                  <a:tcPr marT="45746" marB="45746">
                    <a:solidFill>
                      <a:srgbClr val="92D050"/>
                    </a:solidFill>
                  </a:tcPr>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dirty="0"/>
                    </a:p>
                  </a:txBody>
                  <a:tcPr marT="45746" marB="45746"/>
                </a:tc>
                <a:tc>
                  <a:txBody>
                    <a:bodyPr/>
                    <a:lstStyle/>
                    <a:p>
                      <a:endParaRPr lang="en-US" dirty="0"/>
                    </a:p>
                  </a:txBody>
                  <a:tcPr marT="45746" marB="45746"/>
                </a:tc>
              </a:tr>
              <a:tr h="457823">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b="0" dirty="0"/>
              <a:t>Agenda setting for the week.</a:t>
            </a:r>
          </a:p>
          <a:p>
            <a:pPr algn="just">
              <a:spcBef>
                <a:spcPct val="20000"/>
              </a:spcBef>
              <a:buFontTx/>
              <a:buChar char="•"/>
            </a:pPr>
            <a:r>
              <a:rPr lang="en-US" altLang="en-US" b="0" dirty="0"/>
              <a:t>Approve previous meeting minutes (</a:t>
            </a:r>
            <a:r>
              <a:rPr lang="en-US" altLang="en-US" b="0" dirty="0" smtClean="0"/>
              <a:t>11-18-1262).  </a:t>
            </a:r>
            <a:endParaRPr lang="en-US" altLang="en-US" b="0" dirty="0"/>
          </a:p>
          <a:p>
            <a:pPr algn="just">
              <a:spcBef>
                <a:spcPct val="20000"/>
              </a:spcBef>
              <a:buFontTx/>
              <a:buChar char="•"/>
            </a:pPr>
            <a:r>
              <a:rPr lang="en-US" altLang="en-US" b="0" dirty="0" smtClean="0"/>
              <a:t>Review </a:t>
            </a:r>
            <a:r>
              <a:rPr lang="en-US" altLang="en-US" b="0" dirty="0" smtClean="0"/>
              <a:t>comment collection results </a:t>
            </a:r>
            <a:r>
              <a:rPr lang="en-US" altLang="en-US" b="0" dirty="0" smtClean="0"/>
              <a:t>initial processing.</a:t>
            </a:r>
          </a:p>
          <a:p>
            <a:pPr algn="just">
              <a:spcBef>
                <a:spcPct val="20000"/>
              </a:spcBef>
              <a:buFontTx/>
              <a:buChar char="•"/>
            </a:pPr>
            <a:r>
              <a:rPr lang="en-US" altLang="en-US" b="0" dirty="0" smtClean="0"/>
              <a:t>Comment assignment.</a:t>
            </a:r>
          </a:p>
          <a:p>
            <a:pPr algn="just">
              <a:spcBef>
                <a:spcPct val="20000"/>
              </a:spcBef>
              <a:buFontTx/>
              <a:buChar char="•"/>
            </a:pPr>
            <a:r>
              <a:rPr lang="en-US" altLang="en-US" b="0" dirty="0" smtClean="0"/>
              <a:t>Review comment  resolution</a:t>
            </a:r>
            <a:r>
              <a:rPr lang="en-US" altLang="en-US" b="0" dirty="0" smtClean="0"/>
              <a:t>.</a:t>
            </a:r>
          </a:p>
          <a:p>
            <a:pPr algn="just">
              <a:spcBef>
                <a:spcPct val="20000"/>
              </a:spcBef>
              <a:buFontTx/>
              <a:buChar char="•"/>
            </a:pPr>
            <a:r>
              <a:rPr lang="en-US" altLang="en-US" b="0" dirty="0" smtClean="0"/>
              <a:t>Review Amendment text.</a:t>
            </a:r>
            <a:endParaRPr lang="en-US" altLang="en-US" b="0" dirty="0" smtClean="0"/>
          </a:p>
          <a:p>
            <a:pPr algn="just">
              <a:spcBef>
                <a:spcPct val="20000"/>
              </a:spcBef>
              <a:buFontTx/>
              <a:buChar char="•"/>
            </a:pPr>
            <a:r>
              <a:rPr lang="en-US" altLang="en-US" b="0" dirty="0" smtClean="0"/>
              <a:t>Review technical submission.</a:t>
            </a:r>
          </a:p>
          <a:p>
            <a:pPr algn="just">
              <a:spcBef>
                <a:spcPct val="20000"/>
              </a:spcBef>
              <a:buFontTx/>
              <a:buChar char="•"/>
            </a:pPr>
            <a:endParaRPr lang="en-US" alt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60924892"/>
              </p:ext>
            </p:extLst>
          </p:nvPr>
        </p:nvGraphicFramePr>
        <p:xfrm>
          <a:off x="1564218" y="1556792"/>
          <a:ext cx="8458200" cy="4569283"/>
        </p:xfrm>
        <a:graphic>
          <a:graphicData uri="http://schemas.openxmlformats.org/drawingml/2006/table">
            <a:tbl>
              <a:tblPr firstRow="1" bandRow="1">
                <a:tableStyleId>{21E4AEA4-8DFA-4A89-87EB-49C32662AFE0}</a:tableStyleId>
              </a:tblPr>
              <a:tblGrid>
                <a:gridCol w="1455490"/>
                <a:gridCol w="1872208"/>
                <a:gridCol w="3384376"/>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 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11-18-1262</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July meeting minutes</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Meeting minutes</a:t>
                      </a:r>
                    </a:p>
                  </a:txBody>
                  <a:tcPr marT="45712" marB="45712"/>
                </a:tc>
              </a:tr>
              <a:tr h="167632">
                <a:tc>
                  <a:txBody>
                    <a:bodyPr/>
                    <a:lstStyle/>
                    <a:p>
                      <a:r>
                        <a:rPr lang="en-US" sz="1400" dirty="0" smtClean="0"/>
                        <a:t>11-18-1544</a:t>
                      </a:r>
                      <a:endParaRPr lang="en-US" sz="1400" dirty="0"/>
                    </a:p>
                  </a:txBody>
                  <a:tcPr marT="45712" marB="45712"/>
                </a:tc>
                <a:tc>
                  <a:txBody>
                    <a:bodyPr/>
                    <a:lstStyle/>
                    <a:p>
                      <a:r>
                        <a:rPr lang="en-US" sz="1400" dirty="0" smtClean="0"/>
                        <a:t>Chao Chun</a:t>
                      </a:r>
                      <a:endParaRPr lang="en-US" sz="1400" dirty="0"/>
                    </a:p>
                  </a:txBody>
                  <a:tcPr marT="45712" marB="45712"/>
                </a:tc>
                <a:tc>
                  <a:txBody>
                    <a:bodyPr/>
                    <a:lstStyle/>
                    <a:p>
                      <a:r>
                        <a:rPr lang="en-US" sz="1400" dirty="0" smtClean="0"/>
                        <a:t>Comment Collection</a:t>
                      </a:r>
                      <a:endParaRPr lang="en-US" sz="1400" dirty="0"/>
                    </a:p>
                  </a:txBody>
                  <a:tcPr marT="45712" marB="45712"/>
                </a:tc>
                <a:tc>
                  <a:txBody>
                    <a:bodyPr/>
                    <a:lstStyle/>
                    <a:p>
                      <a:r>
                        <a:rPr lang="en-US" sz="1400" dirty="0" smtClean="0"/>
                        <a:t>Comment collection</a:t>
                      </a:r>
                      <a:endParaRPr lang="en-US" sz="1400" dirty="0"/>
                    </a:p>
                  </a:txBody>
                  <a:tcPr marT="45712" marB="45712"/>
                </a:tc>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r>
              <a:tr h="0">
                <a:tc>
                  <a:txBody>
                    <a:bodyPr/>
                    <a:lstStyle/>
                    <a:p>
                      <a:r>
                        <a:rPr lang="en-US" sz="1400" dirty="0" smtClean="0"/>
                        <a:t>11-18-1313</a:t>
                      </a:r>
                      <a:endParaRPr lang="en-US" sz="1400" dirty="0"/>
                    </a:p>
                  </a:txBody>
                  <a:tcPr marT="45712" marB="45712"/>
                </a:tc>
                <a:tc>
                  <a:txBody>
                    <a:bodyPr/>
                    <a:lstStyle/>
                    <a:p>
                      <a:r>
                        <a:rPr lang="en-US" sz="1400" dirty="0" smtClean="0"/>
                        <a:t>Nehru Bhandaru</a:t>
                      </a:r>
                      <a:endParaRPr lang="en-US" sz="1400" dirty="0"/>
                    </a:p>
                  </a:txBody>
                  <a:tcPr marT="45712" marB="45712"/>
                </a:tc>
                <a:tc>
                  <a:txBody>
                    <a:bodyPr/>
                    <a:lstStyle/>
                    <a:p>
                      <a:pPr marL="0" algn="l" defTabSz="914400" rtl="0" eaLnBrk="1" latinLnBrk="0" hangingPunct="1"/>
                      <a:r>
                        <a:rPr lang="en-US" sz="1100" dirty="0" smtClean="0"/>
                        <a:t> </a:t>
                      </a:r>
                      <a:r>
                        <a:rPr lang="en-US" sz="1400" strike="noStrike" kern="1200" dirty="0" smtClean="0">
                          <a:solidFill>
                            <a:schemeClr val="dk1"/>
                          </a:solidFill>
                          <a:latin typeface="+mn-lt"/>
                          <a:ea typeface="+mn-ea"/>
                          <a:cs typeface="+mn-cs"/>
                        </a:rPr>
                        <a:t>key derivation extensions for 11az</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Amendment text</a:t>
                      </a:r>
                      <a:endParaRPr lang="en-US" sz="1400" dirty="0"/>
                    </a:p>
                  </a:txBody>
                  <a:tcPr marT="45712" marB="45712"/>
                </a:tc>
              </a:tr>
              <a:tr h="0">
                <a:tc>
                  <a:txBody>
                    <a:bodyPr/>
                    <a:lstStyle/>
                    <a:p>
                      <a:r>
                        <a:rPr lang="en-US" sz="1400" dirty="0" smtClean="0"/>
                        <a:t>11-18-1620</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Feng Jiang</a:t>
                      </a:r>
                      <a:endParaRPr lang="en-US" sz="1400" dirty="0" smtClean="0"/>
                    </a:p>
                  </a:txBody>
                  <a:tcPr marT="45712" marB="45712"/>
                </a:tc>
                <a:tc>
                  <a:txBody>
                    <a:bodyPr/>
                    <a:lstStyle/>
                    <a:p>
                      <a:r>
                        <a:rPr lang="en-US" sz="1400" dirty="0" smtClean="0"/>
                        <a:t>Spec text for CFO feedback in ISTA-to-RSTA LMR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endParaRPr lang="en-US" sz="1400" dirty="0" smtClean="0"/>
                    </a:p>
                  </a:txBody>
                  <a:tcPr marT="45712" marB="45712"/>
                </a:tc>
              </a:tr>
              <a:tr h="0">
                <a:tc>
                  <a:txBody>
                    <a:bodyPr/>
                    <a:lstStyle/>
                    <a:p>
                      <a:r>
                        <a:rPr lang="en-US" sz="1400" dirty="0" smtClean="0"/>
                        <a:t>11-18-539</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Feng Jiang</a:t>
                      </a:r>
                      <a:endParaRPr lang="en-US" sz="1400" dirty="0"/>
                    </a:p>
                  </a:txBody>
                  <a:tcPr marT="45712" marB="45712"/>
                </a:tc>
                <a:tc>
                  <a:txBody>
                    <a:bodyPr/>
                    <a:lstStyle/>
                    <a:p>
                      <a:r>
                        <a:rPr lang="en-US" sz="1400" dirty="0" smtClean="0"/>
                        <a:t>539r1 Existence Indication of Attacker or Jammer in LMR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a:t>
                      </a:r>
                      <a:r>
                        <a:rPr lang="en-US" sz="1400" baseline="0" dirty="0" smtClean="0"/>
                        <a:t> text</a:t>
                      </a:r>
                      <a:endParaRPr lang="en-US" sz="1400" dirty="0" smtClean="0"/>
                    </a:p>
                  </a:txBody>
                  <a:tcPr marT="45712" marB="45712"/>
                </a:tc>
              </a:tr>
              <a:tr h="0">
                <a:tc>
                  <a:txBody>
                    <a:bodyPr/>
                    <a:lstStyle/>
                    <a:p>
                      <a:r>
                        <a:rPr lang="en-US" sz="1400" dirty="0" smtClean="0"/>
                        <a:t>11-18-1604</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Dibakar Das</a:t>
                      </a:r>
                      <a:endParaRPr lang="en-US" sz="1400" dirty="0" smtClean="0"/>
                    </a:p>
                  </a:txBody>
                  <a:tcPr marT="45712" marB="45712"/>
                </a:tc>
                <a:tc>
                  <a:txBody>
                    <a:bodyPr/>
                    <a:lstStyle/>
                    <a:p>
                      <a:r>
                        <a:rPr lang="en-US" sz="1400" dirty="0" smtClean="0"/>
                        <a:t>Availability</a:t>
                      </a:r>
                      <a:r>
                        <a:rPr lang="en-US" sz="1400" baseline="0" dirty="0" smtClean="0"/>
                        <a:t> </a:t>
                      </a:r>
                      <a:r>
                        <a:rPr lang="en-US" sz="1400" dirty="0" smtClean="0"/>
                        <a:t>window</a:t>
                      </a:r>
                      <a:r>
                        <a:rPr lang="en-US" sz="1400" baseline="0" dirty="0" smtClean="0"/>
                        <a:t> </a:t>
                      </a:r>
                      <a:r>
                        <a:rPr lang="en-US" sz="1400" dirty="0" smtClean="0"/>
                        <a:t>update</a:t>
                      </a:r>
                      <a:endParaRPr lang="en-US" sz="1400" dirty="0"/>
                    </a:p>
                  </a:txBody>
                  <a:tcPr marT="45712" marB="45712"/>
                </a:tc>
                <a:tc>
                  <a:txBody>
                    <a:bodyPr/>
                    <a:lstStyle/>
                    <a:p>
                      <a:r>
                        <a:rPr lang="en-US" sz="1400" dirty="0" smtClean="0"/>
                        <a:t>Technical</a:t>
                      </a:r>
                      <a:endParaRPr lang="en-US" sz="1400" dirty="0"/>
                    </a:p>
                  </a:txBody>
                  <a:tcPr marT="45712" marB="45712"/>
                </a:tc>
              </a:tr>
              <a:tr h="0">
                <a:tc>
                  <a:txBody>
                    <a:bodyPr/>
                    <a:lstStyle/>
                    <a:p>
                      <a:pPr marL="0" algn="l" defTabSz="914400" rtl="0" eaLnBrk="1" latinLnBrk="0" hangingPunct="1"/>
                      <a:r>
                        <a:rPr lang="en-US" sz="1400" strike="noStrike" kern="1200" dirty="0" smtClean="0">
                          <a:solidFill>
                            <a:schemeClr val="dk1"/>
                          </a:solidFill>
                          <a:latin typeface="+mn-lt"/>
                          <a:ea typeface="+mn-ea"/>
                          <a:cs typeface="+mn-cs"/>
                        </a:rPr>
                        <a:t>11-18-1628</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Erik Lindskog</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noProof="0" dirty="0" err="1" smtClean="0">
                          <a:solidFill>
                            <a:schemeClr val="dk1"/>
                          </a:solidFill>
                          <a:latin typeface="+mn-lt"/>
                          <a:ea typeface="+mn-ea"/>
                          <a:cs typeface="+mn-cs"/>
                        </a:rPr>
                        <a:t>HEz</a:t>
                      </a:r>
                      <a:r>
                        <a:rPr lang="en-US" sz="1400" strike="noStrike" kern="1200" noProof="0" dirty="0" smtClean="0">
                          <a:solidFill>
                            <a:schemeClr val="dk1"/>
                          </a:solidFill>
                          <a:latin typeface="+mn-lt"/>
                          <a:ea typeface="+mn-ea"/>
                          <a:cs typeface="+mn-cs"/>
                        </a:rPr>
                        <a:t> Passive Ranging Schedule Announcement.</a:t>
                      </a:r>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endParaRPr lang="en-US" sz="1400" dirty="0" smtClean="0"/>
                    </a:p>
                  </a:txBody>
                  <a:tcPr marT="45712" marB="45712"/>
                </a:tc>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11-18-1619</a:t>
                      </a:r>
                    </a:p>
                  </a:txBody>
                  <a:tcPr marT="45712" marB="45712"/>
                </a:tc>
                <a:tc>
                  <a:txBody>
                    <a:bodyPr/>
                    <a:lstStyle/>
                    <a:p>
                      <a:r>
                        <a:rPr lang="en-US" sz="1400" dirty="0" smtClean="0"/>
                        <a:t>Yongho Seok</a:t>
                      </a:r>
                      <a:endParaRPr lang="en-US" sz="1400" dirty="0"/>
                    </a:p>
                  </a:txBody>
                  <a:tcPr marT="45712" marB="45712"/>
                </a:tc>
                <a:tc>
                  <a:txBody>
                    <a:bodyPr/>
                    <a:lstStyle/>
                    <a:p>
                      <a:r>
                        <a:rPr lang="en-US" sz="1400" dirty="0" err="1" smtClean="0"/>
                        <a:t>VHTz</a:t>
                      </a:r>
                      <a:r>
                        <a:rPr lang="en-US" sz="1400" dirty="0" smtClean="0"/>
                        <a:t> </a:t>
                      </a:r>
                      <a:r>
                        <a:rPr lang="en-US" sz="1400" dirty="0" err="1" smtClean="0"/>
                        <a:t>HEz</a:t>
                      </a:r>
                      <a:r>
                        <a:rPr lang="en-US" sz="1400" dirty="0" smtClean="0"/>
                        <a:t> Name Change</a:t>
                      </a:r>
                      <a:endParaRPr lang="en-US" sz="1400" dirty="0"/>
                    </a:p>
                  </a:txBody>
                  <a:tcPr marT="45712" marB="45712"/>
                </a:tc>
                <a:tc>
                  <a:txBody>
                    <a:bodyPr/>
                    <a:lstStyle/>
                    <a:p>
                      <a:r>
                        <a:rPr lang="en-US" sz="1400" dirty="0" smtClean="0"/>
                        <a:t>Comment</a:t>
                      </a:r>
                      <a:r>
                        <a:rPr lang="en-US" sz="1400" baseline="0" dirty="0" smtClean="0"/>
                        <a:t> resolution</a:t>
                      </a:r>
                      <a:endParaRPr lang="en-US" sz="1400" dirty="0"/>
                    </a:p>
                  </a:txBody>
                  <a:tcPr marT="45712" marB="45712"/>
                </a:tc>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11-18-1616</a:t>
                      </a:r>
                    </a:p>
                  </a:txBody>
                  <a:tcPr marT="45712" marB="45712"/>
                </a:tc>
                <a:tc>
                  <a:txBody>
                    <a:bodyPr/>
                    <a:lstStyle/>
                    <a:p>
                      <a:r>
                        <a:rPr lang="en-US" sz="1400" dirty="0" smtClean="0"/>
                        <a:t>Yongho Seok</a:t>
                      </a:r>
                      <a:endParaRPr lang="en-US" sz="1400" dirty="0"/>
                    </a:p>
                  </a:txBody>
                  <a:tcPr marT="45712" marB="45712"/>
                </a:tc>
                <a:tc>
                  <a:txBody>
                    <a:bodyPr/>
                    <a:lstStyle/>
                    <a:p>
                      <a:r>
                        <a:rPr lang="en-US" sz="1400" dirty="0" smtClean="0"/>
                        <a:t>Secure EDMG Measurement Exchange Protocol</a:t>
                      </a:r>
                      <a:endParaRPr lang="en-US" sz="1400" dirty="0"/>
                    </a:p>
                  </a:txBody>
                  <a:tcPr marT="45712" marB="45712"/>
                </a:tc>
                <a:tc>
                  <a:txBody>
                    <a:bodyPr/>
                    <a:lstStyle/>
                    <a:p>
                      <a:r>
                        <a:rPr lang="en-US" sz="1400" dirty="0" smtClean="0"/>
                        <a:t>Comment resolution</a:t>
                      </a:r>
                      <a:endParaRPr lang="en-US" sz="1400" dirty="0"/>
                    </a:p>
                  </a:txBody>
                  <a:tcPr marT="45712" marB="45712"/>
                </a:tc>
              </a:tr>
            </a:tbl>
          </a:graphicData>
        </a:graphic>
      </p:graphicFrame>
    </p:spTree>
    <p:extLst>
      <p:ext uri="{BB962C8B-B14F-4D97-AF65-F5344CB8AC3E}">
        <p14:creationId xmlns:p14="http://schemas.microsoft.com/office/powerpoint/2010/main" val="2729609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68007128"/>
              </p:ext>
            </p:extLst>
          </p:nvPr>
        </p:nvGraphicFramePr>
        <p:xfrm>
          <a:off x="1564218" y="1556792"/>
          <a:ext cx="8458200" cy="3596464"/>
        </p:xfrm>
        <a:graphic>
          <a:graphicData uri="http://schemas.openxmlformats.org/drawingml/2006/table">
            <a:tbl>
              <a:tblPr firstRow="1" bandRow="1">
                <a:tableStyleId>{21E4AEA4-8DFA-4A89-87EB-49C32662AFE0}</a:tableStyleId>
              </a:tblPr>
              <a:tblGrid>
                <a:gridCol w="1455490"/>
                <a:gridCol w="1872208"/>
                <a:gridCol w="3384376"/>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400" strike="noStrike" kern="1200" dirty="0" smtClean="0">
                          <a:solidFill>
                            <a:schemeClr val="dk1"/>
                          </a:solidFill>
                          <a:latin typeface="+mn-lt"/>
                          <a:ea typeface="+mn-ea"/>
                          <a:cs typeface="+mn-cs"/>
                        </a:rPr>
                        <a:t>11-18-1623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Qinghua Li</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Spec text for Subcarrier Mapping in Secure Mode.</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Amedment</a:t>
                      </a:r>
                      <a:r>
                        <a:rPr lang="en-US" sz="1400" strike="noStrike" kern="1200" baseline="0" dirty="0" smtClean="0">
                          <a:solidFill>
                            <a:schemeClr val="dk1"/>
                          </a:solidFill>
                          <a:latin typeface="+mn-lt"/>
                          <a:ea typeface="+mn-ea"/>
                          <a:cs typeface="+mn-cs"/>
                        </a:rPr>
                        <a:t> text</a:t>
                      </a:r>
                      <a:endParaRPr lang="en-US" sz="14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16763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r>
              <a:tr h="0">
                <a:tc>
                  <a:txBody>
                    <a:bodyPr/>
                    <a:lstStyle/>
                    <a:p>
                      <a:endParaRPr lang="en-US" sz="1400" dirty="0"/>
                    </a:p>
                  </a:txBody>
                  <a:tcPr marT="45712" marB="45712"/>
                </a:tc>
                <a:tc>
                  <a:txBody>
                    <a:bodyPr/>
                    <a:lstStyle/>
                    <a:p>
                      <a:endParaRPr lang="en-US" sz="1400" dirty="0"/>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endParaRPr lang="en-US" sz="1400" dirty="0"/>
                    </a:p>
                  </a:txBody>
                  <a:tcPr marT="45712" marB="45712"/>
                </a:tc>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400" dirty="0"/>
                    </a:p>
                  </a:txBody>
                  <a:tcPr marT="45712" marB="45712"/>
                </a:tc>
              </a:tr>
              <a:tr h="0">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r>
            </a:tbl>
          </a:graphicData>
        </a:graphic>
      </p:graphicFrame>
    </p:spTree>
    <p:extLst>
      <p:ext uri="{BB962C8B-B14F-4D97-AF65-F5344CB8AC3E}">
        <p14:creationId xmlns:p14="http://schemas.microsoft.com/office/powerpoint/2010/main" val="881160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Waikoloa, Hawaii</a:t>
            </a:r>
            <a:endParaRPr lang="en-US" altLang="en-US" sz="4400" dirty="0">
              <a:cs typeface="Times New Roman" panose="02020603050405020304" pitchFamily="18" charset="0"/>
            </a:endParaRPr>
          </a:p>
          <a:p>
            <a:pPr algn="ctr">
              <a:lnSpc>
                <a:spcPct val="90000"/>
              </a:lnSpc>
              <a:buFontTx/>
              <a:buNone/>
            </a:pPr>
            <a:r>
              <a:rPr lang="en-US" altLang="en-US" sz="4400" dirty="0" smtClean="0">
                <a:cs typeface="Times New Roman" panose="02020603050405020304" pitchFamily="18" charset="0"/>
              </a:rPr>
              <a:t>Sep. 9</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- 14</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2018</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Process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Technical material review order:</a:t>
            </a:r>
          </a:p>
          <a:p>
            <a:pPr lvl="1">
              <a:buFont typeface="Arial" panose="020B0604020202020204" pitchFamily="34" charset="0"/>
              <a:buChar char="•"/>
            </a:pPr>
            <a:r>
              <a:rPr lang="en-US" dirty="0" smtClean="0"/>
              <a:t>Comment collection review results assignment</a:t>
            </a:r>
            <a:endParaRPr lang="en-US" dirty="0"/>
          </a:p>
          <a:p>
            <a:pPr lvl="1">
              <a:buFont typeface="Arial" panose="020B0604020202020204" pitchFamily="34" charset="0"/>
              <a:buChar char="•"/>
            </a:pPr>
            <a:r>
              <a:rPr lang="en-US" dirty="0" smtClean="0"/>
              <a:t>Comment resolution review.</a:t>
            </a:r>
            <a:endParaRPr lang="en-US" dirty="0"/>
          </a:p>
          <a:p>
            <a:pPr lvl="1">
              <a:buFont typeface="Arial" panose="020B0604020202020204" pitchFamily="34" charset="0"/>
              <a:buChar char="•"/>
            </a:pPr>
            <a:r>
              <a:rPr lang="en-US" dirty="0" smtClean="0"/>
              <a:t>Review </a:t>
            </a:r>
            <a:r>
              <a:rPr lang="en-US" dirty="0"/>
              <a:t>and consider adoption of amendment draft text.</a:t>
            </a:r>
          </a:p>
          <a:p>
            <a:pPr lvl="1">
              <a:buFont typeface="Arial" panose="020B0604020202020204" pitchFamily="34" charset="0"/>
              <a:buChar char="•"/>
            </a:pPr>
            <a:r>
              <a:rPr lang="en-US" dirty="0"/>
              <a:t>Technical submissions.</a:t>
            </a:r>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pSp>
        <p:nvGrpSpPr>
          <p:cNvPr id="7" name="Group 6"/>
          <p:cNvGrpSpPr/>
          <p:nvPr/>
        </p:nvGrpSpPr>
        <p:grpSpPr>
          <a:xfrm>
            <a:off x="9912424" y="2338987"/>
            <a:ext cx="1008112" cy="1726756"/>
            <a:chOff x="7164288" y="2386457"/>
            <a:chExt cx="1008112" cy="1726756"/>
          </a:xfrm>
        </p:grpSpPr>
        <p:cxnSp>
          <p:nvCxnSpPr>
            <p:cNvPr id="8" name="Straight Arrow Connector 7"/>
            <p:cNvCxnSpPr>
              <a:stCxn id="9" idx="2"/>
              <a:endCxn id="10"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0" name="TextBox 9"/>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3345843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Last call for Submission (5 min)</a:t>
            </a:r>
          </a:p>
          <a:p>
            <a:pPr algn="just">
              <a:spcBef>
                <a:spcPct val="20000"/>
              </a:spcBef>
              <a:buFontTx/>
              <a:buChar char="•"/>
            </a:pPr>
            <a:r>
              <a:rPr lang="en-US" altLang="en-US" sz="2000" b="0" dirty="0"/>
              <a:t>Agenda setting and presentation ordering for the week (25 min)</a:t>
            </a:r>
          </a:p>
          <a:p>
            <a:pPr algn="just">
              <a:spcBef>
                <a:spcPct val="20000"/>
              </a:spcBef>
              <a:buFontTx/>
              <a:buChar char="•"/>
            </a:pPr>
            <a:r>
              <a:rPr lang="en-US" altLang="en-US" sz="2000" b="0" dirty="0"/>
              <a:t>Consider previous meeting minutes for </a:t>
            </a:r>
            <a:r>
              <a:rPr lang="en-US" altLang="en-US" sz="2000" b="0" dirty="0" smtClean="0"/>
              <a:t>approval </a:t>
            </a:r>
            <a:r>
              <a:rPr lang="en-US" altLang="en-US" sz="2000" b="0" dirty="0"/>
              <a:t>(5 min)</a:t>
            </a:r>
          </a:p>
          <a:p>
            <a:pPr algn="just">
              <a:spcBef>
                <a:spcPct val="20000"/>
              </a:spcBef>
              <a:buFontTx/>
              <a:buChar char="•"/>
            </a:pPr>
            <a:r>
              <a:rPr lang="en-US" altLang="en-US" sz="2000" b="0" dirty="0"/>
              <a:t>Review Comment Collection results </a:t>
            </a:r>
            <a:r>
              <a:rPr lang="en-US" altLang="en-US" sz="2000" b="0" dirty="0" smtClean="0"/>
              <a:t>(45min</a:t>
            </a:r>
            <a:r>
              <a:rPr lang="en-US" altLang="en-US" sz="2000" b="0" dirty="0"/>
              <a:t>)</a:t>
            </a:r>
          </a:p>
          <a:p>
            <a:pPr algn="just">
              <a:spcBef>
                <a:spcPct val="20000"/>
              </a:spcBef>
              <a:buFontTx/>
              <a:buChar char="•"/>
            </a:pPr>
            <a:r>
              <a:rPr lang="en-US" altLang="en-US" sz="2000" b="0" dirty="0" smtClean="0"/>
              <a:t>Review </a:t>
            </a:r>
            <a:r>
              <a:rPr lang="en-US" altLang="en-US" sz="2000" b="0" dirty="0"/>
              <a:t>plans for the week in view of TG process towards the Nov. 2018 D1.0 publication and Initial WG </a:t>
            </a:r>
            <a:r>
              <a:rPr lang="en-US" altLang="en-US" sz="2000" b="0" dirty="0" smtClean="0"/>
              <a:t>ballot</a:t>
            </a:r>
            <a:r>
              <a:rPr lang="en-US" altLang="en-US" sz="2000" b="0" dirty="0"/>
              <a:t> </a:t>
            </a:r>
            <a:r>
              <a:rPr lang="en-US" altLang="en-US" sz="2000" b="0" dirty="0" smtClean="0"/>
              <a:t>(10min</a:t>
            </a:r>
            <a:r>
              <a:rPr lang="en-US" altLang="en-US" sz="2000" b="0" dirty="0" smtClean="0"/>
              <a:t>)</a:t>
            </a:r>
          </a:p>
          <a:p>
            <a:pPr algn="just">
              <a:spcBef>
                <a:spcPct val="20000"/>
              </a:spcBef>
              <a:buFontTx/>
              <a:buChar char="•"/>
            </a:pPr>
            <a:r>
              <a:rPr lang="en-US" altLang="en-US" sz="2000" b="0" dirty="0" smtClean="0"/>
              <a:t>Review submissions as needed.</a:t>
            </a: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71841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075885855"/>
              </p:ext>
            </p:extLst>
          </p:nvPr>
        </p:nvGraphicFramePr>
        <p:xfrm>
          <a:off x="551384" y="2060848"/>
          <a:ext cx="10513168" cy="2561480"/>
        </p:xfrm>
        <a:graphic>
          <a:graphicData uri="http://schemas.openxmlformats.org/drawingml/2006/table">
            <a:tbl>
              <a:tblPr firstRow="1" bandRow="1">
                <a:tableStyleId>{21E4AEA4-8DFA-4A89-87EB-49C32662AFE0}</a:tableStyleId>
              </a:tblPr>
              <a:tblGrid>
                <a:gridCol w="1569130"/>
                <a:gridCol w="2678358"/>
                <a:gridCol w="2891121"/>
                <a:gridCol w="1646367"/>
                <a:gridCol w="1728192"/>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20min/as </a:t>
                      </a:r>
                      <a:r>
                        <a:rPr lang="en-US" sz="1400" dirty="0" smtClean="0"/>
                        <a:t>needed</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11-18-1262</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July meeting minutes</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5 min</a:t>
                      </a:r>
                    </a:p>
                  </a:txBody>
                  <a:tcPr marT="45712" marB="45712"/>
                </a:tc>
              </a:tr>
              <a:tr h="365752">
                <a:tc>
                  <a:txBody>
                    <a:bodyPr/>
                    <a:lstStyle/>
                    <a:p>
                      <a:r>
                        <a:rPr lang="en-US" sz="1400" dirty="0" smtClean="0"/>
                        <a:t>11-18-1544</a:t>
                      </a:r>
                      <a:endParaRPr lang="en-US" sz="1400" dirty="0"/>
                    </a:p>
                  </a:txBody>
                  <a:tcPr marT="45712" marB="45712"/>
                </a:tc>
                <a:tc>
                  <a:txBody>
                    <a:bodyPr/>
                    <a:lstStyle/>
                    <a:p>
                      <a:r>
                        <a:rPr lang="en-US" sz="1400" dirty="0" smtClean="0"/>
                        <a:t>Chao Chun</a:t>
                      </a:r>
                      <a:endParaRPr lang="en-US" sz="1400" dirty="0"/>
                    </a:p>
                  </a:txBody>
                  <a:tcPr marT="45712" marB="45712"/>
                </a:tc>
                <a:tc>
                  <a:txBody>
                    <a:bodyPr/>
                    <a:lstStyle/>
                    <a:p>
                      <a:r>
                        <a:rPr lang="en-US" sz="1400" dirty="0" smtClean="0"/>
                        <a:t>Comment Collection</a:t>
                      </a:r>
                      <a:endParaRPr lang="en-US" sz="1400" dirty="0"/>
                    </a:p>
                  </a:txBody>
                  <a:tcPr marT="45712" marB="45712"/>
                </a:tc>
                <a:tc>
                  <a:txBody>
                    <a:bodyPr/>
                    <a:lstStyle/>
                    <a:p>
                      <a:r>
                        <a:rPr lang="en-US" sz="1400" dirty="0" smtClean="0"/>
                        <a:t>Comment collection</a:t>
                      </a:r>
                      <a:endParaRPr lang="en-US" sz="1400" dirty="0"/>
                    </a:p>
                  </a:txBody>
                  <a:tcPr marT="45712" marB="45712"/>
                </a:tc>
                <a:tc>
                  <a:txBody>
                    <a:bodyPr/>
                    <a:lstStyle/>
                    <a:p>
                      <a:r>
                        <a:rPr lang="en-US" sz="1400" dirty="0" smtClean="0"/>
                        <a:t>45 min</a:t>
                      </a:r>
                      <a:endParaRPr lang="en-US" sz="1400" dirty="0"/>
                    </a:p>
                  </a:txBody>
                  <a:tcPr marT="45712" marB="45712"/>
                </a:tc>
              </a:tr>
              <a:tr h="365752">
                <a:tc>
                  <a:txBody>
                    <a:bodyPr/>
                    <a:lstStyle/>
                    <a:p>
                      <a:r>
                        <a:rPr lang="en-US" sz="1400" dirty="0" smtClean="0"/>
                        <a:t>11-18-1313</a:t>
                      </a:r>
                      <a:endParaRPr lang="en-US" sz="1400" dirty="0"/>
                    </a:p>
                  </a:txBody>
                  <a:tcPr marT="45712" marB="45712"/>
                </a:tc>
                <a:tc>
                  <a:txBody>
                    <a:bodyPr/>
                    <a:lstStyle/>
                    <a:p>
                      <a:r>
                        <a:rPr lang="en-US" sz="1400" dirty="0" smtClean="0"/>
                        <a:t>Nehru Bhandaru</a:t>
                      </a:r>
                      <a:endParaRPr lang="en-US" sz="1400" dirty="0"/>
                    </a:p>
                  </a:txBody>
                  <a:tcPr marT="45712" marB="45712"/>
                </a:tc>
                <a:tc>
                  <a:txBody>
                    <a:bodyPr/>
                    <a:lstStyle/>
                    <a:p>
                      <a:pPr marL="0" algn="l" defTabSz="914400" rtl="0" eaLnBrk="1" latinLnBrk="0" hangingPunct="1"/>
                      <a:r>
                        <a:rPr lang="en-US" sz="1100" dirty="0" smtClean="0"/>
                        <a:t> </a:t>
                      </a:r>
                      <a:r>
                        <a:rPr lang="en-US" sz="1400" strike="noStrike" kern="1200" dirty="0" smtClean="0">
                          <a:solidFill>
                            <a:schemeClr val="dk1"/>
                          </a:solidFill>
                          <a:latin typeface="+mn-lt"/>
                          <a:ea typeface="+mn-ea"/>
                          <a:cs typeface="+mn-cs"/>
                        </a:rPr>
                        <a:t>key derivation extensions for 11az</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Amendment text</a:t>
                      </a:r>
                      <a:endParaRPr lang="en-US" sz="1400" dirty="0"/>
                    </a:p>
                  </a:txBody>
                  <a:tcPr marT="45712" marB="45712"/>
                </a:tc>
                <a:tc>
                  <a:txBody>
                    <a:bodyPr/>
                    <a:lstStyle/>
                    <a:p>
                      <a:r>
                        <a:rPr lang="en-US" sz="1400" dirty="0" smtClean="0"/>
                        <a:t>30 min</a:t>
                      </a:r>
                      <a:endParaRPr lang="en-US" sz="1400" dirty="0"/>
                    </a:p>
                  </a:txBody>
                  <a:tcPr marT="45712" marB="45712"/>
                </a:tc>
              </a:tr>
              <a:tr h="365752">
                <a:tc>
                  <a:txBody>
                    <a:bodyPr/>
                    <a:lstStyle/>
                    <a:p>
                      <a:r>
                        <a:rPr lang="en-US" sz="1400" dirty="0" smtClean="0"/>
                        <a:t>11-18-1620</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Feng Jiang</a:t>
                      </a:r>
                    </a:p>
                  </a:txBody>
                  <a:tcPr marT="45712" marB="45712"/>
                </a:tc>
                <a:tc>
                  <a:txBody>
                    <a:bodyPr/>
                    <a:lstStyle/>
                    <a:p>
                      <a:r>
                        <a:rPr lang="en-US" sz="1400" dirty="0" smtClean="0"/>
                        <a:t>Spec text for CFO feedback in ISTA-to-RSTA LMR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c>
                  <a:txBody>
                    <a:bodyPr/>
                    <a:lstStyle/>
                    <a:p>
                      <a:r>
                        <a:rPr lang="en-US" sz="1400" dirty="0" smtClean="0"/>
                        <a:t>30 min/as time permits</a:t>
                      </a:r>
                      <a:endParaRPr lang="en-US" sz="1400" dirty="0"/>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7680020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11-18/1262 </a:t>
            </a:r>
            <a:r>
              <a:rPr lang="en-US" b="0" dirty="0"/>
              <a:t>“</a:t>
            </a:r>
            <a:r>
              <a:rPr lang="en-US" dirty="0"/>
              <a:t>meeting minutes </a:t>
            </a:r>
            <a:r>
              <a:rPr lang="en-US" dirty="0" smtClean="0"/>
              <a:t>July 2018</a:t>
            </a:r>
            <a:r>
              <a:rPr lang="en-US" b="0" dirty="0"/>
              <a:t>” posted to Mentor on </a:t>
            </a:r>
            <a:r>
              <a:rPr lang="en-US" b="0" dirty="0" smtClean="0"/>
              <a:t>Aug. 1</a:t>
            </a:r>
            <a:r>
              <a:rPr lang="en-US" b="0" baseline="30000" dirty="0" smtClean="0"/>
              <a:t>st</a:t>
            </a:r>
            <a:r>
              <a:rPr lang="en-US" b="0" dirty="0" smtClean="0"/>
              <a:t> 2018</a:t>
            </a:r>
            <a:r>
              <a:rPr lang="en-US" b="0" dirty="0"/>
              <a:t>. </a:t>
            </a:r>
          </a:p>
          <a:p>
            <a:endParaRPr lang="en-US" dirty="0"/>
          </a:p>
          <a:p>
            <a:r>
              <a:rPr lang="en-US" dirty="0"/>
              <a:t>Motion:</a:t>
            </a:r>
          </a:p>
          <a:p>
            <a:pPr marL="0" indent="0"/>
            <a:r>
              <a:rPr lang="en-US" b="0" dirty="0"/>
              <a:t>Move to approve document </a:t>
            </a:r>
            <a:r>
              <a:rPr lang="en-US" b="0" dirty="0" smtClean="0"/>
              <a:t>11-18/1262 r1 </a:t>
            </a:r>
            <a:r>
              <a:rPr lang="en-US" b="0" dirty="0"/>
              <a:t>as </a:t>
            </a:r>
            <a:r>
              <a:rPr lang="en-US" b="0" dirty="0" err="1"/>
              <a:t>TGaz</a:t>
            </a:r>
            <a:r>
              <a:rPr lang="en-US" b="0" dirty="0"/>
              <a:t> meeting minutes for the </a:t>
            </a:r>
            <a:r>
              <a:rPr lang="en-US" b="0" dirty="0" smtClean="0"/>
              <a:t>July meeting</a:t>
            </a:r>
            <a:r>
              <a:rPr lang="en-US" b="0" dirty="0"/>
              <a:t>. </a:t>
            </a:r>
            <a:endParaRPr lang="en-US" b="0" dirty="0" smtClean="0"/>
          </a:p>
          <a:p>
            <a:pPr marL="0" indent="0"/>
            <a:endParaRPr lang="en-US" b="0" dirty="0"/>
          </a:p>
          <a:p>
            <a:r>
              <a:rPr lang="en-US" b="0" dirty="0"/>
              <a:t>Moved by</a:t>
            </a:r>
            <a:r>
              <a:rPr lang="en-US" b="0" dirty="0" smtClean="0"/>
              <a:t>:</a:t>
            </a:r>
            <a:endParaRPr lang="en-US" b="0" dirty="0"/>
          </a:p>
          <a:p>
            <a:r>
              <a:rPr lang="en-US" b="0" dirty="0"/>
              <a:t>Seconded by</a:t>
            </a:r>
            <a:r>
              <a:rPr lang="en-US" b="0" dirty="0" smtClean="0"/>
              <a:t>:</a:t>
            </a:r>
            <a:endParaRPr lang="en-US" b="0" dirty="0"/>
          </a:p>
          <a:p>
            <a:r>
              <a:rPr lang="en-US" b="0" dirty="0"/>
              <a:t>Results (Y/N/A</a:t>
            </a:r>
            <a:r>
              <a:rPr lang="en-US" b="0" dirty="0" smtClean="0"/>
              <a:t>):</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2867127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t>TGaz</a:t>
            </a:r>
            <a:r>
              <a:rPr lang="en-US" altLang="en-US"/>
              <a:t> Approved Plan</a:t>
            </a:r>
            <a:endParaRPr lang="en-US"/>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b="0" dirty="0"/>
              <a:t>Review/verify draft meets the 802.11 style guide (missing parts, naming conventions, normative and descriptive sections). </a:t>
            </a:r>
          </a:p>
          <a:p>
            <a:pPr>
              <a:buFont typeface="Arial" panose="020B0604020202020204" pitchFamily="34" charset="0"/>
              <a:buChar char="•"/>
            </a:pPr>
            <a:r>
              <a:rPr lang="en-US" altLang="en-US" b="0" dirty="0"/>
              <a:t>Freeze SFD and perform internal comment collection coming out of July 2018 meeting.</a:t>
            </a:r>
          </a:p>
          <a:p>
            <a:pPr>
              <a:buFont typeface="Arial" panose="020B0604020202020204" pitchFamily="34" charset="0"/>
              <a:buChar char="•"/>
            </a:pPr>
            <a:r>
              <a:rPr lang="en-US" altLang="en-US" b="0" dirty="0"/>
              <a:t>Perform internal comment resolution during the Sep. and possibly Nov. meeting (reject any remaining comments).</a:t>
            </a:r>
          </a:p>
          <a:p>
            <a:pPr>
              <a:buFont typeface="Arial" panose="020B0604020202020204" pitchFamily="34" charset="0"/>
              <a:buChar char="•"/>
            </a:pPr>
            <a:r>
              <a:rPr lang="en-US" altLang="en-US" b="0" dirty="0"/>
              <a:t>Go to Initial WG ballot coming out of Nov. 2018.</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5661823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TG Approved Timelines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pSp>
        <p:nvGrpSpPr>
          <p:cNvPr id="92" name="Group 91"/>
          <p:cNvGrpSpPr/>
          <p:nvPr/>
        </p:nvGrpSpPr>
        <p:grpSpPr>
          <a:xfrm>
            <a:off x="119336" y="1988839"/>
            <a:ext cx="11809312" cy="4176465"/>
            <a:chOff x="505758" y="1988839"/>
            <a:chExt cx="9034902" cy="4176465"/>
          </a:xfrm>
        </p:grpSpPr>
        <p:sp>
          <p:nvSpPr>
            <p:cNvPr id="7" name="Text Box 24"/>
            <p:cNvSpPr txBox="1">
              <a:spLocks noChangeArrowheads="1"/>
            </p:cNvSpPr>
            <p:nvPr/>
          </p:nvSpPr>
          <p:spPr bwMode="auto">
            <a:xfrm>
              <a:off x="3575931" y="2365538"/>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505758" y="2376129"/>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551384" y="1988840"/>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6942930" y="1995507"/>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5677436" y="1988840"/>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139329" y="1988840"/>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23996" y="1988839"/>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551384" y="1988839"/>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4403043" y="1988839"/>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8483744" y="2365538"/>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598420" y="2391027"/>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8460570" y="240595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297794" y="2396753"/>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2945053" y="3007466"/>
              <a:ext cx="2359966"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906588" y="2827678"/>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3618839" y="3174287"/>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3" name="Rectangle 22"/>
            <p:cNvSpPr/>
            <p:nvPr/>
          </p:nvSpPr>
          <p:spPr>
            <a:xfrm>
              <a:off x="1617315" y="2827679"/>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529543" y="2825853"/>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8236008" y="1995507"/>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0684" y="1988840"/>
              <a:ext cx="650315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6186043" y="2620811"/>
              <a:ext cx="53879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6319371" y="2408340"/>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5400460" y="2648906"/>
              <a:ext cx="43180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Nov. 18</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5534740" y="2403578"/>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2873077" y="2419906"/>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280572" y="2374846"/>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4427330" y="2607742"/>
              <a:ext cx="4269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4544208" y="2404527"/>
              <a:ext cx="1344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4511634" y="3171466"/>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528119" y="281948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2771146" y="3004734"/>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640551" y="3284984"/>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617315" y="3360789"/>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649962" y="3907940"/>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639677" y="4382360"/>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636019" y="4938964"/>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436771" y="3898398"/>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437771" y="3897765"/>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2945053" y="4551491"/>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617315" y="4364043"/>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2945053" y="5126412"/>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615919" y="4938964"/>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3618840" y="4087111"/>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898841" y="3043560"/>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615918" y="4578279"/>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631159" y="3573016"/>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631717" y="304356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601910" y="5140510"/>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5780075" y="3500380"/>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850187" y="3547715"/>
              <a:ext cx="729796"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533126" y="2428738"/>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444431" y="2378111"/>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434641" y="4121825"/>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2903465" y="4747116"/>
              <a:ext cx="2482117"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995483" y="3203311"/>
              <a:ext cx="2295943"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230445" y="4084054"/>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4859379" y="4077072"/>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4859378" y="4278494"/>
              <a:ext cx="57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3625852" y="4084054"/>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3656898" y="4285476"/>
              <a:ext cx="4896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211322" y="4285476"/>
              <a:ext cx="61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2938883" y="3550410"/>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2938195" y="3829298"/>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4833994" y="3824858"/>
              <a:ext cx="52944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231626" y="3824858"/>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3635242" y="3824858"/>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2946778" y="3547871"/>
              <a:ext cx="2482054"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4939469" y="2595995"/>
              <a:ext cx="54683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5142671" y="2411146"/>
              <a:ext cx="130791"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5183430" y="2409899"/>
              <a:ext cx="130791"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4873402" y="2363863"/>
              <a:ext cx="33402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3613158" y="3377312"/>
              <a:ext cx="156816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2963277" y="5341589"/>
              <a:ext cx="241729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5578345" y="2399169"/>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5651581" y="2379400"/>
              <a:ext cx="50394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18085595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Last call for Submission (5 min)</a:t>
            </a:r>
          </a:p>
          <a:p>
            <a:pPr algn="just">
              <a:spcBef>
                <a:spcPct val="20000"/>
              </a:spcBef>
              <a:buFontTx/>
              <a:buChar char="•"/>
            </a:pPr>
            <a:r>
              <a:rPr lang="en-US" altLang="en-US" sz="2000" b="0" dirty="0"/>
              <a:t>Agenda setting and presentation ordering for the week (25 min)</a:t>
            </a:r>
          </a:p>
          <a:p>
            <a:pPr algn="just">
              <a:spcBef>
                <a:spcPct val="20000"/>
              </a:spcBef>
              <a:buFontTx/>
              <a:buChar char="•"/>
            </a:pPr>
            <a:r>
              <a:rPr lang="en-US" altLang="en-US" sz="2000" b="0" dirty="0"/>
              <a:t>Consider previous meeting minutes for </a:t>
            </a:r>
            <a:r>
              <a:rPr lang="en-US" altLang="en-US" sz="2000" b="0" dirty="0" smtClean="0"/>
              <a:t>approval </a:t>
            </a:r>
            <a:r>
              <a:rPr lang="en-US" altLang="en-US" sz="2000" b="0" dirty="0"/>
              <a:t>(5 min)</a:t>
            </a:r>
          </a:p>
          <a:p>
            <a:pPr algn="just">
              <a:spcBef>
                <a:spcPct val="20000"/>
              </a:spcBef>
              <a:buFontTx/>
              <a:buChar char="•"/>
            </a:pPr>
            <a:r>
              <a:rPr lang="en-US" altLang="en-US" sz="2000" b="0" dirty="0"/>
              <a:t>Review Comment Collection results </a:t>
            </a:r>
            <a:r>
              <a:rPr lang="en-US" altLang="en-US" sz="2000" b="0" dirty="0" smtClean="0"/>
              <a:t>(45min</a:t>
            </a:r>
            <a:r>
              <a:rPr lang="en-US" altLang="en-US" sz="2000" b="0" dirty="0"/>
              <a:t>)</a:t>
            </a:r>
          </a:p>
          <a:p>
            <a:pPr algn="just">
              <a:spcBef>
                <a:spcPct val="20000"/>
              </a:spcBef>
              <a:buFontTx/>
              <a:buChar char="•"/>
            </a:pPr>
            <a:r>
              <a:rPr lang="en-US" altLang="en-US" sz="2000" b="0" dirty="0" smtClean="0"/>
              <a:t>Review </a:t>
            </a:r>
            <a:r>
              <a:rPr lang="en-US" altLang="en-US" sz="2000" b="0" dirty="0"/>
              <a:t>plans for the week in view of TG process towards the Nov. 2018 D1.0 publication and Initial WG </a:t>
            </a:r>
            <a:r>
              <a:rPr lang="en-US" altLang="en-US" sz="2000" b="0" dirty="0" smtClean="0"/>
              <a:t>ballot</a:t>
            </a:r>
            <a:r>
              <a:rPr lang="en-US" altLang="en-US" sz="2000" b="0" dirty="0"/>
              <a:t> </a:t>
            </a:r>
            <a:r>
              <a:rPr lang="en-US" altLang="en-US" sz="2000" b="0" dirty="0" smtClean="0"/>
              <a:t>(10min</a:t>
            </a:r>
            <a:r>
              <a:rPr lang="en-US" altLang="en-US" sz="2000" b="0" dirty="0" smtClean="0"/>
              <a:t>)</a:t>
            </a:r>
          </a:p>
          <a:p>
            <a:pPr algn="just">
              <a:spcBef>
                <a:spcPct val="20000"/>
              </a:spcBef>
              <a:buFontTx/>
              <a:buChar char="•"/>
            </a:pPr>
            <a:r>
              <a:rPr lang="en-US" altLang="en-US" sz="2000" b="0" dirty="0" smtClean="0"/>
              <a:t>Review submissions as needed.</a:t>
            </a: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972566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26246535"/>
              </p:ext>
            </p:extLst>
          </p:nvPr>
        </p:nvGraphicFramePr>
        <p:xfrm>
          <a:off x="551384" y="2060848"/>
          <a:ext cx="10513168" cy="2560856"/>
        </p:xfrm>
        <a:graphic>
          <a:graphicData uri="http://schemas.openxmlformats.org/drawingml/2006/table">
            <a:tbl>
              <a:tblPr firstRow="1" bandRow="1">
                <a:tableStyleId>{21E4AEA4-8DFA-4A89-87EB-49C32662AFE0}</a:tableStyleId>
              </a:tblPr>
              <a:tblGrid>
                <a:gridCol w="1569130"/>
                <a:gridCol w="2678358"/>
                <a:gridCol w="2891121"/>
                <a:gridCol w="1646367"/>
                <a:gridCol w="1728192"/>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10</a:t>
                      </a:r>
                      <a:r>
                        <a:rPr lang="en-US" sz="1400" baseline="0" dirty="0" smtClean="0"/>
                        <a:t> </a:t>
                      </a:r>
                      <a:r>
                        <a:rPr lang="en-US" sz="1400" dirty="0" smtClean="0"/>
                        <a:t>min/as </a:t>
                      </a:r>
                      <a:r>
                        <a:rPr lang="en-US" sz="1400" dirty="0" smtClean="0"/>
                        <a:t>needed</a:t>
                      </a:r>
                      <a:endParaRPr lang="en-US" sz="1400" dirty="0"/>
                    </a:p>
                  </a:txBody>
                  <a:tcPr marT="45712" marB="45712"/>
                </a:tc>
              </a:tr>
              <a:tr h="365752">
                <a:tc>
                  <a:txBody>
                    <a:bodyPr/>
                    <a:lstStyle/>
                    <a:p>
                      <a:r>
                        <a:rPr lang="en-US" sz="1400" dirty="0" smtClean="0"/>
                        <a:t>11-18-1620</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Feng Jiang</a:t>
                      </a:r>
                    </a:p>
                  </a:txBody>
                  <a:tcPr marT="45712" marB="45712"/>
                </a:tc>
                <a:tc>
                  <a:txBody>
                    <a:bodyPr/>
                    <a:lstStyle/>
                    <a:p>
                      <a:r>
                        <a:rPr lang="en-US" sz="1400" dirty="0" smtClean="0"/>
                        <a:t>Spec text for CFO feedback in ISTA-to-RSTA LMR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c>
                  <a:txBody>
                    <a:bodyPr/>
                    <a:lstStyle/>
                    <a:p>
                      <a:r>
                        <a:rPr lang="en-US" sz="1400" dirty="0" smtClean="0"/>
                        <a:t>35 min</a:t>
                      </a:r>
                      <a:endParaRPr lang="en-US" sz="1400" dirty="0"/>
                    </a:p>
                  </a:txBody>
                  <a:tcPr marT="45712" marB="45712"/>
                </a:tc>
              </a:tr>
              <a:tr h="365752">
                <a:tc>
                  <a:txBody>
                    <a:bodyPr/>
                    <a:lstStyle/>
                    <a:p>
                      <a:r>
                        <a:rPr lang="en-US" sz="1400" dirty="0" smtClean="0"/>
                        <a:t>11-18-539</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Feng Jiang</a:t>
                      </a:r>
                      <a:endParaRPr lang="en-US" sz="1400" dirty="0"/>
                    </a:p>
                  </a:txBody>
                  <a:tcPr marT="45712" marB="45712"/>
                </a:tc>
                <a:tc>
                  <a:txBody>
                    <a:bodyPr/>
                    <a:lstStyle/>
                    <a:p>
                      <a:r>
                        <a:rPr lang="en-US" sz="1400" dirty="0" smtClean="0"/>
                        <a:t>539r1 Existence Indication of Attacker or Jammer in LMR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a:t>
                      </a:r>
                      <a:r>
                        <a:rPr lang="en-US" sz="1400" baseline="0" dirty="0" smtClean="0"/>
                        <a:t> text</a:t>
                      </a:r>
                      <a:endParaRPr lang="en-US" sz="1400" dirty="0" smtClean="0"/>
                    </a:p>
                  </a:txBody>
                  <a:tcPr marT="45712" marB="45712"/>
                </a:tc>
                <a:tc>
                  <a:txBody>
                    <a:bodyPr/>
                    <a:lstStyle/>
                    <a:p>
                      <a:r>
                        <a:rPr lang="en-US" sz="1400" dirty="0" smtClean="0"/>
                        <a:t>35</a:t>
                      </a:r>
                      <a:r>
                        <a:rPr lang="en-US" sz="1400" baseline="0" dirty="0" smtClean="0"/>
                        <a:t> min</a:t>
                      </a:r>
                      <a:endParaRPr lang="en-US" sz="1400" dirty="0"/>
                    </a:p>
                  </a:txBody>
                  <a:tcPr marT="45712" marB="45712"/>
                </a:tc>
              </a:tr>
              <a:tr h="365752">
                <a:tc>
                  <a:txBody>
                    <a:bodyPr/>
                    <a:lstStyle/>
                    <a:p>
                      <a:r>
                        <a:rPr lang="en-US" sz="1400" dirty="0" smtClean="0"/>
                        <a:t>11-18-1604</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Dibakar Das</a:t>
                      </a:r>
                    </a:p>
                  </a:txBody>
                  <a:tcPr marT="45712" marB="45712"/>
                </a:tc>
                <a:tc>
                  <a:txBody>
                    <a:bodyPr/>
                    <a:lstStyle/>
                    <a:p>
                      <a:r>
                        <a:rPr lang="en-US" sz="1400" dirty="0" smtClean="0"/>
                        <a:t>Availability</a:t>
                      </a:r>
                      <a:r>
                        <a:rPr lang="en-US" sz="1400" baseline="0" dirty="0" smtClean="0"/>
                        <a:t> </a:t>
                      </a:r>
                      <a:r>
                        <a:rPr lang="en-US" sz="1400" dirty="0" smtClean="0"/>
                        <a:t>window</a:t>
                      </a:r>
                      <a:r>
                        <a:rPr lang="en-US" sz="1400" baseline="0" dirty="0" smtClean="0"/>
                        <a:t> </a:t>
                      </a:r>
                      <a:r>
                        <a:rPr lang="en-US" sz="1400" dirty="0" smtClean="0"/>
                        <a:t>update</a:t>
                      </a:r>
                      <a:endParaRPr lang="en-US" sz="1400" dirty="0"/>
                    </a:p>
                  </a:txBody>
                  <a:tcPr marT="45712" marB="45712"/>
                </a:tc>
                <a:tc>
                  <a:txBody>
                    <a:bodyPr/>
                    <a:lstStyle/>
                    <a:p>
                      <a:r>
                        <a:rPr lang="en-US" sz="1400" dirty="0" smtClean="0"/>
                        <a:t>Technical</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30 min</a:t>
                      </a:r>
                      <a:endParaRPr lang="en-US" sz="1400" strike="noStrike" kern="1200" dirty="0" smtClean="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400" strike="noStrike" kern="1200" dirty="0" smtClean="0">
                          <a:solidFill>
                            <a:schemeClr val="dk1"/>
                          </a:solidFill>
                          <a:latin typeface="+mn-lt"/>
                          <a:ea typeface="+mn-ea"/>
                          <a:cs typeface="+mn-cs"/>
                        </a:rPr>
                        <a:t>11-18-1628</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Erik Lindskog</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noProof="0" dirty="0" err="1" smtClean="0">
                          <a:solidFill>
                            <a:schemeClr val="dk1"/>
                          </a:solidFill>
                          <a:latin typeface="+mn-lt"/>
                          <a:ea typeface="+mn-ea"/>
                          <a:cs typeface="+mn-cs"/>
                        </a:rPr>
                        <a:t>HEz</a:t>
                      </a:r>
                      <a:r>
                        <a:rPr lang="en-US" sz="1400" strike="noStrike" kern="1200" noProof="0" dirty="0" smtClean="0">
                          <a:solidFill>
                            <a:schemeClr val="dk1"/>
                          </a:solidFill>
                          <a:latin typeface="+mn-lt"/>
                          <a:ea typeface="+mn-ea"/>
                          <a:cs typeface="+mn-cs"/>
                        </a:rPr>
                        <a:t> Passive Ranging Schedule Announcement.</a:t>
                      </a:r>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30</a:t>
                      </a:r>
                      <a:r>
                        <a:rPr lang="en-US" sz="1400" strike="noStrike" kern="1200" baseline="0" dirty="0" smtClean="0">
                          <a:solidFill>
                            <a:schemeClr val="dk1"/>
                          </a:solidFill>
                          <a:latin typeface="+mn-lt"/>
                          <a:ea typeface="+mn-ea"/>
                          <a:cs typeface="+mn-cs"/>
                        </a:rPr>
                        <a:t> min</a:t>
                      </a: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9729352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Last call for Submission (5 min)</a:t>
            </a:r>
          </a:p>
          <a:p>
            <a:pPr algn="just">
              <a:spcBef>
                <a:spcPct val="20000"/>
              </a:spcBef>
              <a:buFontTx/>
              <a:buChar char="•"/>
            </a:pPr>
            <a:r>
              <a:rPr lang="en-US" altLang="en-US" sz="2000" b="0" dirty="0"/>
              <a:t>Agenda setting and presentation ordering for the week (25 min)</a:t>
            </a:r>
          </a:p>
          <a:p>
            <a:pPr algn="just">
              <a:spcBef>
                <a:spcPct val="20000"/>
              </a:spcBef>
              <a:buFontTx/>
              <a:buChar char="•"/>
            </a:pPr>
            <a:r>
              <a:rPr lang="en-US" altLang="en-US" sz="2000" b="0" dirty="0"/>
              <a:t>Consider previous meeting minutes for </a:t>
            </a:r>
            <a:r>
              <a:rPr lang="en-US" altLang="en-US" sz="2000" b="0" dirty="0" smtClean="0"/>
              <a:t>approval </a:t>
            </a:r>
            <a:r>
              <a:rPr lang="en-US" altLang="en-US" sz="2000" b="0" dirty="0"/>
              <a:t>(5 min)</a:t>
            </a:r>
          </a:p>
          <a:p>
            <a:pPr algn="just">
              <a:spcBef>
                <a:spcPct val="20000"/>
              </a:spcBef>
              <a:buFontTx/>
              <a:buChar char="•"/>
            </a:pPr>
            <a:r>
              <a:rPr lang="en-US" altLang="en-US" sz="2000" b="0" dirty="0"/>
              <a:t>Review Comment Collection results </a:t>
            </a:r>
            <a:r>
              <a:rPr lang="en-US" altLang="en-US" sz="2000" b="0" dirty="0" smtClean="0"/>
              <a:t>(45min</a:t>
            </a:r>
            <a:r>
              <a:rPr lang="en-US" altLang="en-US" sz="2000" b="0" dirty="0"/>
              <a:t>)</a:t>
            </a:r>
          </a:p>
          <a:p>
            <a:pPr algn="just">
              <a:spcBef>
                <a:spcPct val="20000"/>
              </a:spcBef>
              <a:buFontTx/>
              <a:buChar char="•"/>
            </a:pPr>
            <a:r>
              <a:rPr lang="en-US" altLang="en-US" sz="2000" b="0" dirty="0" smtClean="0"/>
              <a:t>Review </a:t>
            </a:r>
            <a:r>
              <a:rPr lang="en-US" altLang="en-US" sz="2000" b="0" dirty="0"/>
              <a:t>plans for the week in view of TG process towards the Nov. 2018 D1.0 publication and Initial WG </a:t>
            </a:r>
            <a:r>
              <a:rPr lang="en-US" altLang="en-US" sz="2000" b="0" dirty="0" smtClean="0"/>
              <a:t>ballot</a:t>
            </a:r>
            <a:r>
              <a:rPr lang="en-US" altLang="en-US" sz="2000" b="0" dirty="0"/>
              <a:t> </a:t>
            </a:r>
            <a:r>
              <a:rPr lang="en-US" altLang="en-US" sz="2000" b="0" dirty="0" smtClean="0"/>
              <a:t>(10min</a:t>
            </a:r>
            <a:r>
              <a:rPr lang="en-US" altLang="en-US" sz="2000" b="0" dirty="0" smtClean="0"/>
              <a:t>)</a:t>
            </a:r>
          </a:p>
          <a:p>
            <a:pPr algn="just">
              <a:spcBef>
                <a:spcPct val="20000"/>
              </a:spcBef>
              <a:buFontTx/>
              <a:buChar char="•"/>
            </a:pPr>
            <a:r>
              <a:rPr lang="en-US" altLang="en-US" sz="2000" b="0" dirty="0" smtClean="0"/>
              <a:t>Review submissions as needed.</a:t>
            </a: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1135586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009227248"/>
              </p:ext>
            </p:extLst>
          </p:nvPr>
        </p:nvGraphicFramePr>
        <p:xfrm>
          <a:off x="551384" y="2060848"/>
          <a:ext cx="10513168" cy="2774216"/>
        </p:xfrm>
        <a:graphic>
          <a:graphicData uri="http://schemas.openxmlformats.org/drawingml/2006/table">
            <a:tbl>
              <a:tblPr firstRow="1" bandRow="1">
                <a:tableStyleId>{21E4AEA4-8DFA-4A89-87EB-49C32662AFE0}</a:tableStyleId>
              </a:tblPr>
              <a:tblGrid>
                <a:gridCol w="1569130"/>
                <a:gridCol w="2678358"/>
                <a:gridCol w="2891121"/>
                <a:gridCol w="1646367"/>
                <a:gridCol w="1728192"/>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10</a:t>
                      </a:r>
                      <a:r>
                        <a:rPr lang="en-US" sz="1400" baseline="0" dirty="0" smtClean="0"/>
                        <a:t> </a:t>
                      </a:r>
                      <a:r>
                        <a:rPr lang="en-US" sz="1400" dirty="0" smtClean="0"/>
                        <a:t>min/as </a:t>
                      </a:r>
                      <a:r>
                        <a:rPr lang="en-US" sz="1400" dirty="0" smtClean="0"/>
                        <a:t>needed</a:t>
                      </a:r>
                      <a:endParaRPr lang="en-US" sz="14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11-18-1628</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Erik Lindskog</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noProof="0" dirty="0" err="1" smtClean="0">
                          <a:solidFill>
                            <a:schemeClr val="dk1"/>
                          </a:solidFill>
                          <a:latin typeface="+mn-lt"/>
                          <a:ea typeface="+mn-ea"/>
                          <a:cs typeface="+mn-cs"/>
                        </a:rPr>
                        <a:t>HEz</a:t>
                      </a:r>
                      <a:r>
                        <a:rPr lang="en-US" sz="1400" strike="noStrike" kern="1200" noProof="0" dirty="0" smtClean="0">
                          <a:solidFill>
                            <a:schemeClr val="dk1"/>
                          </a:solidFill>
                          <a:latin typeface="+mn-lt"/>
                          <a:ea typeface="+mn-ea"/>
                          <a:cs typeface="+mn-cs"/>
                        </a:rPr>
                        <a:t> Passive Ranging Schedule Announcement.</a:t>
                      </a:r>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30min/As needed</a:t>
                      </a:r>
                      <a:endParaRPr lang="en-US" sz="1400" strike="noStrike" kern="1200" dirty="0" smtClean="0">
                        <a:solidFill>
                          <a:schemeClr val="dk1"/>
                        </a:solidFill>
                        <a:latin typeface="+mn-lt"/>
                        <a:ea typeface="+mn-ea"/>
                        <a:cs typeface="+mn-cs"/>
                      </a:endParaRPr>
                    </a:p>
                  </a:txBody>
                  <a:tcPr marT="45712" marB="45712"/>
                </a:tc>
              </a:tr>
              <a:tr h="3657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11-18-1619</a:t>
                      </a:r>
                    </a:p>
                  </a:txBody>
                  <a:tcPr marT="45712" marB="45712"/>
                </a:tc>
                <a:tc>
                  <a:txBody>
                    <a:bodyPr/>
                    <a:lstStyle/>
                    <a:p>
                      <a:r>
                        <a:rPr lang="en-US" sz="1400" dirty="0" smtClean="0"/>
                        <a:t>Yongho Seok</a:t>
                      </a:r>
                      <a:endParaRPr lang="en-US" sz="1400" dirty="0"/>
                    </a:p>
                  </a:txBody>
                  <a:tcPr marT="45712" marB="45712"/>
                </a:tc>
                <a:tc>
                  <a:txBody>
                    <a:bodyPr/>
                    <a:lstStyle/>
                    <a:p>
                      <a:r>
                        <a:rPr lang="en-US" sz="1400" dirty="0" err="1" smtClean="0"/>
                        <a:t>VHTz</a:t>
                      </a:r>
                      <a:r>
                        <a:rPr lang="en-US" sz="1400" dirty="0" smtClean="0"/>
                        <a:t> </a:t>
                      </a:r>
                      <a:r>
                        <a:rPr lang="en-US" sz="1400" dirty="0" err="1" smtClean="0"/>
                        <a:t>HEz</a:t>
                      </a:r>
                      <a:r>
                        <a:rPr lang="en-US" sz="1400" dirty="0" smtClean="0"/>
                        <a:t> Name Change</a:t>
                      </a:r>
                      <a:endParaRPr lang="en-US" sz="1400" dirty="0"/>
                    </a:p>
                  </a:txBody>
                  <a:tcPr marT="45712" marB="45712"/>
                </a:tc>
                <a:tc>
                  <a:txBody>
                    <a:bodyPr/>
                    <a:lstStyle/>
                    <a:p>
                      <a:r>
                        <a:rPr lang="en-US" sz="1400" dirty="0" smtClean="0"/>
                        <a:t>Comment</a:t>
                      </a:r>
                      <a:r>
                        <a:rPr lang="en-US" sz="1400" baseline="0" dirty="0" smtClean="0"/>
                        <a:t> resolution</a:t>
                      </a:r>
                      <a:endParaRPr lang="en-US" sz="1400" dirty="0"/>
                    </a:p>
                  </a:txBody>
                  <a:tcPr marT="45712" marB="45712"/>
                </a:tc>
                <a:tc>
                  <a:txBody>
                    <a:bodyPr/>
                    <a:lstStyle/>
                    <a:p>
                      <a:r>
                        <a:rPr lang="en-US" sz="1400" dirty="0" smtClean="0"/>
                        <a:t>35</a:t>
                      </a:r>
                      <a:r>
                        <a:rPr lang="en-US" sz="1400" baseline="0" dirty="0" smtClean="0"/>
                        <a:t> min</a:t>
                      </a:r>
                      <a:endParaRPr lang="en-US" sz="1400" dirty="0"/>
                    </a:p>
                  </a:txBody>
                  <a:tcPr marT="45712" marB="45712"/>
                </a:tc>
              </a:tr>
              <a:tr h="3657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11-18-1616</a:t>
                      </a:r>
                    </a:p>
                  </a:txBody>
                  <a:tcPr marT="45712" marB="45712"/>
                </a:tc>
                <a:tc>
                  <a:txBody>
                    <a:bodyPr/>
                    <a:lstStyle/>
                    <a:p>
                      <a:r>
                        <a:rPr lang="en-US" sz="1400" dirty="0" smtClean="0"/>
                        <a:t>Yongho Seok</a:t>
                      </a:r>
                      <a:endParaRPr lang="en-US" sz="1400" dirty="0"/>
                    </a:p>
                  </a:txBody>
                  <a:tcPr marT="45712" marB="45712"/>
                </a:tc>
                <a:tc>
                  <a:txBody>
                    <a:bodyPr/>
                    <a:lstStyle/>
                    <a:p>
                      <a:r>
                        <a:rPr lang="en-US" sz="1400" dirty="0" smtClean="0"/>
                        <a:t>Secure EDMG Measurement Exchange Protocol</a:t>
                      </a:r>
                      <a:endParaRPr lang="en-US" sz="1400" dirty="0"/>
                    </a:p>
                  </a:txBody>
                  <a:tcPr marT="45712" marB="45712"/>
                </a:tc>
                <a:tc>
                  <a:txBody>
                    <a:bodyPr/>
                    <a:lstStyle/>
                    <a:p>
                      <a:r>
                        <a:rPr lang="en-US" sz="1400" dirty="0" smtClean="0"/>
                        <a:t>Comment resolution</a:t>
                      </a:r>
                      <a:endParaRPr lang="en-US" sz="1400" dirty="0"/>
                    </a:p>
                  </a:txBody>
                  <a:tcPr marT="45712" marB="45712"/>
                </a:tc>
                <a:tc>
                  <a:txBody>
                    <a:bodyPr/>
                    <a:lstStyle/>
                    <a:p>
                      <a:r>
                        <a:rPr lang="en-US" sz="1400" dirty="0" smtClean="0"/>
                        <a:t>40</a:t>
                      </a:r>
                      <a:r>
                        <a:rPr lang="en-US" sz="1400" baseline="0" dirty="0" smtClean="0"/>
                        <a:t> min</a:t>
                      </a:r>
                      <a:endParaRPr lang="en-US" sz="1400" dirty="0"/>
                    </a:p>
                  </a:txBody>
                  <a:tcPr marT="45712" marB="45712"/>
                </a:tc>
              </a:tr>
              <a:tr h="365752">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2144910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July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30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31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32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a:p>
        </p:txBody>
      </p:sp>
      <p:sp>
        <p:nvSpPr>
          <p:cNvPr id="4" name="Date Placeholder 3"/>
          <p:cNvSpPr>
            <a:spLocks noGrp="1"/>
          </p:cNvSpPr>
          <p:nvPr>
            <p:ph type="dt" idx="15"/>
          </p:nvPr>
        </p:nvSpPr>
        <p:spPr/>
        <p:txBody>
          <a:bodyPr/>
          <a:lstStyle/>
          <a:p>
            <a:r>
              <a:rPr lang="en-US" smtClean="0"/>
              <a:t>Sep.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2693</TotalTime>
  <Words>2630</Words>
  <Application>Microsoft Office PowerPoint</Application>
  <PresentationFormat>Widescreen</PresentationFormat>
  <Paragraphs>610</Paragraphs>
  <Slides>35</Slides>
  <Notes>16</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6"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July Meeting Agenda</vt:lpstr>
      <vt:lpstr>IEEE 802.11 Task Group AZ Next Generation Positioning </vt:lpstr>
      <vt:lpstr>Abstract</vt:lpstr>
      <vt:lpstr>Logistics</vt:lpstr>
      <vt:lpstr>Patent Policy</vt:lpstr>
      <vt:lpstr>Instructions for the WG Chair</vt:lpstr>
      <vt:lpstr>802.11 Template Instructions 1/4</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(1)</vt:lpstr>
      <vt:lpstr>TG Process</vt:lpstr>
      <vt:lpstr>Meeting Slot # 1 discussion items</vt:lpstr>
      <vt:lpstr>PowerPoint Presentation</vt:lpstr>
      <vt:lpstr>Approval of previous meeting minutes</vt:lpstr>
      <vt:lpstr>TGaz Approved Plan</vt:lpstr>
      <vt:lpstr>Current TG Approved Timelines</vt:lpstr>
      <vt:lpstr>Meeting Slot # 1 discussion items</vt:lpstr>
      <vt:lpstr>PowerPoint Presentation</vt:lpstr>
      <vt:lpstr>Meeting Slot # 1 discussion items</vt:lpstr>
      <vt:lpstr>PowerPoint Presentation</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26</cp:revision>
  <cp:lastPrinted>1601-01-01T00:00:00Z</cp:lastPrinted>
  <dcterms:created xsi:type="dcterms:W3CDTF">2018-08-06T10:28:59Z</dcterms:created>
  <dcterms:modified xsi:type="dcterms:W3CDTF">2018-09-11T19:02:01Z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e5d38792-1f67-47cd-82cd-e79a001b9d6e</vt:lpwstr>
  </property>
  <property fmtid="{D5CDD505-2E9C-101B-9397-08002B2CF9AE}" pid="3" name="CTP_TimeStamp">
    <vt:lpwstr>2018-09-11 19:02:00Z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