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62" r:id="rId18"/>
    <p:sldId id="351" r:id="rId19"/>
    <p:sldId id="372" r:id="rId20"/>
    <p:sldId id="373" r:id="rId21"/>
    <p:sldId id="374" r:id="rId22"/>
    <p:sldId id="375" r:id="rId23"/>
    <p:sldId id="390" r:id="rId24"/>
    <p:sldId id="320" r:id="rId25"/>
    <p:sldId id="371" r:id="rId26"/>
    <p:sldId id="359" r:id="rId27"/>
    <p:sldId id="366" r:id="rId28"/>
    <p:sldId id="379"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55" d="100"/>
          <a:sy n="155" d="100"/>
        </p:scale>
        <p:origin x="2292"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802.11-18/1382r3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8/11-18-1051-03-0arc-what-is-an-ess.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1579-00-0000-2018-09-liaison-from-wba-re-mac-randomization-impacts.doc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8/11-18-1494-00-00ba-overview-of-802-11-ba-power-management-in-d0-4.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20-00-0arc-discussion-on-wur-802-11ba-state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016-00-0arc-wur-state-diagram-proposal-hamilton.vsdx" TargetMode="External"/><Relationship Id="rId4" Type="http://schemas.openxmlformats.org/officeDocument/2006/relationships/hyperlink" Target="https://mentor.ieee.org/802.11/dcn/18/11-18-0884-01-0arc-802-11ba-architecture-discussion.pptx" TargetMode="External"/><Relationship Id="rId9" Type="http://schemas.openxmlformats.org/officeDocument/2006/relationships/hyperlink" Target="https://mentor.ieee.org/802.11/dcn/18/11-18-1579-00-0000-2018-09-liaison-from-wba-re-mac-randomization-impact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326-00-0arc-arc-sc-meeting-minutes-jul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355-00-00ba-meeting-minutes-july-2018.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7/11-17-0575-11-00ba-spec-framework.docx" TargetMode="External"/><Relationship Id="rId3" Type="http://schemas.openxmlformats.org/officeDocument/2006/relationships/hyperlink" Target="https://mentor.ieee.org/802.11/dcn/18/11-18-1017-01-0arc-wur-multi-ap-reference-model.vsd" TargetMode="External"/><Relationship Id="rId7" Type="http://schemas.openxmlformats.org/officeDocument/2006/relationships/hyperlink" Target="https://mentor.ieee.org/802.11/dcn/17/11-17-0972-02-00ba-definition-of-wur-mode.pptx" TargetMode="External"/><Relationship Id="rId2" Type="http://schemas.openxmlformats.org/officeDocument/2006/relationships/hyperlink" Target="https://mentor.ieee.org/802.11/dcn/18/11-18-1020-04-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884-01-0arc-802-11ba-architecture-discussion.pptx" TargetMode="External"/><Relationship Id="rId11" Type="http://schemas.openxmlformats.org/officeDocument/2006/relationships/hyperlink" Target="https://mentor.ieee.org/802.11/dcn/18/11-18-1020-00-0arc-discussion-on-wur-802-11ba-states.pptx" TargetMode="External"/><Relationship Id="rId5" Type="http://schemas.openxmlformats.org/officeDocument/2006/relationships/hyperlink" Target="https://mentor.ieee.org/802.11/dcn/17/11-17-1025-00-0arc-11ba-arch-discussion.pptx" TargetMode="External"/><Relationship Id="rId10"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0533-02-0arc-802-11ba-topics-related-to-arc.pptx" TargetMode="External"/><Relationship Id="rId9" Type="http://schemas.openxmlformats.org/officeDocument/2006/relationships/hyperlink" Target="https://mentor.ieee.org/802.11/dcn/18/11-18-1016-00-0arc-wur-state-diagram-proposal-hamilton.vsd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2018-09-11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8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dirty="0">
                <a:solidFill>
                  <a:srgbClr val="000000"/>
                </a:solidFill>
              </a:rPr>
              <a:t>Tuesday, September 11, PM2</a:t>
            </a:r>
            <a:endParaRPr lang="en-US" sz="1800" dirty="0"/>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802.11/802.1ASrev use of FTM update - </a:t>
            </a:r>
            <a:r>
              <a:rPr lang="en-US" sz="1800" dirty="0">
                <a:hlinkClick r:id="rId3"/>
              </a:rPr>
              <a:t>11-17/1086r4</a:t>
            </a:r>
            <a:r>
              <a:rPr lang="en-US" sz="1800" dirty="0"/>
              <a:t> </a:t>
            </a:r>
          </a:p>
          <a:p>
            <a:pPr marL="342900" lvl="1" indent="-342900" eaLnBrk="1" hangingPunct="1">
              <a:lnSpc>
                <a:spcPct val="90000"/>
              </a:lnSpc>
              <a:buFontTx/>
              <a:buChar char="•"/>
              <a:defRPr/>
            </a:pPr>
            <a:r>
              <a:rPr lang="en-US" sz="1800" b="1" dirty="0"/>
              <a:t>802 (and 802.1) activities: 802c, 802.1CQ</a:t>
            </a:r>
          </a:p>
          <a:p>
            <a:pPr marL="342900" lvl="1" indent="-342900" eaLnBrk="1" hangingPunct="1">
              <a:lnSpc>
                <a:spcPct val="90000"/>
              </a:lnSpc>
              <a:buFontTx/>
              <a:buChar char="•"/>
              <a:defRPr/>
            </a:pPr>
            <a:r>
              <a:rPr lang="en-US" sz="1800" b="1" dirty="0"/>
              <a:t>IETF/802 coordination</a:t>
            </a:r>
          </a:p>
          <a:p>
            <a:pPr marL="342900" lvl="1" indent="-342900" eaLnBrk="1" hangingPunct="1">
              <a:lnSpc>
                <a:spcPct val="90000"/>
              </a:lnSpc>
              <a:buFont typeface="Arial" pitchFamily="34" charset="0"/>
              <a:buChar char="•"/>
              <a:defRPr/>
            </a:pPr>
            <a:r>
              <a:rPr lang="en-US" sz="1800" b="1" dirty="0"/>
              <a:t>Continued review of </a:t>
            </a:r>
            <a:r>
              <a:rPr lang="en-US" sz="1800" b="1" dirty="0" err="1"/>
              <a:t>TGax</a:t>
            </a:r>
            <a:r>
              <a:rPr lang="en-US" sz="1800" b="1" dirty="0"/>
              <a:t> approach to subclause 10.2 and Figure 10-1</a:t>
            </a:r>
            <a:endParaRPr lang="en-US" sz="1800" dirty="0"/>
          </a:p>
          <a:p>
            <a:pPr marL="342900" lvl="1" indent="-342900" eaLnBrk="1" hangingPunct="1">
              <a:lnSpc>
                <a:spcPct val="90000"/>
              </a:lnSpc>
              <a:buFont typeface="Arial" pitchFamily="34" charset="0"/>
              <a:buChar char="•"/>
              <a:defRPr/>
            </a:pPr>
            <a:r>
              <a:rPr lang="en-US" sz="1800" b="1" dirty="0"/>
              <a:t>Introduction to WBA liaison, on MAC Address Randomization: </a:t>
            </a:r>
            <a:r>
              <a:rPr lang="en-US" sz="1800" dirty="0">
                <a:hlinkClick r:id="rId4"/>
              </a:rPr>
              <a:t>11-18/1579r0</a:t>
            </a:r>
            <a:r>
              <a:rPr lang="en-US" sz="1800" b="1" dirty="0"/>
              <a:t> </a:t>
            </a:r>
          </a:p>
          <a:p>
            <a:pPr marL="342900" lvl="1" indent="-342900" eaLnBrk="1" hangingPunct="1">
              <a:lnSpc>
                <a:spcPct val="90000"/>
              </a:lnSpc>
              <a:buFont typeface="Arial" pitchFamily="34" charset="0"/>
              <a:buChar char="•"/>
              <a:defRPr/>
            </a:pPr>
            <a:r>
              <a:rPr lang="en-US" sz="1800" b="1" dirty="0"/>
              <a:t>“What is an ESS?”: </a:t>
            </a:r>
            <a:r>
              <a:rPr lang="en-US" sz="1800" dirty="0">
                <a:hlinkClick r:id="rId5"/>
              </a:rPr>
              <a:t>11-18/1051r3</a:t>
            </a:r>
            <a:r>
              <a:rPr lang="en-US" sz="1800" dirty="0"/>
              <a:t> </a:t>
            </a:r>
          </a:p>
          <a:p>
            <a:pPr marL="342900" lvl="1" indent="-342900" eaLnBrk="1" hangingPunct="1">
              <a:lnSpc>
                <a:spcPct val="90000"/>
              </a:lnSpc>
              <a:buFont typeface="Arial" pitchFamily="34" charset="0"/>
              <a:buChar char="•"/>
              <a:defRPr/>
            </a:pPr>
            <a:r>
              <a:rPr lang="en-US" sz="1800" b="1" dirty="0"/>
              <a:t>Consider IETF </a:t>
            </a:r>
            <a:r>
              <a:rPr lang="en-US" sz="1800" b="1" dirty="0" err="1"/>
              <a:t>DetNet</a:t>
            </a:r>
            <a:r>
              <a:rPr lang="en-US" sz="1800" b="1" dirty="0"/>
              <a:t>/time-sensitive networking input (potential relationship to RTA TIG?)</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6"/>
              </a:rPr>
              <a:t>11-17/0136r2</a:t>
            </a:r>
            <a:r>
              <a:rPr lang="en-US" sz="1800" dirty="0"/>
              <a:t>, </a:t>
            </a:r>
            <a:r>
              <a:rPr lang="en-US" sz="1800" dirty="0">
                <a:hlinkClick r:id="rId7"/>
              </a:rPr>
              <a:t>11-16/1512r0</a:t>
            </a:r>
            <a:r>
              <a:rPr lang="en-US" sz="1800" dirty="0"/>
              <a:t>, </a:t>
            </a:r>
            <a:r>
              <a:rPr lang="en-US" sz="1800" dirty="0">
                <a:hlinkClick r:id="rId8"/>
              </a:rPr>
              <a:t>11-16/0720r0</a:t>
            </a:r>
            <a:r>
              <a:rPr lang="en-US" sz="1800" b="1" dirty="0"/>
              <a:t>, </a:t>
            </a:r>
            <a:r>
              <a:rPr lang="en-US" sz="1800" dirty="0">
                <a:hlinkClick r:id="rId9"/>
              </a:rPr>
              <a:t>11-15/0454r0</a:t>
            </a:r>
            <a:r>
              <a:rPr lang="en-US" sz="1800" b="1" dirty="0"/>
              <a:t>, </a:t>
            </a:r>
            <a:r>
              <a:rPr lang="en-US" sz="1800" dirty="0">
                <a:hlinkClick r:id="rId10"/>
              </a:rPr>
              <a:t>11-14/1213r1</a:t>
            </a:r>
            <a:r>
              <a:rPr lang="en-US" sz="1800" b="1" dirty="0"/>
              <a:t> (slides 9-11)</a:t>
            </a:r>
          </a:p>
          <a:p>
            <a:pPr eaLnBrk="1" hangingPunct="1">
              <a:lnSpc>
                <a:spcPct val="90000"/>
              </a:lnSpc>
              <a:defRPr/>
            </a:pPr>
            <a:r>
              <a:rPr lang="en-US" sz="1800" dirty="0"/>
              <a:t>MLME-RESET, versus MLME-JOIN and MLME-START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Wednesday, September 12, AM1</a:t>
            </a:r>
          </a:p>
          <a:p>
            <a:pPr marL="342900" lvl="1" indent="-342900" eaLnBrk="1" hangingPunct="1">
              <a:lnSpc>
                <a:spcPct val="90000"/>
              </a:lnSpc>
              <a:buFont typeface="Arial" pitchFamily="34" charset="0"/>
              <a:buChar char="•"/>
              <a:defRPr/>
            </a:pPr>
            <a:r>
              <a:rPr lang="en-US" b="1" dirty="0" err="1"/>
              <a:t>TGba</a:t>
            </a:r>
            <a:r>
              <a:rPr lang="en-US" b="1" dirty="0"/>
              <a:t> (WUR) continued discussion: </a:t>
            </a:r>
            <a:r>
              <a:rPr lang="en-US" dirty="0">
                <a:hlinkClick r:id="rId3"/>
              </a:rPr>
              <a:t>11-17/1025r0</a:t>
            </a:r>
            <a:r>
              <a:rPr lang="en-US" dirty="0"/>
              <a:t>, </a:t>
            </a:r>
            <a:r>
              <a:rPr lang="en-US" dirty="0">
                <a:hlinkClick r:id="rId4"/>
              </a:rPr>
              <a:t>11-18/0884r1</a:t>
            </a:r>
            <a:r>
              <a:rPr lang="en-US" dirty="0"/>
              <a:t>, </a:t>
            </a:r>
            <a:r>
              <a:rPr lang="en-US" dirty="0">
                <a:hlinkClick r:id="rId5"/>
              </a:rPr>
              <a:t>11-18/1016r0</a:t>
            </a:r>
            <a:r>
              <a:rPr lang="en-US" dirty="0"/>
              <a:t>, </a:t>
            </a:r>
            <a:r>
              <a:rPr lang="en-US" dirty="0">
                <a:hlinkClick r:id="rId6"/>
              </a:rPr>
              <a:t>11-18/1017r0</a:t>
            </a:r>
            <a:r>
              <a:rPr lang="en-US" dirty="0"/>
              <a:t>, </a:t>
            </a:r>
            <a:r>
              <a:rPr lang="en-US" dirty="0">
                <a:hlinkClick r:id="rId7"/>
              </a:rPr>
              <a:t>11-18/1020r0</a:t>
            </a:r>
            <a:r>
              <a:rPr lang="en-US" dirty="0"/>
              <a:t>, </a:t>
            </a:r>
            <a:r>
              <a:rPr lang="en-US" dirty="0">
                <a:hlinkClick r:id="rId8"/>
              </a:rPr>
              <a:t>11-18/1494r0</a:t>
            </a:r>
            <a:r>
              <a:rPr lang="en-US" dirty="0"/>
              <a:t> </a:t>
            </a:r>
          </a:p>
          <a:p>
            <a:pPr marL="342900" lvl="1" indent="-342900" eaLnBrk="1" hangingPunct="1">
              <a:lnSpc>
                <a:spcPct val="90000"/>
              </a:lnSpc>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Response to WBA liaison, on MAC Address Randomization: </a:t>
            </a:r>
            <a:r>
              <a:rPr lang="en-US" dirty="0">
                <a:hlinkClick r:id="rId9"/>
              </a:rPr>
              <a:t>11-18/1579r0</a:t>
            </a:r>
            <a:r>
              <a:rPr lang="en-US" b="1" dirty="0"/>
              <a:t> </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0" indent="0" eaLnBrk="1" hangingPunct="1">
              <a:lnSpc>
                <a:spcPct val="90000"/>
              </a:lnSpc>
              <a:buNone/>
              <a:defRPr/>
            </a:pPr>
            <a:r>
              <a:rPr lang="en-US" sz="2800" dirty="0">
                <a:solidFill>
                  <a:srgbClr val="000000"/>
                </a:solidFill>
              </a:rPr>
              <a:t>Thursday, September 13,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July face-to-face minutes:</a:t>
            </a:r>
          </a:p>
          <a:p>
            <a:pPr lvl="1" eaLnBrk="1" hangingPunct="1"/>
            <a:r>
              <a:rPr lang="en-US" altLang="en-US" dirty="0">
                <a:hlinkClick r:id="rId3"/>
              </a:rPr>
              <a:t>11-18/1326r0</a:t>
            </a:r>
            <a:endParaRPr lang="en-US" altLang="en-US" dirty="0"/>
          </a:p>
          <a:p>
            <a:pPr lvl="1" eaLnBrk="1" hangingPunct="1"/>
            <a:r>
              <a:rPr lang="en-US" altLang="en-US" dirty="0">
                <a:hlinkClick r:id="rId4"/>
              </a:rPr>
              <a:t>11-18/1355r0</a:t>
            </a:r>
            <a:r>
              <a:rPr lang="en-US" altLang="en-US" dirty="0"/>
              <a:t>  (</a:t>
            </a:r>
            <a:r>
              <a:rPr lang="en-US" altLang="en-US" dirty="0" err="1"/>
              <a:t>TGba</a:t>
            </a:r>
            <a:r>
              <a:rPr lang="en-US" altLang="en-US" dirty="0"/>
              <a:t> minutes, capturing Thursday PM2 joint meeting)</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current 10.2 and Figure 10-1 in Draft 3.0, formulate response, if any</a:t>
            </a:r>
          </a:p>
          <a:p>
            <a:pPr lvl="2">
              <a:defRPr/>
            </a:pPr>
            <a:r>
              <a:rPr lang="en-US" sz="1400" dirty="0"/>
              <a:t>E.g., is TUA another form of coordinated access under the HCF (like HCCA), or not?</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Latest Presentations:</a:t>
            </a:r>
          </a:p>
          <a:p>
            <a:pPr lvl="1">
              <a:defRPr/>
            </a:pPr>
            <a:r>
              <a:rPr lang="en-US" sz="1600" dirty="0"/>
              <a:t>State machine view: </a:t>
            </a:r>
            <a:r>
              <a:rPr lang="en-US" sz="1600" dirty="0">
                <a:hlinkClick r:id="rId2"/>
              </a:rPr>
              <a:t>11-18/1020r4</a:t>
            </a:r>
            <a:r>
              <a:rPr lang="en-US" sz="1600" dirty="0"/>
              <a:t> </a:t>
            </a:r>
          </a:p>
          <a:p>
            <a:pPr lvl="1">
              <a:defRPr/>
            </a:pPr>
            <a:r>
              <a:rPr lang="en-US" sz="1600" dirty="0"/>
              <a:t>Architecture: </a:t>
            </a:r>
            <a:r>
              <a:rPr lang="en-US" sz="1600" dirty="0">
                <a:hlinkClick r:id="rId3"/>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4"/>
              </a:rPr>
              <a:t>11-18/0533r2</a:t>
            </a:r>
            <a:endParaRPr lang="en-US" sz="1600" dirty="0">
              <a:hlinkClick r:id="rId5"/>
            </a:endParaRPr>
          </a:p>
          <a:p>
            <a:pPr lvl="1">
              <a:defRPr/>
            </a:pPr>
            <a:r>
              <a:rPr lang="en-US" sz="1600" dirty="0"/>
              <a:t>“11BA Arch Discussion” (Mark Hamilton)</a:t>
            </a:r>
            <a:r>
              <a:rPr lang="en-US" sz="1600" dirty="0">
                <a:hlinkClick r:id="rId5"/>
              </a:rPr>
              <a:t> 11-17/1025r0</a:t>
            </a:r>
            <a:r>
              <a:rPr lang="en-US" sz="1600" dirty="0"/>
              <a:t> </a:t>
            </a:r>
          </a:p>
          <a:p>
            <a:pPr lvl="1">
              <a:defRPr/>
            </a:pPr>
            <a:r>
              <a:rPr lang="en-US" sz="1600" dirty="0"/>
              <a:t>Review of “802.11ba Architecture discussion” (Ganesh Venkatesan)</a:t>
            </a:r>
            <a:r>
              <a:rPr lang="en-US" sz="1600" dirty="0">
                <a:hlinkClick r:id="rId6"/>
              </a:rPr>
              <a:t> 11-18/0884r1</a:t>
            </a:r>
            <a:endParaRPr lang="en-US" sz="1600" dirty="0"/>
          </a:p>
          <a:p>
            <a:pPr lvl="1">
              <a:defRPr/>
            </a:pPr>
            <a:r>
              <a:rPr lang="en-US" sz="1600" dirty="0"/>
              <a:t>Review of “Definition of WUR Mode” (</a:t>
            </a:r>
            <a:r>
              <a:rPr lang="en-US" sz="1600" dirty="0">
                <a:hlinkClick r:id="rId7"/>
              </a:rPr>
              <a:t>11-17-0972r2</a:t>
            </a:r>
            <a:r>
              <a:rPr lang="en-US" sz="1600" dirty="0"/>
              <a:t>)</a:t>
            </a:r>
          </a:p>
          <a:p>
            <a:pPr lvl="1">
              <a:defRPr/>
            </a:pPr>
            <a:r>
              <a:rPr lang="en-US" sz="1600" dirty="0"/>
              <a:t>Review of Specification Framework (</a:t>
            </a:r>
            <a:r>
              <a:rPr lang="en-US" sz="1600" dirty="0">
                <a:hlinkClick r:id="rId8"/>
              </a:rPr>
              <a:t>11-17/0575r11</a:t>
            </a:r>
            <a:r>
              <a:rPr lang="en-US" sz="1600" dirty="0"/>
              <a:t>)</a:t>
            </a:r>
          </a:p>
          <a:p>
            <a:pPr lvl="1">
              <a:defRPr/>
            </a:pPr>
            <a:r>
              <a:rPr lang="en-US" sz="1600" dirty="0"/>
              <a:t>Review of inputs from ARC teleconferences: </a:t>
            </a:r>
            <a:r>
              <a:rPr lang="en-US" sz="1600" dirty="0">
                <a:hlinkClick r:id="rId9"/>
              </a:rPr>
              <a:t>11-18/1016r0</a:t>
            </a:r>
            <a:r>
              <a:rPr lang="en-US" sz="1600" dirty="0"/>
              <a:t>, </a:t>
            </a:r>
            <a:r>
              <a:rPr lang="en-US" sz="1600" dirty="0">
                <a:hlinkClick r:id="rId10"/>
              </a:rPr>
              <a:t>11-18/1017r0</a:t>
            </a:r>
            <a:r>
              <a:rPr lang="en-US" sz="1600" dirty="0"/>
              <a:t>, </a:t>
            </a:r>
            <a:r>
              <a:rPr lang="en-US" sz="1600" dirty="0">
                <a:hlinkClick r:id="rId11"/>
              </a:rPr>
              <a:t>11-18/1020r0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2018,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13</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Investigation of 802.11 as part of a Deterministic Network</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 – schedule with 10 days’ notice, if needed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45696</TotalTime>
  <Words>2391</Words>
  <Application>Microsoft Office PowerPoint</Application>
  <PresentationFormat>On-screen Show (4:3)</PresentationFormat>
  <Paragraphs>248</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ARC-SC-agenda-Sept-2018</vt:lpstr>
      <vt:lpstr>Abstract</vt:lpstr>
      <vt:lpstr>IEEE 802.11   Architecture Standing Committee</vt:lpstr>
      <vt:lpstr>Tuesday, September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TGax architecture topics</vt:lpstr>
      <vt:lpstr>What is an ESS?</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DetNet and other time-sensitive networking, (IETF, RTA TIG, etc.)</vt:lpstr>
      <vt:lpstr>AP/DS/Portal architecture and 802 concepts</vt:lpstr>
      <vt:lpstr>MLME-RESET, versus MLME-JOIN and MLME-START</vt:lpstr>
      <vt:lpstr>Wednesday, September 12th, AM1</vt:lpstr>
      <vt:lpstr>Thursday, September 13th, AM2</vt:lpstr>
      <vt:lpstr>ARC Future Activities &amp; sessions</vt:lpstr>
      <vt:lpstr>Planning for November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648</cp:revision>
  <cp:lastPrinted>1998-02-10T13:28:06Z</cp:lastPrinted>
  <dcterms:created xsi:type="dcterms:W3CDTF">2009-07-15T16:38:20Z</dcterms:created>
  <dcterms:modified xsi:type="dcterms:W3CDTF">2018-09-12T05:49:49Z</dcterms:modified>
</cp:coreProperties>
</file>