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821" r:id="rId30"/>
    <p:sldId id="776" r:id="rId31"/>
    <p:sldId id="819" r:id="rId32"/>
    <p:sldId id="82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4095" autoAdjust="0"/>
  </p:normalViewPr>
  <p:slideViewPr>
    <p:cSldViewPr>
      <p:cViewPr varScale="1">
        <p:scale>
          <a:sx n="70" d="100"/>
          <a:sy n="70" d="100"/>
        </p:scale>
        <p:origin x="1076"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46693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46652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802.11-18/1381r9</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308"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2018-9-13</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August 31: </a:t>
            </a:r>
          </a:p>
          <a:p>
            <a:pPr lvl="1">
              <a:defRPr/>
            </a:pPr>
            <a:r>
              <a:rPr lang="en-US" b="0" dirty="0" smtClean="0"/>
              <a:t>Received </a:t>
            </a:r>
            <a:r>
              <a:rPr lang="en-US" dirty="0" smtClean="0"/>
              <a:t>31 s</a:t>
            </a:r>
            <a:r>
              <a:rPr lang="en-US" b="0" dirty="0" smtClean="0"/>
              <a:t>ubmissions (updated on </a:t>
            </a:r>
            <a:r>
              <a:rPr lang="en-US" dirty="0" smtClean="0"/>
              <a:t>September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D0.4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–TBD 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09292642"/>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 PAPR 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TBD resolution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945517686"/>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19034812"/>
              </p:ext>
            </p:extLst>
          </p:nvPr>
        </p:nvGraphicFramePr>
        <p:xfrm>
          <a:off x="1182527" y="2304327"/>
          <a:ext cx="6855145" cy="346626"/>
        </p:xfrm>
        <a:graphic>
          <a:graphicData uri="http://schemas.openxmlformats.org/drawingml/2006/table">
            <a:tbl>
              <a:tblPr/>
              <a:tblGrid>
                <a:gridCol w="635408"/>
                <a:gridCol w="2673584"/>
                <a:gridCol w="1055231"/>
                <a:gridCol w="975805"/>
                <a:gridCol w="635408"/>
                <a:gridCol w="879709"/>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18-1599</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Draft-text-for-Secure WUR frame format-TBDs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Alfred Asterjadhi</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dirty="0" smtClean="0"/>
              <a:t>September 2018</a:t>
            </a:r>
            <a:endParaRPr lang="en-US" dirty="0"/>
          </a:p>
        </p:txBody>
      </p:sp>
      <p:sp>
        <p:nvSpPr>
          <p:cNvPr id="4" name="Footer Placeholder 3"/>
          <p:cNvSpPr>
            <a:spLocks noGrp="1"/>
          </p:cNvSpPr>
          <p:nvPr>
            <p:ph type="ftr" sz="quarter" idx="11"/>
          </p:nvPr>
        </p:nvSpPr>
        <p:spPr/>
        <p:txBody>
          <a:bodyPr/>
          <a:lstStyle/>
          <a:p>
            <a:pPr>
              <a:defRPr/>
            </a:pPr>
            <a:r>
              <a:rPr lang="en-US" dirty="0" smtClean="0"/>
              <a:t>Minyoung Park (Intel Corp.)</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Slide </a:t>
            </a:r>
            <a:fld id="{A2D159C0-1697-4662-BECF-0324D4AA669F}" type="slidenum">
              <a:rPr lang="en-US" altLang="en-US" smtClean="0"/>
              <a:pPr>
                <a:defRPr/>
              </a:pPr>
              <a:t>14</a:t>
            </a:fld>
            <a:endParaRPr lang="en-US" altLang="en-US" dirty="0"/>
          </a:p>
        </p:txBody>
      </p:sp>
      <p:graphicFrame>
        <p:nvGraphicFramePr>
          <p:cNvPr id="6" name="Table 5"/>
          <p:cNvGraphicFramePr>
            <a:graphicFrameLocks noGrp="1"/>
          </p:cNvGraphicFramePr>
          <p:nvPr>
            <p:extLst>
              <p:ext uri="{D42A27DB-BD31-4B8C-83A1-F6EECF244321}">
                <p14:modId xmlns:p14="http://schemas.microsoft.com/office/powerpoint/2010/main" val="1063753566"/>
              </p:ext>
            </p:extLst>
          </p:nvPr>
        </p:nvGraphicFramePr>
        <p:xfrm>
          <a:off x="242238" y="2633649"/>
          <a:ext cx="8735723" cy="3096386"/>
        </p:xfrm>
        <a:graphic>
          <a:graphicData uri="http://schemas.openxmlformats.org/drawingml/2006/table">
            <a:tbl>
              <a:tblPr/>
              <a:tblGrid>
                <a:gridCol w="635408"/>
                <a:gridCol w="4605571"/>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Response frame in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Suhwook</a:t>
                      </a:r>
                      <a:r>
                        <a:rPr lang="en-US" sz="1100" b="0" i="0" u="none" strike="noStrike" dirty="0">
                          <a:solidFill>
                            <a:srgbClr val="000000"/>
                          </a:solidFill>
                          <a:effectLst/>
                          <a:latin typeface="Calibri" panose="020F0502020204030204" pitchFamily="34" charset="0"/>
                        </a:rPr>
                        <a:t>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Spec text for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Overview of 802.11 </a:t>
                      </a:r>
                      <a:r>
                        <a:rPr lang="en-US" sz="1100" b="0" i="0" u="none" strike="noStrike" dirty="0" err="1">
                          <a:solidFill>
                            <a:srgbClr val="000000"/>
                          </a:solidFill>
                          <a:effectLst/>
                          <a:latin typeface="Calibri" panose="020F0502020204030204" pitchFamily="34" charset="0"/>
                        </a:rPr>
                        <a:t>ba</a:t>
                      </a:r>
                      <a:r>
                        <a:rPr lang="en-US" sz="1100" b="0" i="0" u="none" strike="noStrike" dirty="0">
                          <a:solidFill>
                            <a:srgbClr val="000000"/>
                          </a:solidFill>
                          <a:effectLst/>
                          <a:latin typeface="Calibri" panose="020F0502020204030204" pitchFamily="34" charset="0"/>
                        </a:rPr>
                        <a:t> Power Management in D0.4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Po-Kai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Intel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18/1376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change on WUR Capabilities element (SP only)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Duty Cycle Operation Clarifications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for WUR Duty Cycle Operation clarification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18-1523r0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18-1524r0 </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for 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18-1538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Multi_WID_addressed_WUR_frame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Kaiying</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Lv</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ZTE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18-1552</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WUR-Only Discovery Mode for WUR STAs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18-1554</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29051">
                <a:tc>
                  <a:txBody>
                    <a:bodyPr/>
                    <a:lstStyle/>
                    <a:p>
                      <a:pPr algn="l" fontAlgn="b"/>
                      <a:r>
                        <a:rPr lang="en-US" sz="1100" b="0" i="0" u="none" strike="noStrike" dirty="0" smtClean="0">
                          <a:solidFill>
                            <a:srgbClr val="000000"/>
                          </a:solidFill>
                          <a:effectLst/>
                          <a:latin typeface="Calibri" panose="020F0502020204030204" pitchFamily="34" charset="0"/>
                        </a:rPr>
                        <a:t>18-1555</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for 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18-1570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Multiple WID WUR Frame Format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Jinsoo Ahn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Yonsei University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18/0895r3</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 only)</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18/1594r0</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Discussion on the Frame Body in VL Wake-up frame</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 AM2 (2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July 2018 meeting</a:t>
            </a:r>
          </a:p>
          <a:p>
            <a:pPr lvl="1">
              <a:spcBef>
                <a:spcPts val="100"/>
              </a:spcBef>
            </a:pPr>
            <a:r>
              <a:rPr lang="en-US" altLang="en-US" sz="1400" b="1" dirty="0" smtClean="0"/>
              <a:t>Motion</a:t>
            </a:r>
            <a:r>
              <a:rPr lang="en-US" altLang="en-US" sz="1400" dirty="0" smtClean="0"/>
              <a:t>: July 2018 meeting (</a:t>
            </a:r>
            <a:r>
              <a:rPr lang="en-US" altLang="en-US" sz="1400" dirty="0"/>
              <a:t>doc: IEEE </a:t>
            </a:r>
            <a:r>
              <a:rPr lang="en-US" altLang="en-US" sz="1400" dirty="0" smtClean="0"/>
              <a:t>802.11-18/1355r1) and teleconference minutes (doc: IEEE 802.11-18/1443r0) 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D0.4 approval</a:t>
            </a:r>
          </a:p>
          <a:p>
            <a:pPr lvl="1">
              <a:spcBef>
                <a:spcPts val="100"/>
              </a:spcBef>
            </a:pPr>
            <a:endParaRPr lang="en-US" altLang="en-US" sz="1400" dirty="0" smtClean="0"/>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PM1, PM2 (4 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t>Wednesday : PM2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procedure</a:t>
            </a:r>
          </a:p>
          <a:p>
            <a:pPr lvl="1">
              <a:spcBef>
                <a:spcPts val="0"/>
              </a:spcBef>
            </a:pPr>
            <a:r>
              <a:rPr lang="en-US" altLang="en-US" sz="1400" dirty="0" smtClean="0"/>
              <a:t>Presentations/SPs</a:t>
            </a:r>
            <a:endParaRPr lang="en-US" altLang="en-US" sz="1400" b="1" dirty="0" smtClean="0"/>
          </a:p>
          <a:p>
            <a:pPr lvl="1">
              <a:spcBef>
                <a:spcPts val="0"/>
              </a:spcBef>
            </a:pPr>
            <a:r>
              <a:rPr lang="en-US" altLang="en-US" sz="1400" b="1" dirty="0" smtClean="0"/>
              <a:t>Motion </a:t>
            </a:r>
            <a:r>
              <a:rPr lang="en-US" altLang="en-US" sz="1400" b="1" dirty="0"/>
              <a:t>– Coexistence Assurance Document</a:t>
            </a:r>
          </a:p>
          <a:p>
            <a:pPr lvl="1">
              <a:spcBef>
                <a:spcPts val="0"/>
              </a:spcBef>
            </a:pPr>
            <a:r>
              <a:rPr lang="en-US" altLang="en-US" sz="1400" b="1" dirty="0" smtClean="0"/>
              <a:t>Motions, </a:t>
            </a:r>
            <a:r>
              <a:rPr lang="en-US" altLang="en-US" sz="1400" dirty="0" smtClean="0"/>
              <a:t>Recess</a:t>
            </a:r>
            <a:endParaRPr lang="en-US" altLang="en-US" sz="1800" dirty="0"/>
          </a:p>
          <a:p>
            <a:pPr>
              <a:spcBef>
                <a:spcPts val="0"/>
              </a:spcBef>
            </a:pPr>
            <a:r>
              <a:rPr lang="en-US" altLang="en-US" sz="1400" strike="sngStrike" dirty="0" smtClean="0">
                <a:solidFill>
                  <a:srgbClr val="FF0000"/>
                </a:solidFill>
              </a:rPr>
              <a:t>Thursday: AM2 (2 hours) - Cancelled</a:t>
            </a:r>
          </a:p>
          <a:p>
            <a:pPr>
              <a:spcBef>
                <a:spcPts val="0"/>
              </a:spcBef>
            </a:pPr>
            <a:r>
              <a:rPr lang="en-US" altLang="en-US" sz="1400" dirty="0" smtClean="0"/>
              <a:t>Thursday</a:t>
            </a:r>
            <a:r>
              <a:rPr lang="en-US" altLang="en-US" sz="1400" dirty="0"/>
              <a:t>: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Motions</a:t>
            </a:r>
          </a:p>
          <a:p>
            <a:pPr lvl="1">
              <a:spcBef>
                <a:spcPts val="0"/>
              </a:spcBef>
            </a:pPr>
            <a:r>
              <a:rPr lang="en-US" altLang="en-US" sz="1400" b="1" dirty="0"/>
              <a:t>Motion –802.11 WG letter </a:t>
            </a:r>
            <a:r>
              <a:rPr lang="en-US" altLang="en-US" sz="1400" b="1" dirty="0" smtClean="0"/>
              <a:t>ballot</a:t>
            </a:r>
          </a:p>
          <a:p>
            <a:pPr lvl="1">
              <a:spcBef>
                <a:spcPts val="0"/>
              </a:spcBef>
            </a:pPr>
            <a:r>
              <a:rPr lang="en-US" altLang="en-US" sz="1400" dirty="0"/>
              <a:t>TG timeline discussion</a:t>
            </a:r>
          </a:p>
          <a:p>
            <a:pPr lvl="1">
              <a:spcBef>
                <a:spcPts val="0"/>
              </a:spcBef>
            </a:pPr>
            <a:r>
              <a:rPr lang="en-US" altLang="en-US" sz="1400" dirty="0"/>
              <a:t>Goal for November 2018 F2F meeting</a:t>
            </a:r>
          </a:p>
          <a:p>
            <a:pPr lvl="1">
              <a:spcBef>
                <a:spcPts val="0"/>
              </a:spcBef>
            </a:pPr>
            <a:r>
              <a:rPr lang="en-US" altLang="en-US" sz="1400" dirty="0"/>
              <a:t>Teleconference call schedule</a:t>
            </a:r>
          </a:p>
          <a:p>
            <a:pPr lvl="1">
              <a:spcBef>
                <a:spcPts val="0"/>
              </a:spcBef>
            </a:pPr>
            <a:r>
              <a:rPr lang="en-US" altLang="en-US" sz="1400" dirty="0" smtClean="0"/>
              <a:t>Presentations</a:t>
            </a:r>
          </a:p>
          <a:p>
            <a:pPr lvl="1">
              <a:spcBef>
                <a:spcPts val="0"/>
              </a:spcBef>
            </a:pPr>
            <a:r>
              <a:rPr lang="en-US" altLang="en-US" sz="1400" strike="sngStrike" dirty="0" smtClean="0"/>
              <a:t>Recess</a:t>
            </a:r>
            <a:endParaRPr lang="en-US" altLang="en-US" sz="1800" strike="sngStrike" dirty="0" smtClean="0"/>
          </a:p>
          <a:p>
            <a:pPr>
              <a:spcBef>
                <a:spcPts val="0"/>
              </a:spcBef>
            </a:pPr>
            <a:r>
              <a:rPr lang="en-US" altLang="en-US" sz="1400" strike="sngStrike" dirty="0" smtClean="0"/>
              <a:t>Thursday: PM2 (2 hours)</a:t>
            </a:r>
          </a:p>
          <a:p>
            <a:pPr lvl="1">
              <a:spcBef>
                <a:spcPts val="0"/>
              </a:spcBef>
            </a:pPr>
            <a:r>
              <a:rPr lang="en-US" altLang="en-US" sz="1400" strike="sngStrike" dirty="0" smtClean="0"/>
              <a:t>Call meeting to order</a:t>
            </a:r>
          </a:p>
          <a:p>
            <a:pPr lvl="1">
              <a:spcBef>
                <a:spcPts val="0"/>
              </a:spcBef>
            </a:pPr>
            <a:r>
              <a:rPr lang="en-US" altLang="en-US" sz="1400" strike="sngStrike" dirty="0" smtClean="0"/>
              <a:t>IEEE 802 and 802.11 IPR Policy and procedure</a:t>
            </a:r>
          </a:p>
          <a:p>
            <a:pPr lvl="1">
              <a:spcBef>
                <a:spcPts val="0"/>
              </a:spcBef>
            </a:pPr>
            <a:r>
              <a:rPr lang="en-US" altLang="en-US" sz="1400" strike="sngStrike" dirty="0" smtClean="0"/>
              <a:t>Presentations</a:t>
            </a:r>
          </a:p>
          <a:p>
            <a:pPr lvl="1">
              <a:spcBef>
                <a:spcPts val="0"/>
              </a:spcBef>
            </a:pPr>
            <a:r>
              <a:rPr lang="en-US" altLang="en-US" sz="1400" dirty="0" smtClean="0"/>
              <a:t>Adjourn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2018 meeting [doc: IEEE 802.11-18/1355r1] and teleconference calls [doc: IEEE 802.11-18/1443r0]</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D0.4 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Presentations/SP (Wednesday PM2)</a:t>
            </a:r>
          </a:p>
        </p:txBody>
      </p:sp>
      <p:sp>
        <p:nvSpPr>
          <p:cNvPr id="40963" name="Content Placeholder 1"/>
          <p:cNvSpPr>
            <a:spLocks noGrp="1"/>
          </p:cNvSpPr>
          <p:nvPr>
            <p:ph idx="1"/>
          </p:nvPr>
        </p:nvSpPr>
        <p:spPr>
          <a:xfrm>
            <a:off x="685800" y="1600200"/>
            <a:ext cx="7772400" cy="4495800"/>
          </a:xfrm>
        </p:spPr>
        <p:txBody>
          <a:bodyPr/>
          <a:lstStyle/>
          <a:p>
            <a:r>
              <a:rPr lang="en-US" b="0" dirty="0" smtClean="0"/>
              <a:t>PHY</a:t>
            </a:r>
          </a:p>
          <a:p>
            <a:pPr lvl="1"/>
            <a:r>
              <a:rPr lang="en-US" b="0" dirty="0" smtClean="0">
                <a:solidFill>
                  <a:srgbClr val="00B050"/>
                </a:solidFill>
              </a:rPr>
              <a:t>Sim update - Steve</a:t>
            </a:r>
          </a:p>
          <a:p>
            <a:pPr lvl="1"/>
            <a:r>
              <a:rPr lang="en-US" b="0" dirty="0" smtClean="0">
                <a:solidFill>
                  <a:srgbClr val="00B050"/>
                </a:solidFill>
              </a:rPr>
              <a:t>SP: Padding </a:t>
            </a:r>
            <a:r>
              <a:rPr lang="en-US" b="0" dirty="0">
                <a:solidFill>
                  <a:srgbClr val="00B050"/>
                </a:solidFill>
              </a:rPr>
              <a:t>(</a:t>
            </a:r>
            <a:r>
              <a:rPr lang="en-US" b="0" dirty="0" err="1">
                <a:solidFill>
                  <a:srgbClr val="00B050"/>
                </a:solidFill>
              </a:rPr>
              <a:t>Rui</a:t>
            </a:r>
            <a:r>
              <a:rPr lang="en-US" b="0" dirty="0">
                <a:solidFill>
                  <a:srgbClr val="00B050"/>
                </a:solidFill>
              </a:rPr>
              <a:t>)</a:t>
            </a:r>
          </a:p>
          <a:p>
            <a:pPr lvl="1"/>
            <a:r>
              <a:rPr lang="en-US" b="0" dirty="0" smtClean="0">
                <a:solidFill>
                  <a:srgbClr val="00B050"/>
                </a:solidFill>
              </a:rPr>
              <a:t>SP: Spectral </a:t>
            </a:r>
            <a:r>
              <a:rPr lang="en-US" b="0" dirty="0">
                <a:solidFill>
                  <a:srgbClr val="00B050"/>
                </a:solidFill>
              </a:rPr>
              <a:t>Flatness (Leif</a:t>
            </a:r>
            <a:r>
              <a:rPr lang="en-US" b="0" dirty="0" smtClean="0">
                <a:solidFill>
                  <a:srgbClr val="00B050"/>
                </a:solidFill>
              </a:rPr>
              <a:t>)</a:t>
            </a:r>
          </a:p>
          <a:p>
            <a:r>
              <a:rPr lang="en-US" b="0" dirty="0" smtClean="0"/>
              <a:t>MAC</a:t>
            </a:r>
          </a:p>
          <a:p>
            <a:pPr lvl="1"/>
            <a:r>
              <a:rPr lang="en-US" b="0" dirty="0" err="1" smtClean="0">
                <a:solidFill>
                  <a:srgbClr val="00B050"/>
                </a:solidFill>
              </a:rPr>
              <a:t>Suhwook</a:t>
            </a:r>
            <a:r>
              <a:rPr lang="en-US" b="0" dirty="0" smtClean="0">
                <a:solidFill>
                  <a:srgbClr val="00B050"/>
                </a:solidFill>
              </a:rPr>
              <a:t> 1490r3</a:t>
            </a:r>
          </a:p>
          <a:p>
            <a:pPr lvl="1"/>
            <a:r>
              <a:rPr lang="en-US" dirty="0" err="1" smtClean="0">
                <a:solidFill>
                  <a:srgbClr val="00B050"/>
                </a:solidFill>
              </a:rPr>
              <a:t>Rojan</a:t>
            </a:r>
            <a:endParaRPr lang="en-US" dirty="0" smtClean="0">
              <a:solidFill>
                <a:srgbClr val="00B050"/>
              </a:solidFill>
            </a:endParaRPr>
          </a:p>
          <a:p>
            <a:pPr lvl="1"/>
            <a:r>
              <a:rPr lang="en-US" dirty="0" smtClean="0">
                <a:solidFill>
                  <a:srgbClr val="00B050"/>
                </a:solidFill>
              </a:rPr>
              <a:t>SP: Multi-TID (</a:t>
            </a:r>
            <a:r>
              <a:rPr lang="en-US" dirty="0" err="1" smtClean="0">
                <a:solidFill>
                  <a:srgbClr val="00B050"/>
                </a:solidFill>
              </a:rPr>
              <a:t>Kaiying</a:t>
            </a:r>
            <a:r>
              <a:rPr lang="en-US" dirty="0" smtClean="0">
                <a:solidFill>
                  <a:srgbClr val="00B050"/>
                </a:solidFill>
              </a:rPr>
              <a:t>)</a:t>
            </a:r>
            <a:endParaRPr lang="en-US" b="0" dirty="0">
              <a:solidFill>
                <a:srgbClr val="00B050"/>
              </a:solidFill>
            </a:endParaRPr>
          </a:p>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11-18/1069r0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 </a:t>
            </a:r>
            <a:r>
              <a:rPr lang="en-US" dirty="0" err="1" smtClean="0"/>
              <a:t>Xiaofei</a:t>
            </a:r>
            <a:r>
              <a:rPr lang="en-US" dirty="0" smtClean="0"/>
              <a:t> Wang</a:t>
            </a:r>
          </a:p>
          <a:p>
            <a:r>
              <a:rPr lang="en-US" dirty="0" smtClean="0"/>
              <a:t>Y/N/A: 28/0/2 –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2218716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2018 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(Wednesday PM2/Thursday PM1)</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mj-lt"/>
              <a:buAutoNum type="arabicPeriod"/>
            </a:pPr>
            <a:r>
              <a:rPr lang="en-US" sz="1800" b="0" dirty="0">
                <a:solidFill>
                  <a:srgbClr val="00B050"/>
                </a:solidFill>
              </a:rPr>
              <a:t>1196r2  Spec Text on Recommended </a:t>
            </a:r>
            <a:r>
              <a:rPr lang="en-US" sz="1800" b="0" dirty="0" smtClean="0">
                <a:solidFill>
                  <a:srgbClr val="00B050"/>
                </a:solidFill>
              </a:rPr>
              <a:t>CSD – Steve Shellhammer</a:t>
            </a:r>
            <a:endParaRPr lang="en-US" sz="1800" b="0" dirty="0">
              <a:solidFill>
                <a:srgbClr val="00B050"/>
              </a:solidFill>
            </a:endParaRPr>
          </a:p>
          <a:p>
            <a:pPr>
              <a:buFont typeface="+mj-lt"/>
              <a:buAutoNum type="arabicPeriod"/>
            </a:pPr>
            <a:r>
              <a:rPr lang="en-US" sz="1800" b="0" dirty="0" smtClean="0">
                <a:solidFill>
                  <a:srgbClr val="00B050"/>
                </a:solidFill>
              </a:rPr>
              <a:t>1567r2  </a:t>
            </a:r>
            <a:r>
              <a:rPr lang="en-US" sz="1800" b="0" dirty="0">
                <a:solidFill>
                  <a:srgbClr val="00B050"/>
                </a:solidFill>
              </a:rPr>
              <a:t>Spec Text on MC-OOK </a:t>
            </a:r>
            <a:r>
              <a:rPr lang="en-US" sz="1800" b="0" dirty="0" smtClean="0">
                <a:solidFill>
                  <a:srgbClr val="00B050"/>
                </a:solidFill>
              </a:rPr>
              <a:t>Symbol Randomization – Steve Shellhammer</a:t>
            </a:r>
          </a:p>
          <a:p>
            <a:pPr>
              <a:buFont typeface="+mj-lt"/>
              <a:buAutoNum type="arabicPeriod"/>
            </a:pPr>
            <a:r>
              <a:rPr lang="en-US" sz="1800" b="0" dirty="0" smtClean="0">
                <a:solidFill>
                  <a:srgbClr val="00B050"/>
                </a:solidFill>
              </a:rPr>
              <a:t>1637r0, </a:t>
            </a:r>
            <a:r>
              <a:rPr lang="en-US" sz="1800" b="0" dirty="0">
                <a:solidFill>
                  <a:srgbClr val="00B050"/>
                </a:solidFill>
              </a:rPr>
              <a:t>“Spec Text for FDMA Padding Content</a:t>
            </a:r>
            <a:r>
              <a:rPr lang="en-US" sz="1800" b="0" dirty="0" smtClean="0">
                <a:solidFill>
                  <a:srgbClr val="00B050"/>
                </a:solidFill>
              </a:rPr>
              <a:t>” – </a:t>
            </a:r>
            <a:r>
              <a:rPr lang="en-US" sz="1800" b="0" dirty="0" err="1" smtClean="0">
                <a:solidFill>
                  <a:srgbClr val="00B050"/>
                </a:solidFill>
              </a:rPr>
              <a:t>Rui</a:t>
            </a:r>
            <a:r>
              <a:rPr lang="en-US" sz="1800" b="0" dirty="0" smtClean="0">
                <a:solidFill>
                  <a:srgbClr val="00B050"/>
                </a:solidFill>
              </a:rPr>
              <a:t> Cao</a:t>
            </a:r>
          </a:p>
          <a:p>
            <a:pPr>
              <a:buFont typeface="+mj-lt"/>
              <a:buAutoNum type="arabicPeriod"/>
            </a:pPr>
            <a:r>
              <a:rPr lang="en-US" sz="1800" b="0" dirty="0" smtClean="0">
                <a:solidFill>
                  <a:srgbClr val="00B050"/>
                </a:solidFill>
              </a:rPr>
              <a:t>1638r2 “Spec Text on the content of BPSK-Mark” – Minyoung Park</a:t>
            </a:r>
          </a:p>
          <a:p>
            <a:pPr>
              <a:buFont typeface="+mj-lt"/>
              <a:buAutoNum type="arabicPeriod"/>
            </a:pPr>
            <a:r>
              <a:rPr lang="en-US" sz="1800" b="0" dirty="0" smtClean="0">
                <a:solidFill>
                  <a:srgbClr val="00B050"/>
                </a:solidFill>
              </a:rPr>
              <a:t>1528r3, </a:t>
            </a:r>
            <a:r>
              <a:rPr lang="en-US" sz="1800" b="0" dirty="0">
                <a:solidFill>
                  <a:srgbClr val="00B050"/>
                </a:solidFill>
              </a:rPr>
              <a:t>Spec Text update on Recommended MC-OOK </a:t>
            </a:r>
            <a:r>
              <a:rPr lang="en-US" sz="1800" b="0" dirty="0" smtClean="0">
                <a:solidFill>
                  <a:srgbClr val="00B050"/>
                </a:solidFill>
              </a:rPr>
              <a:t>Symbols – Dennis Sundman</a:t>
            </a:r>
          </a:p>
          <a:p>
            <a:pPr>
              <a:buFont typeface="+mj-lt"/>
              <a:buAutoNum type="arabicPeriod"/>
            </a:pPr>
            <a:r>
              <a:rPr lang="en-US" sz="1800" b="0" dirty="0" smtClean="0">
                <a:solidFill>
                  <a:srgbClr val="00B050"/>
                </a:solidFill>
              </a:rPr>
              <a:t>1643r1 </a:t>
            </a:r>
            <a:r>
              <a:rPr lang="en-US" sz="1800" b="0" dirty="0">
                <a:solidFill>
                  <a:srgbClr val="00B050"/>
                </a:solidFill>
              </a:rPr>
              <a:t>”Spec </a:t>
            </a:r>
            <a:r>
              <a:rPr lang="en-US" sz="1800" b="0" dirty="0" smtClean="0">
                <a:solidFill>
                  <a:srgbClr val="00B050"/>
                </a:solidFill>
              </a:rPr>
              <a:t>Text </a:t>
            </a:r>
            <a:r>
              <a:rPr lang="en-US" sz="1800" b="0" dirty="0">
                <a:solidFill>
                  <a:srgbClr val="00B050"/>
                </a:solidFill>
              </a:rPr>
              <a:t>on Spectral flatness</a:t>
            </a:r>
            <a:r>
              <a:rPr lang="en-US" sz="1800" b="0" dirty="0" smtClean="0">
                <a:solidFill>
                  <a:srgbClr val="00B050"/>
                </a:solidFill>
              </a:rPr>
              <a:t>” – Leif </a:t>
            </a:r>
            <a:r>
              <a:rPr lang="en-US" sz="1800" b="0" dirty="0" smtClean="0">
                <a:solidFill>
                  <a:srgbClr val="00B050"/>
                </a:solidFill>
              </a:rPr>
              <a:t>Wilhelmsson</a:t>
            </a:r>
            <a:endParaRPr lang="en-US" sz="1800" b="0" dirty="0" smtClean="0">
              <a:solidFill>
                <a:srgbClr val="00B050"/>
              </a:solidFill>
            </a:endParaRPr>
          </a:p>
          <a:p>
            <a:pPr>
              <a:buFont typeface="+mj-lt"/>
              <a:buAutoNum type="arabicPeriod"/>
            </a:pPr>
            <a:r>
              <a:rPr lang="en-US" sz="1800" b="0" dirty="0" smtClean="0">
                <a:solidFill>
                  <a:srgbClr val="00B050"/>
                </a:solidFill>
              </a:rPr>
              <a:t>1477r2 </a:t>
            </a:r>
            <a:r>
              <a:rPr lang="en-US" sz="1800" b="0" dirty="0" smtClean="0">
                <a:solidFill>
                  <a:srgbClr val="00B050"/>
                </a:solidFill>
              </a:rPr>
              <a:t>Proposed-Spec-Text-for-WUR-FDMA-Transmission – </a:t>
            </a:r>
            <a:r>
              <a:rPr lang="en-US" sz="1800" b="0" dirty="0" err="1" smtClean="0">
                <a:solidFill>
                  <a:srgbClr val="00B050"/>
                </a:solidFill>
              </a:rPr>
              <a:t>Dongguk</a:t>
            </a:r>
            <a:r>
              <a:rPr lang="en-US" sz="1800" b="0" dirty="0" smtClean="0">
                <a:solidFill>
                  <a:srgbClr val="00B050"/>
                </a:solidFill>
              </a:rPr>
              <a:t> Lim</a:t>
            </a:r>
          </a:p>
          <a:p>
            <a:r>
              <a:rPr lang="en-US" sz="1800" dirty="0" smtClean="0"/>
              <a:t>MAC</a:t>
            </a:r>
            <a:r>
              <a:rPr lang="en-US" sz="1800" dirty="0" smtClean="0"/>
              <a:t>:</a:t>
            </a:r>
          </a:p>
          <a:p>
            <a:pPr>
              <a:buFont typeface="+mj-lt"/>
              <a:buAutoNum type="arabicPeriod"/>
            </a:pPr>
            <a:r>
              <a:rPr lang="en-US" sz="1800" b="0" dirty="0" smtClean="0">
                <a:solidFill>
                  <a:srgbClr val="00B050"/>
                </a:solidFill>
              </a:rPr>
              <a:t>1599r2, Draft-text-for-Secure </a:t>
            </a:r>
            <a:r>
              <a:rPr lang="en-US" sz="1800" b="0" dirty="0">
                <a:solidFill>
                  <a:srgbClr val="00B050"/>
                </a:solidFill>
              </a:rPr>
              <a:t>WUR frame </a:t>
            </a:r>
            <a:r>
              <a:rPr lang="en-US" sz="1800" b="0" dirty="0" smtClean="0">
                <a:solidFill>
                  <a:srgbClr val="00B050"/>
                </a:solidFill>
              </a:rPr>
              <a:t>format-TBDs – Alfred Asterjadhi</a:t>
            </a:r>
          </a:p>
          <a:p>
            <a:pPr>
              <a:buFont typeface="+mj-lt"/>
              <a:buAutoNum type="arabicPeriod"/>
            </a:pPr>
            <a:r>
              <a:rPr lang="en-US" sz="1800" b="0" dirty="0">
                <a:solidFill>
                  <a:srgbClr val="00B050"/>
                </a:solidFill>
              </a:rPr>
              <a:t>18/1649r1 - Motion </a:t>
            </a:r>
            <a:r>
              <a:rPr lang="en-US" sz="1800" b="0" dirty="0" smtClean="0">
                <a:solidFill>
                  <a:srgbClr val="00B050"/>
                </a:solidFill>
              </a:rPr>
              <a:t>text: combines the following two spec text docs (</a:t>
            </a:r>
            <a:r>
              <a:rPr lang="en-US" sz="1800" b="0" dirty="0" err="1" smtClean="0">
                <a:solidFill>
                  <a:srgbClr val="00B050"/>
                </a:solidFill>
              </a:rPr>
              <a:t>Rojan</a:t>
            </a:r>
            <a:r>
              <a:rPr lang="en-US" sz="1800" b="0" dirty="0" smtClean="0">
                <a:solidFill>
                  <a:srgbClr val="00B050"/>
                </a:solidFill>
              </a:rPr>
              <a:t>)</a:t>
            </a:r>
          </a:p>
          <a:p>
            <a:pPr lvl="1">
              <a:buFont typeface="+mj-lt"/>
              <a:buAutoNum type="arabicPeriod"/>
            </a:pPr>
            <a:r>
              <a:rPr lang="en-US" sz="1400" dirty="0">
                <a:solidFill>
                  <a:srgbClr val="00B050"/>
                </a:solidFill>
              </a:rPr>
              <a:t>18/1521r1 - Spec text for WUR Duty Cycle Operation clarification</a:t>
            </a:r>
          </a:p>
          <a:p>
            <a:pPr lvl="1">
              <a:buFont typeface="+mj-lt"/>
              <a:buAutoNum type="arabicPeriod"/>
            </a:pPr>
            <a:r>
              <a:rPr lang="en-US" sz="1400" dirty="0" smtClean="0">
                <a:solidFill>
                  <a:srgbClr val="00B050"/>
                </a:solidFill>
              </a:rPr>
              <a:t>18/1524r2 </a:t>
            </a:r>
            <a:r>
              <a:rPr lang="en-US" sz="1400" dirty="0">
                <a:solidFill>
                  <a:srgbClr val="00B050"/>
                </a:solidFill>
              </a:rPr>
              <a:t>- Spec text for WUR FDMA transmission in Duty Cycle mode</a:t>
            </a:r>
            <a:endParaRPr lang="en-US" sz="1400" b="0" dirty="0" smtClean="0">
              <a:solidFill>
                <a:srgbClr val="00B050"/>
              </a:solidFill>
            </a:endParaRPr>
          </a:p>
          <a:p>
            <a:pPr>
              <a:buFont typeface="+mj-lt"/>
              <a:buAutoNum type="arabicPeriod"/>
            </a:pPr>
            <a:r>
              <a:rPr lang="en-US" sz="1800" b="0" dirty="0" smtClean="0">
                <a:solidFill>
                  <a:srgbClr val="00B050"/>
                </a:solidFill>
              </a:rPr>
              <a:t>1659r1 </a:t>
            </a:r>
            <a:r>
              <a:rPr lang="en-US" sz="1800" b="0" dirty="0">
                <a:solidFill>
                  <a:srgbClr val="00B050"/>
                </a:solidFill>
              </a:rPr>
              <a:t>Spec Text for WUR Mode </a:t>
            </a:r>
            <a:r>
              <a:rPr lang="en-US" sz="1800" b="0" dirty="0" smtClean="0">
                <a:solidFill>
                  <a:srgbClr val="00B050"/>
                </a:solidFill>
              </a:rPr>
              <a:t>Setup, </a:t>
            </a:r>
            <a:r>
              <a:rPr lang="en-US" sz="1800" b="0" dirty="0" err="1" smtClean="0">
                <a:solidFill>
                  <a:srgbClr val="00B050"/>
                </a:solidFill>
              </a:rPr>
              <a:t>Suhwook</a:t>
            </a:r>
            <a:r>
              <a:rPr lang="en-US" sz="1800" b="0" dirty="0" smtClean="0">
                <a:solidFill>
                  <a:srgbClr val="00B050"/>
                </a:solidFill>
              </a:rPr>
              <a:t> Kim</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r>
              <a:rPr lang="en-US" dirty="0" smtClean="0"/>
              <a:t>: </a:t>
            </a:r>
            <a:r>
              <a:rPr lang="en-US" dirty="0" err="1" smtClean="0"/>
              <a:t>Yunsong</a:t>
            </a:r>
            <a:r>
              <a:rPr lang="en-US" dirty="0" smtClean="0"/>
              <a:t> Yang</a:t>
            </a:r>
            <a:endParaRPr lang="en-US" dirty="0" smtClean="0"/>
          </a:p>
          <a:p>
            <a:r>
              <a:rPr lang="en-US" dirty="0" smtClean="0"/>
              <a:t>Second</a:t>
            </a:r>
            <a:r>
              <a:rPr lang="en-US" dirty="0" smtClean="0"/>
              <a:t>: </a:t>
            </a:r>
            <a:r>
              <a:rPr lang="en-US" dirty="0" err="1" smtClean="0"/>
              <a:t>Xiaofei</a:t>
            </a:r>
            <a:r>
              <a:rPr lang="en-US" dirty="0" smtClean="0"/>
              <a:t> Wang</a:t>
            </a:r>
            <a:endParaRPr lang="en-US" dirty="0" smtClean="0"/>
          </a:p>
          <a:p>
            <a:r>
              <a:rPr lang="en-US" dirty="0" smtClean="0"/>
              <a:t>Y/N/A</a:t>
            </a:r>
            <a:r>
              <a:rPr lang="en-US" dirty="0" smtClean="0"/>
              <a:t>: 30/0/1</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November 5</a:t>
            </a:r>
            <a:r>
              <a:rPr lang="en-US" altLang="en-US" sz="2400" b="1" baseline="30000" dirty="0" smtClean="0"/>
              <a:t>th</a:t>
            </a:r>
            <a:r>
              <a:rPr lang="en-US" altLang="en-US" sz="2400" b="1" dirty="0" smtClean="0"/>
              <a:t> (Monday) 10:00 ET, 1.5 hour</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74494107"/>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176276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PM1, PM2, Tuesday PM1, </a:t>
            </a:r>
            <a:r>
              <a:rPr lang="en-US" sz="2000" strike="sngStrike" dirty="0" smtClean="0">
                <a:solidFill>
                  <a:schemeClr val="bg2"/>
                </a:solidFill>
              </a:rPr>
              <a:t>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Monday PM1: </a:t>
            </a:r>
          </a:p>
          <a:p>
            <a:pPr lvl="2"/>
            <a:r>
              <a:rPr lang="en-US" sz="1600" dirty="0" smtClean="0"/>
              <a:t>Chair: </a:t>
            </a:r>
            <a:r>
              <a:rPr lang="en-US" sz="1600" dirty="0" err="1" smtClean="0"/>
              <a:t>Eunsung</a:t>
            </a:r>
            <a:r>
              <a:rPr lang="en-US" sz="1600" dirty="0" smtClean="0"/>
              <a:t> Park, Secretary: Leif Wilhelmsson</a:t>
            </a:r>
          </a:p>
          <a:p>
            <a:pPr lvl="1"/>
            <a:r>
              <a:rPr lang="en-US" sz="1800" dirty="0" smtClean="0"/>
              <a:t>Other time slots</a:t>
            </a:r>
          </a:p>
          <a:p>
            <a:pPr lvl="2"/>
            <a:r>
              <a:rPr lang="en-US" sz="1600" dirty="0" smtClean="0"/>
              <a:t>Chair</a:t>
            </a:r>
            <a:r>
              <a:rPr lang="en-US" sz="1600" dirty="0"/>
              <a:t>: </a:t>
            </a:r>
            <a:r>
              <a:rPr lang="en-US" sz="1600" dirty="0" smtClean="0"/>
              <a:t>Steve Shellhammer</a:t>
            </a:r>
          </a:p>
          <a:p>
            <a:pPr lvl="2"/>
            <a:r>
              <a:rPr lang="en-US" sz="1600" dirty="0"/>
              <a:t>Vice-chair: </a:t>
            </a:r>
            <a:r>
              <a:rPr lang="en-US" sz="1600" dirty="0" err="1"/>
              <a:t>Eunsung</a:t>
            </a:r>
            <a:r>
              <a:rPr lang="en-US" sz="1600" dirty="0"/>
              <a:t> </a:t>
            </a:r>
            <a:r>
              <a:rPr lang="en-US" sz="1600" dirty="0" smtClean="0"/>
              <a:t>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D0.4 to create D1.0 after this meeting </a:t>
            </a:r>
            <a:r>
              <a:rPr lang="en-US" altLang="en-US" dirty="0" smtClean="0">
                <a:solidFill>
                  <a:srgbClr val="FF0000"/>
                </a:solidFill>
              </a:rPr>
              <a:t>– highest 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106744</TotalTime>
  <Words>2663</Words>
  <Application>Microsoft Office PowerPoint</Application>
  <PresentationFormat>On-screen Show (4:3)</PresentationFormat>
  <Paragraphs>730</Paragraphs>
  <Slides>37</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Monotype Sorts</vt:lpstr>
      <vt:lpstr>MS Gothic</vt:lpstr>
      <vt:lpstr>MS PGothic</vt:lpstr>
      <vt:lpstr>Arial</vt:lpstr>
      <vt:lpstr>Calibri</vt:lpstr>
      <vt:lpstr>Helvetica</vt:lpstr>
      <vt:lpstr>Times New Roman</vt:lpstr>
      <vt:lpstr>802-11-Submission</vt:lpstr>
      <vt:lpstr>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–TBD resolution</vt:lpstr>
      <vt:lpstr>PHY - Others</vt:lpstr>
      <vt:lpstr>MAC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Presentations/SP (Wednesday PM2)</vt:lpstr>
      <vt:lpstr>Motion –Coexistence Assurance Document</vt:lpstr>
      <vt:lpstr>Motions (Wednesday PM2/Thursday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4629</cp:revision>
  <cp:lastPrinted>2014-11-04T15:04:57Z</cp:lastPrinted>
  <dcterms:created xsi:type="dcterms:W3CDTF">2007-04-17T18:10:23Z</dcterms:created>
  <dcterms:modified xsi:type="dcterms:W3CDTF">2018-09-14T00:59:16Z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2018-09-14 00:59:15Z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