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708" r:id="rId2"/>
    <p:sldId id="678" r:id="rId3"/>
    <p:sldId id="679" r:id="rId4"/>
    <p:sldId id="656" r:id="rId5"/>
    <p:sldId id="665" r:id="rId6"/>
    <p:sldId id="666" r:id="rId7"/>
    <p:sldId id="710" r:id="rId8"/>
    <p:sldId id="801" r:id="rId9"/>
    <p:sldId id="711" r:id="rId10"/>
    <p:sldId id="715" r:id="rId11"/>
    <p:sldId id="762" r:id="rId12"/>
    <p:sldId id="804" r:id="rId13"/>
    <p:sldId id="799" r:id="rId14"/>
    <p:sldId id="803" r:id="rId15"/>
    <p:sldId id="750" r:id="rId16"/>
    <p:sldId id="778" r:id="rId17"/>
    <p:sldId id="779" r:id="rId18"/>
    <p:sldId id="780" r:id="rId19"/>
    <p:sldId id="781" r:id="rId20"/>
    <p:sldId id="782" r:id="rId21"/>
    <p:sldId id="727" r:id="rId22"/>
    <p:sldId id="704" r:id="rId23"/>
    <p:sldId id="705" r:id="rId24"/>
    <p:sldId id="707" r:id="rId25"/>
    <p:sldId id="809" r:id="rId26"/>
    <p:sldId id="721" r:id="rId27"/>
    <p:sldId id="806" r:id="rId28"/>
    <p:sldId id="726" r:id="rId29"/>
    <p:sldId id="821" r:id="rId30"/>
    <p:sldId id="776" r:id="rId31"/>
    <p:sldId id="819" r:id="rId32"/>
    <p:sldId id="820" r:id="rId33"/>
    <p:sldId id="800" r:id="rId34"/>
    <p:sldId id="694" r:id="rId35"/>
    <p:sldId id="695" r:id="rId36"/>
    <p:sldId id="740" r:id="rId37"/>
    <p:sldId id="741" r:id="rId3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86" autoAdjust="0"/>
    <p:restoredTop sz="94095" autoAdjust="0"/>
  </p:normalViewPr>
  <p:slideViewPr>
    <p:cSldViewPr>
      <p:cViewPr varScale="1">
        <p:scale>
          <a:sx n="66" d="100"/>
          <a:sy n="66" d="100"/>
        </p:scale>
        <p:origin x="1176" y="4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80" d="100"/>
        <a:sy n="80" d="100"/>
      </p:scale>
      <p:origin x="0" y="-9369"/>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20</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33</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35</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24669343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14</a:t>
            </a:fld>
            <a:endParaRPr lang="en-US" altLang="en-US"/>
          </a:p>
        </p:txBody>
      </p:sp>
    </p:spTree>
    <p:extLst>
      <p:ext uri="{BB962C8B-B14F-4D97-AF65-F5344CB8AC3E}">
        <p14:creationId xmlns:p14="http://schemas.microsoft.com/office/powerpoint/2010/main" val="29466524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16</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17</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September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802.11-18/1381r5</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318859570"/>
              </p:ext>
            </p:extLst>
          </p:nvPr>
        </p:nvGraphicFramePr>
        <p:xfrm>
          <a:off x="777875" y="3054350"/>
          <a:ext cx="7004050" cy="2578100"/>
        </p:xfrm>
        <a:graphic>
          <a:graphicData uri="http://schemas.openxmlformats.org/presentationml/2006/ole">
            <mc:AlternateContent xmlns:mc="http://schemas.openxmlformats.org/markup-compatibility/2006">
              <mc:Choice xmlns:v="urn:schemas-microsoft-com:vml" Requires="v">
                <p:oleObj spid="_x0000_s5265" name="Document" r:id="rId4" imgW="8261588" imgH="3047832" progId="Word.Document.8">
                  <p:embed/>
                </p:oleObj>
              </mc:Choice>
              <mc:Fallback>
                <p:oleObj name="Document" r:id="rId4" imgW="8261588" imgH="3047832" progId="Word.Document.8">
                  <p:embed/>
                  <p:pic>
                    <p:nvPicPr>
                      <p:cNvPr id="0" name=""/>
                      <p:cNvPicPr>
                        <a:picLocks noChangeAspect="1" noChangeArrowheads="1"/>
                      </p:cNvPicPr>
                      <p:nvPr/>
                    </p:nvPicPr>
                    <p:blipFill>
                      <a:blip r:embed="rId5"/>
                      <a:srcRect/>
                      <a:stretch>
                        <a:fillRect/>
                      </a:stretch>
                    </p:blipFill>
                    <p:spPr bwMode="auto">
                      <a:xfrm>
                        <a:off x="777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September 2018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dirty="0" smtClean="0"/>
              <a:t>September 2018</a:t>
            </a:r>
            <a:endParaRPr lang="en-US" dirty="0"/>
          </a:p>
        </p:txBody>
      </p:sp>
      <p:sp>
        <p:nvSpPr>
          <p:cNvPr id="5" name="Footer Placeholder 4"/>
          <p:cNvSpPr>
            <a:spLocks noGrp="1"/>
          </p:cNvSpPr>
          <p:nvPr>
            <p:ph type="ftr" sz="quarter" idx="11"/>
          </p:nvPr>
        </p:nvSpPr>
        <p:spPr/>
        <p:txBody>
          <a:bodyPr/>
          <a:lstStyle/>
          <a:p>
            <a:pPr>
              <a:defRPr/>
            </a:pPr>
            <a:r>
              <a:rPr lang="en-US" dirty="0" smtClean="0"/>
              <a:t>Minyoung Park (Intel Corp.)</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2018-9-10</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August 31: </a:t>
            </a:r>
          </a:p>
          <a:p>
            <a:pPr lvl="1">
              <a:defRPr/>
            </a:pPr>
            <a:r>
              <a:rPr lang="en-US" b="0" dirty="0" smtClean="0"/>
              <a:t>Received </a:t>
            </a:r>
            <a:r>
              <a:rPr lang="en-US" dirty="0" smtClean="0"/>
              <a:t>31 s</a:t>
            </a:r>
            <a:r>
              <a:rPr lang="en-US" b="0" dirty="0" smtClean="0"/>
              <a:t>ubmissions (updated on </a:t>
            </a:r>
            <a:r>
              <a:rPr lang="en-US" dirty="0" smtClean="0"/>
              <a:t>September 10</a:t>
            </a:r>
            <a:r>
              <a:rPr lang="en-US" b="0" dirty="0" smtClean="0"/>
              <a:t>)</a:t>
            </a:r>
          </a:p>
          <a:p>
            <a:pPr>
              <a:defRPr/>
            </a:pPr>
            <a:endParaRPr lang="en-US" dirty="0" smtClean="0"/>
          </a:p>
          <a:p>
            <a:pPr>
              <a:defRPr/>
            </a:pPr>
            <a:r>
              <a:rPr lang="en-US" dirty="0" smtClean="0"/>
              <a:t>Grouped submissions based on priorities</a:t>
            </a:r>
          </a:p>
          <a:p>
            <a:pPr lvl="1">
              <a:defRPr/>
            </a:pPr>
            <a:r>
              <a:rPr lang="en-US" dirty="0" smtClean="0"/>
              <a:t>Spec text submissions resolving the empty/incomplete </a:t>
            </a:r>
            <a:r>
              <a:rPr lang="en-US" dirty="0" err="1" smtClean="0"/>
              <a:t>subclauses</a:t>
            </a:r>
            <a:r>
              <a:rPr lang="en-US" dirty="0" smtClean="0"/>
              <a:t> and TBDs in </a:t>
            </a:r>
            <a:r>
              <a:rPr lang="en-US" dirty="0" err="1" smtClean="0"/>
              <a:t>TGba</a:t>
            </a:r>
            <a:r>
              <a:rPr lang="en-US" dirty="0" smtClean="0"/>
              <a:t> D0.4 (</a:t>
            </a:r>
            <a:r>
              <a:rPr lang="en-US" b="1" dirty="0" smtClean="0"/>
              <a:t>Highest priority</a:t>
            </a:r>
            <a:r>
              <a:rPr lang="en-US" dirty="0" smtClean="0"/>
              <a:t>)</a:t>
            </a:r>
          </a:p>
          <a:p>
            <a:pPr lvl="1">
              <a:defRPr/>
            </a:pPr>
            <a:r>
              <a:rPr lang="en-US" dirty="0" smtClean="0"/>
              <a:t>Others</a:t>
            </a:r>
            <a:endParaRPr lang="en-US" b="0"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10</a:t>
            </a:fld>
            <a:endParaRPr lang="en-US" altLang="en-US"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–TBD resolution</a:t>
            </a:r>
          </a:p>
        </p:txBody>
      </p:sp>
      <p:sp>
        <p:nvSpPr>
          <p:cNvPr id="4" name="Date Placeholder 3"/>
          <p:cNvSpPr>
            <a:spLocks noGrp="1"/>
          </p:cNvSpPr>
          <p:nvPr>
            <p:ph type="dt" sz="quarter" idx="10"/>
          </p:nvPr>
        </p:nvSpPr>
        <p:spPr/>
        <p:txBody>
          <a:bodyPr/>
          <a:lstStyle/>
          <a:p>
            <a:pPr>
              <a:defRPr/>
            </a:pPr>
            <a:r>
              <a:rPr lang="en-US" smtClean="0"/>
              <a:t>September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8" name="TextBox 7"/>
          <p:cNvSpPr txBox="1"/>
          <p:nvPr/>
        </p:nvSpPr>
        <p:spPr>
          <a:xfrm>
            <a:off x="7623431" y="685800"/>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3" name="Table 2"/>
          <p:cNvGraphicFramePr>
            <a:graphicFrameLocks noGrp="1"/>
          </p:cNvGraphicFramePr>
          <p:nvPr>
            <p:extLst>
              <p:ext uri="{D42A27DB-BD31-4B8C-83A1-F6EECF244321}">
                <p14:modId xmlns:p14="http://schemas.microsoft.com/office/powerpoint/2010/main" val="252297024"/>
              </p:ext>
            </p:extLst>
          </p:nvPr>
        </p:nvGraphicFramePr>
        <p:xfrm>
          <a:off x="609600" y="2438400"/>
          <a:ext cx="8229600" cy="2426382"/>
        </p:xfrm>
        <a:graphic>
          <a:graphicData uri="http://schemas.openxmlformats.org/drawingml/2006/table">
            <a:tbl>
              <a:tblPr/>
              <a:tblGrid>
                <a:gridCol w="672785"/>
                <a:gridCol w="3856499"/>
                <a:gridCol w="1117303"/>
                <a:gridCol w="1033205"/>
                <a:gridCol w="672785"/>
                <a:gridCol w="877023"/>
              </a:tblGrid>
              <a:tr h="164525">
                <a:tc>
                  <a:txBody>
                    <a:bodyPr/>
                    <a:lstStyle/>
                    <a:p>
                      <a:pPr algn="l" fontAlgn="b"/>
                      <a:r>
                        <a:rPr lang="en-US" sz="1100" b="1" i="0" u="none" strike="noStrike" dirty="0">
                          <a:solidFill>
                            <a:srgbClr val="FFFFFF"/>
                          </a:solidFill>
                          <a:effectLst/>
                          <a:latin typeface="Calibri" panose="020F0502020204030204" pitchFamily="34" charset="0"/>
                        </a:rPr>
                        <a:t>DCN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Title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Presenter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Affiliation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PHY/MAC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Subcategory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r>
              <a:tr h="164525">
                <a:tc>
                  <a:txBody>
                    <a:bodyPr/>
                    <a:lstStyle/>
                    <a:p>
                      <a:pPr algn="l" fontAlgn="b"/>
                      <a:r>
                        <a:rPr lang="en-US" sz="1100" b="0" i="0" u="none" strike="noStrike">
                          <a:solidFill>
                            <a:srgbClr val="000000"/>
                          </a:solidFill>
                          <a:effectLst/>
                          <a:latin typeface="Calibri" panose="020F0502020204030204" pitchFamily="34" charset="0"/>
                        </a:rPr>
                        <a:t>11-18-1463</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WUR-FDMA-padding-content</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Rui Cao</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Marvell</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18/1476</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Proposed Spec Text for Phase Rotation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Eunsung Park</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dirty="0">
                          <a:solidFill>
                            <a:srgbClr val="000000"/>
                          </a:solidFill>
                          <a:effectLst/>
                          <a:latin typeface="Calibri" panose="020F0502020204030204" pitchFamily="34" charset="0"/>
                        </a:rPr>
                        <a:t>18/1475</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 PAPR Investigation on FDMA Transmission Follow-up</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Eunsung Park</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dirty="0">
                          <a:solidFill>
                            <a:srgbClr val="000000"/>
                          </a:solidFill>
                          <a:effectLst/>
                          <a:latin typeface="Calibri" panose="020F0502020204030204" pitchFamily="34" charset="0"/>
                        </a:rPr>
                        <a:t>18-1477</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100" b="0" i="0" u="none" strike="noStrike" dirty="0">
                          <a:solidFill>
                            <a:srgbClr val="000000"/>
                          </a:solidFill>
                          <a:effectLst/>
                          <a:latin typeface="Calibri" panose="020F0502020204030204" pitchFamily="34" charset="0"/>
                        </a:rPr>
                        <a:t>Proposed-Spec-Text –for-WUR-FDMA-Transmission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100" b="0" i="0" u="none" strike="noStrike">
                          <a:solidFill>
                            <a:srgbClr val="000000"/>
                          </a:solidFill>
                          <a:effectLst/>
                          <a:latin typeface="Calibri" panose="020F0502020204030204" pitchFamily="34" charset="0"/>
                        </a:rPr>
                        <a:t>Dongguk Lim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100" b="0" i="0" u="none" strike="noStrike" dirty="0">
                          <a:solidFill>
                            <a:srgbClr val="000000"/>
                          </a:solidFill>
                          <a:effectLst/>
                          <a:latin typeface="Calibri" panose="020F0502020204030204" pitchFamily="34" charset="0"/>
                        </a:rPr>
                        <a:t>LG Electronics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100" b="0" i="0" u="none" strike="noStrike" dirty="0">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100" b="0" i="0" u="none" strike="noStrike" dirty="0" smtClean="0">
                          <a:solidFill>
                            <a:srgbClr val="000000"/>
                          </a:solidFill>
                          <a:effectLst/>
                          <a:latin typeface="Calibri" panose="020F0502020204030204" pitchFamily="34" charset="0"/>
                        </a:rPr>
                        <a:t>TBD resolution</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64525">
                <a:tc>
                  <a:txBody>
                    <a:bodyPr/>
                    <a:lstStyle/>
                    <a:p>
                      <a:pPr algn="l" fontAlgn="b"/>
                      <a:r>
                        <a:rPr lang="en-US" sz="1100" b="0" i="0" u="none" strike="noStrike">
                          <a:solidFill>
                            <a:srgbClr val="000000"/>
                          </a:solidFill>
                          <a:effectLst/>
                          <a:latin typeface="Calibri" panose="020F0502020204030204" pitchFamily="34" charset="0"/>
                        </a:rPr>
                        <a:t>18-1529</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Tuning Symbol Randomization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Miguel Lopez</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Ericsson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18/1545r0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TX Requirement – Spectral flatness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Leif Wilhelmsson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Ericsson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1196r1</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Spec Text on Recommended CSD</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Steve Shellhammer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1567</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Spec Text on MC-OOK Symbol Randomization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Steve Shellhammer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1556</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CSD Simulations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Steve Shellhammer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1557</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Padding Design for FDMA</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Steve Shellhammer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1558</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Symbol Randomization Simulations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Steve Shellhammer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18-1562</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CSD recommendations for example sequences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Minyoung Park</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Intel Corp.</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18-1564</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Further Discussions on Content of BPSK Mark</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Minyoung Park</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Intel Corp.</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PHY - Others</a:t>
            </a:r>
            <a:endParaRPr lang="en-US" dirty="0"/>
          </a:p>
        </p:txBody>
      </p:sp>
      <p:sp>
        <p:nvSpPr>
          <p:cNvPr id="3" name="Date Placeholder 2"/>
          <p:cNvSpPr>
            <a:spLocks noGrp="1"/>
          </p:cNvSpPr>
          <p:nvPr>
            <p:ph type="dt" sz="half" idx="10"/>
          </p:nvPr>
        </p:nvSpPr>
        <p:spPr/>
        <p:txBody>
          <a:bodyPr/>
          <a:lstStyle/>
          <a:p>
            <a:pPr>
              <a:defRPr/>
            </a:pPr>
            <a:r>
              <a:rPr lang="en-US" smtClean="0"/>
              <a:t>September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1709617694"/>
              </p:ext>
            </p:extLst>
          </p:nvPr>
        </p:nvGraphicFramePr>
        <p:xfrm>
          <a:off x="723899" y="2788294"/>
          <a:ext cx="7772401" cy="519939"/>
        </p:xfrm>
        <a:graphic>
          <a:graphicData uri="http://schemas.openxmlformats.org/drawingml/2006/table">
            <a:tbl>
              <a:tblPr/>
              <a:tblGrid>
                <a:gridCol w="635408"/>
                <a:gridCol w="3642249"/>
                <a:gridCol w="1055231"/>
                <a:gridCol w="975805"/>
                <a:gridCol w="635408"/>
                <a:gridCol w="828300"/>
              </a:tblGrid>
              <a:tr h="164525">
                <a:tc>
                  <a:txBody>
                    <a:bodyPr/>
                    <a:lstStyle/>
                    <a:p>
                      <a:pPr algn="l" fontAlgn="b"/>
                      <a:r>
                        <a:rPr lang="en-US" sz="1100" b="1" i="0" u="none" strike="noStrike" dirty="0">
                          <a:solidFill>
                            <a:srgbClr val="FFFFFF"/>
                          </a:solidFill>
                          <a:effectLst/>
                          <a:latin typeface="Calibri" panose="020F0502020204030204" pitchFamily="34" charset="0"/>
                        </a:rPr>
                        <a:t>DCN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Title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Presenter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Affiliation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PHY/MAC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Subcategory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r>
              <a:tr h="164525">
                <a:tc>
                  <a:txBody>
                    <a:bodyPr/>
                    <a:lstStyle/>
                    <a:p>
                      <a:pPr algn="l" fontAlgn="b"/>
                      <a:r>
                        <a:rPr lang="en-US" sz="1100" b="0" i="0" u="none" strike="noStrike" dirty="0">
                          <a:solidFill>
                            <a:srgbClr val="000000"/>
                          </a:solidFill>
                          <a:effectLst/>
                          <a:latin typeface="Calibri" panose="020F0502020204030204" pitchFamily="34" charset="0"/>
                        </a:rPr>
                        <a:t>18-1528</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Annex Update for MC-OOK Symbol Examples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Dennis Sundman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Ericsson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18-1551</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An Investigation on SYNC Detector False Alarms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Alphan Sahin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InterDigital</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bl>
          </a:graphicData>
        </a:graphic>
      </p:graphicFrame>
    </p:spTree>
    <p:extLst>
      <p:ext uri="{BB962C8B-B14F-4D97-AF65-F5344CB8AC3E}">
        <p14:creationId xmlns:p14="http://schemas.microsoft.com/office/powerpoint/2010/main" val="16314121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TBD Resolution</a:t>
            </a:r>
            <a:endParaRPr lang="en-US" dirty="0"/>
          </a:p>
        </p:txBody>
      </p:sp>
      <p:sp>
        <p:nvSpPr>
          <p:cNvPr id="3" name="Date Placeholder 2"/>
          <p:cNvSpPr>
            <a:spLocks noGrp="1"/>
          </p:cNvSpPr>
          <p:nvPr>
            <p:ph type="dt" sz="half" idx="10"/>
          </p:nvPr>
        </p:nvSpPr>
        <p:spPr/>
        <p:txBody>
          <a:bodyPr/>
          <a:lstStyle/>
          <a:p>
            <a:pPr>
              <a:defRPr/>
            </a:pPr>
            <a:r>
              <a:rPr lang="en-US" smtClean="0"/>
              <a:t>September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13</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319034812"/>
              </p:ext>
            </p:extLst>
          </p:nvPr>
        </p:nvGraphicFramePr>
        <p:xfrm>
          <a:off x="1182527" y="2304327"/>
          <a:ext cx="6855145" cy="346626"/>
        </p:xfrm>
        <a:graphic>
          <a:graphicData uri="http://schemas.openxmlformats.org/drawingml/2006/table">
            <a:tbl>
              <a:tblPr/>
              <a:tblGrid>
                <a:gridCol w="635408"/>
                <a:gridCol w="2673584"/>
                <a:gridCol w="1055231"/>
                <a:gridCol w="975805"/>
                <a:gridCol w="635408"/>
                <a:gridCol w="879709"/>
              </a:tblGrid>
              <a:tr h="164525">
                <a:tc>
                  <a:txBody>
                    <a:bodyPr/>
                    <a:lstStyle/>
                    <a:p>
                      <a:pPr algn="l" fontAlgn="b"/>
                      <a:r>
                        <a:rPr lang="en-US" sz="1100" b="1" i="0" u="none" strike="noStrike" dirty="0">
                          <a:solidFill>
                            <a:srgbClr val="FFFFFF"/>
                          </a:solidFill>
                          <a:effectLst/>
                          <a:latin typeface="Calibri" panose="020F0502020204030204" pitchFamily="34" charset="0"/>
                        </a:rPr>
                        <a:t>DCN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Title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Presenter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Affiliation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PHY/MAC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Subcategory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r>
              <a:tr h="164525">
                <a:tc>
                  <a:txBody>
                    <a:bodyPr/>
                    <a:lstStyle/>
                    <a:p>
                      <a:pPr algn="l" fontAlgn="b"/>
                      <a:r>
                        <a:rPr lang="en-US" sz="1100" b="0" i="0" u="none" strike="noStrike" dirty="0" smtClean="0">
                          <a:solidFill>
                            <a:srgbClr val="000000"/>
                          </a:solidFill>
                          <a:effectLst/>
                          <a:latin typeface="Calibri" panose="020F0502020204030204" pitchFamily="34" charset="0"/>
                        </a:rPr>
                        <a:t>18-1599</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Draft-text-for-Secure WUR frame format-TBDs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Alfred Asterjadhi</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3" y="779120"/>
            <a:ext cx="7772400" cy="744879"/>
          </a:xfrm>
        </p:spPr>
        <p:txBody>
          <a:bodyPr/>
          <a:lstStyle/>
          <a:p>
            <a:r>
              <a:rPr lang="en-US" dirty="0" smtClean="0"/>
              <a:t>MAC - Others</a:t>
            </a:r>
            <a:endParaRPr lang="en-US" dirty="0"/>
          </a:p>
        </p:txBody>
      </p:sp>
      <p:sp>
        <p:nvSpPr>
          <p:cNvPr id="3" name="Date Placeholder 2"/>
          <p:cNvSpPr>
            <a:spLocks noGrp="1"/>
          </p:cNvSpPr>
          <p:nvPr>
            <p:ph type="dt" sz="half" idx="10"/>
          </p:nvPr>
        </p:nvSpPr>
        <p:spPr/>
        <p:txBody>
          <a:bodyPr/>
          <a:lstStyle/>
          <a:p>
            <a:pPr>
              <a:defRPr/>
            </a:pPr>
            <a:r>
              <a:rPr lang="en-US" dirty="0" smtClean="0"/>
              <a:t>September 2018</a:t>
            </a:r>
            <a:endParaRPr lang="en-US" dirty="0"/>
          </a:p>
        </p:txBody>
      </p:sp>
      <p:sp>
        <p:nvSpPr>
          <p:cNvPr id="4" name="Footer Placeholder 3"/>
          <p:cNvSpPr>
            <a:spLocks noGrp="1"/>
          </p:cNvSpPr>
          <p:nvPr>
            <p:ph type="ftr" sz="quarter" idx="11"/>
          </p:nvPr>
        </p:nvSpPr>
        <p:spPr/>
        <p:txBody>
          <a:bodyPr/>
          <a:lstStyle/>
          <a:p>
            <a:pPr>
              <a:defRPr/>
            </a:pPr>
            <a:r>
              <a:rPr lang="en-US" dirty="0" smtClean="0"/>
              <a:t>Minyoung Park (Intel Corp.)</a:t>
            </a:r>
            <a:endParaRPr lang="en-US" dirty="0"/>
          </a:p>
        </p:txBody>
      </p:sp>
      <p:sp>
        <p:nvSpPr>
          <p:cNvPr id="5" name="Slide Number Placeholder 4"/>
          <p:cNvSpPr>
            <a:spLocks noGrp="1"/>
          </p:cNvSpPr>
          <p:nvPr>
            <p:ph type="sldNum" sz="quarter" idx="12"/>
          </p:nvPr>
        </p:nvSpPr>
        <p:spPr/>
        <p:txBody>
          <a:bodyPr/>
          <a:lstStyle/>
          <a:p>
            <a:pPr>
              <a:defRPr/>
            </a:pPr>
            <a:r>
              <a:rPr lang="en-US" altLang="en-US" dirty="0" smtClean="0"/>
              <a:t>Slide </a:t>
            </a:r>
            <a:fld id="{A2D159C0-1697-4662-BECF-0324D4AA669F}" type="slidenum">
              <a:rPr lang="en-US" altLang="en-US" smtClean="0"/>
              <a:pPr>
                <a:defRPr/>
              </a:pPr>
              <a:t>14</a:t>
            </a:fld>
            <a:endParaRPr lang="en-US" altLang="en-US" dirty="0"/>
          </a:p>
        </p:txBody>
      </p:sp>
      <p:graphicFrame>
        <p:nvGraphicFramePr>
          <p:cNvPr id="6" name="Table 5"/>
          <p:cNvGraphicFramePr>
            <a:graphicFrameLocks noGrp="1"/>
          </p:cNvGraphicFramePr>
          <p:nvPr>
            <p:extLst>
              <p:ext uri="{D42A27DB-BD31-4B8C-83A1-F6EECF244321}">
                <p14:modId xmlns:p14="http://schemas.microsoft.com/office/powerpoint/2010/main" val="2141042747"/>
              </p:ext>
            </p:extLst>
          </p:nvPr>
        </p:nvGraphicFramePr>
        <p:xfrm>
          <a:off x="242238" y="2633649"/>
          <a:ext cx="8735723" cy="3096386"/>
        </p:xfrm>
        <a:graphic>
          <a:graphicData uri="http://schemas.openxmlformats.org/drawingml/2006/table">
            <a:tbl>
              <a:tblPr/>
              <a:tblGrid>
                <a:gridCol w="635408"/>
                <a:gridCol w="4605571"/>
                <a:gridCol w="1055231"/>
                <a:gridCol w="975805"/>
                <a:gridCol w="635408"/>
                <a:gridCol w="828300"/>
              </a:tblGrid>
              <a:tr h="164525">
                <a:tc>
                  <a:txBody>
                    <a:bodyPr/>
                    <a:lstStyle/>
                    <a:p>
                      <a:pPr algn="l" fontAlgn="b"/>
                      <a:r>
                        <a:rPr lang="en-US" sz="1100" b="1" i="0" u="none" strike="noStrike" dirty="0">
                          <a:solidFill>
                            <a:srgbClr val="FFFFFF"/>
                          </a:solidFill>
                          <a:effectLst/>
                          <a:latin typeface="Calibri" panose="020F0502020204030204" pitchFamily="34" charset="0"/>
                        </a:rPr>
                        <a:t>DCN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dirty="0">
                          <a:solidFill>
                            <a:srgbClr val="FFFFFF"/>
                          </a:solidFill>
                          <a:effectLst/>
                          <a:latin typeface="Calibri" panose="020F0502020204030204" pitchFamily="34" charset="0"/>
                        </a:rPr>
                        <a:t>Title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dirty="0">
                          <a:solidFill>
                            <a:srgbClr val="FFFFFF"/>
                          </a:solidFill>
                          <a:effectLst/>
                          <a:latin typeface="Calibri" panose="020F0502020204030204" pitchFamily="34" charset="0"/>
                        </a:rPr>
                        <a:t>Presenter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dirty="0">
                          <a:solidFill>
                            <a:srgbClr val="FFFFFF"/>
                          </a:solidFill>
                          <a:effectLst/>
                          <a:latin typeface="Calibri" panose="020F0502020204030204" pitchFamily="34" charset="0"/>
                        </a:rPr>
                        <a:t>Affiliation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dirty="0">
                          <a:solidFill>
                            <a:srgbClr val="FFFFFF"/>
                          </a:solidFill>
                          <a:effectLst/>
                          <a:latin typeface="Calibri" panose="020F0502020204030204" pitchFamily="34" charset="0"/>
                        </a:rPr>
                        <a:t>PHY/MAC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dirty="0">
                          <a:solidFill>
                            <a:srgbClr val="FFFFFF"/>
                          </a:solidFill>
                          <a:effectLst/>
                          <a:latin typeface="Calibri" panose="020F0502020204030204" pitchFamily="34" charset="0"/>
                        </a:rPr>
                        <a:t>Subcategory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r>
              <a:tr h="164525">
                <a:tc>
                  <a:txBody>
                    <a:bodyPr/>
                    <a:lstStyle/>
                    <a:p>
                      <a:pPr algn="l" fontAlgn="b"/>
                      <a:r>
                        <a:rPr lang="en-US" sz="1100" b="0" i="0" u="none" strike="noStrike" dirty="0">
                          <a:solidFill>
                            <a:srgbClr val="000000"/>
                          </a:solidFill>
                          <a:effectLst/>
                          <a:latin typeface="Calibri" panose="020F0502020204030204" pitchFamily="34" charset="0"/>
                        </a:rPr>
                        <a:t>1490r0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Response frame in WUR Mode Setup</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err="1">
                          <a:solidFill>
                            <a:srgbClr val="000000"/>
                          </a:solidFill>
                          <a:effectLst/>
                          <a:latin typeface="Calibri" panose="020F0502020204030204" pitchFamily="34" charset="0"/>
                        </a:rPr>
                        <a:t>Suhwook</a:t>
                      </a:r>
                      <a:r>
                        <a:rPr lang="en-US" sz="1100" b="0" i="0" u="none" strike="noStrike" dirty="0">
                          <a:solidFill>
                            <a:srgbClr val="000000"/>
                          </a:solidFill>
                          <a:effectLst/>
                          <a:latin typeface="Calibri" panose="020F0502020204030204" pitchFamily="34" charset="0"/>
                        </a:rPr>
                        <a:t> Kim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dirty="0">
                          <a:solidFill>
                            <a:srgbClr val="000000"/>
                          </a:solidFill>
                          <a:effectLst/>
                          <a:latin typeface="Calibri" panose="020F0502020204030204" pitchFamily="34" charset="0"/>
                        </a:rPr>
                        <a:t>1491r0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Spec text for WUR Mode Setup</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Suhwook Kim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dirty="0">
                          <a:solidFill>
                            <a:srgbClr val="000000"/>
                          </a:solidFill>
                          <a:effectLst/>
                          <a:latin typeface="Calibri" panose="020F0502020204030204" pitchFamily="34" charset="0"/>
                        </a:rPr>
                        <a:t>1494</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Overview of 802.11 </a:t>
                      </a:r>
                      <a:r>
                        <a:rPr lang="en-US" sz="1100" b="0" i="0" u="none" strike="noStrike" dirty="0" err="1">
                          <a:solidFill>
                            <a:srgbClr val="000000"/>
                          </a:solidFill>
                          <a:effectLst/>
                          <a:latin typeface="Calibri" panose="020F0502020204030204" pitchFamily="34" charset="0"/>
                        </a:rPr>
                        <a:t>ba</a:t>
                      </a:r>
                      <a:r>
                        <a:rPr lang="en-US" sz="1100" b="0" i="0" u="none" strike="noStrike" dirty="0">
                          <a:solidFill>
                            <a:srgbClr val="000000"/>
                          </a:solidFill>
                          <a:effectLst/>
                          <a:latin typeface="Calibri" panose="020F0502020204030204" pitchFamily="34" charset="0"/>
                        </a:rPr>
                        <a:t> Power Management in D0.4</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Po-Kai Huang</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Intel</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18/1376</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Proposed spec text change on WUR Capabilities element (SP only)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Lei Huang</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Panasonic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18-1520r0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Duty Cycle Operation Clarifications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Rojan Chitrakar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Panasonic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18-1521r0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Spec text for WUR Duty Cycle Operation clarification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Rojan Chitrakar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Panasonic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18-1523r0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WUR FDMA transmission in Duty Cycle mode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Rojan Chitrakar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Panasonic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18-1524r0 </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Spec text for WUR FDMA transmission in Duty Cycle mode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Rojan Chitrakar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Panasonic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18-1538</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Multi_WID_addressed_WUR_frame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err="1">
                          <a:solidFill>
                            <a:srgbClr val="000000"/>
                          </a:solidFill>
                          <a:effectLst/>
                          <a:latin typeface="Calibri" panose="020F0502020204030204" pitchFamily="34" charset="0"/>
                        </a:rPr>
                        <a:t>Kaiying</a:t>
                      </a:r>
                      <a:r>
                        <a:rPr lang="en-US" sz="1100" b="0" i="0" u="none" strike="noStrike" dirty="0">
                          <a:solidFill>
                            <a:srgbClr val="000000"/>
                          </a:solidFill>
                          <a:effectLst/>
                          <a:latin typeface="Calibri" panose="020F0502020204030204" pitchFamily="34" charset="0"/>
                        </a:rPr>
                        <a:t> </a:t>
                      </a:r>
                      <a:r>
                        <a:rPr lang="en-US" sz="1100" b="0" i="0" u="none" strike="noStrike" dirty="0" err="1">
                          <a:solidFill>
                            <a:srgbClr val="000000"/>
                          </a:solidFill>
                          <a:effectLst/>
                          <a:latin typeface="Calibri" panose="020F0502020204030204" pitchFamily="34" charset="0"/>
                        </a:rPr>
                        <a:t>Lv</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ZTE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dirty="0" smtClean="0">
                          <a:solidFill>
                            <a:srgbClr val="000000"/>
                          </a:solidFill>
                          <a:effectLst/>
                          <a:latin typeface="Calibri" panose="020F0502020204030204" pitchFamily="34" charset="0"/>
                        </a:rPr>
                        <a:t>18-1552</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WUR-Only Discovery Mode for WUR STAs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Xiaofei Wang</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InterDigital</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dirty="0" smtClean="0">
                          <a:solidFill>
                            <a:srgbClr val="000000"/>
                          </a:solidFill>
                          <a:effectLst/>
                          <a:latin typeface="Calibri" panose="020F0502020204030204" pitchFamily="34" charset="0"/>
                        </a:rPr>
                        <a:t>18-1554</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Indicating Neighboring BSS’ WUR Discovery Frame Offset</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Xiaofei Wang</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InterDigital</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329051">
                <a:tc>
                  <a:txBody>
                    <a:bodyPr/>
                    <a:lstStyle/>
                    <a:p>
                      <a:pPr algn="l" fontAlgn="b"/>
                      <a:r>
                        <a:rPr lang="en-US" sz="1100" b="0" i="0" u="none" strike="noStrike" dirty="0" smtClean="0">
                          <a:solidFill>
                            <a:srgbClr val="000000"/>
                          </a:solidFill>
                          <a:effectLst/>
                          <a:latin typeface="Calibri" panose="020F0502020204030204" pitchFamily="34" charset="0"/>
                        </a:rPr>
                        <a:t>18-1555</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Proposed Spec Text for Indicating Neighboring BSS’ WUR Discovery Frame Offset</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Xiaofei Wang</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InterDigital</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18-1570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Multiple WID WUR Frame Format</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Jinsoo Ahn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Yonsei University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dirty="0" smtClean="0">
                          <a:solidFill>
                            <a:srgbClr val="000000"/>
                          </a:solidFill>
                          <a:effectLst/>
                          <a:latin typeface="Calibri" panose="020F0502020204030204" pitchFamily="34" charset="0"/>
                        </a:rPr>
                        <a:t>18/0895r3</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Addressing in VL Wake-up frame (SP only)</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err="1" smtClean="0">
                          <a:solidFill>
                            <a:srgbClr val="000000"/>
                          </a:solidFill>
                          <a:effectLst/>
                          <a:latin typeface="Calibri" panose="020F0502020204030204" pitchFamily="34" charset="0"/>
                        </a:rPr>
                        <a:t>Woojin</a:t>
                      </a:r>
                      <a:r>
                        <a:rPr lang="en-US" sz="1100" b="0" i="0" u="none" strike="noStrike" dirty="0" smtClean="0">
                          <a:solidFill>
                            <a:srgbClr val="000000"/>
                          </a:solidFill>
                          <a:effectLst/>
                          <a:latin typeface="Calibri" panose="020F0502020204030204" pitchFamily="34" charset="0"/>
                        </a:rPr>
                        <a:t> </a:t>
                      </a:r>
                      <a:r>
                        <a:rPr lang="en-US" sz="1100" b="0" i="0" u="none" strike="noStrike" dirty="0" err="1" smtClean="0">
                          <a:solidFill>
                            <a:srgbClr val="000000"/>
                          </a:solidFill>
                          <a:effectLst/>
                          <a:latin typeface="Calibri" panose="020F0502020204030204" pitchFamily="34" charset="0"/>
                        </a:rPr>
                        <a:t>Ahn</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WILUS</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MAC</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Others</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dirty="0" smtClean="0">
                          <a:solidFill>
                            <a:srgbClr val="000000"/>
                          </a:solidFill>
                          <a:effectLst/>
                          <a:latin typeface="Calibri" panose="020F0502020204030204" pitchFamily="34" charset="0"/>
                        </a:rPr>
                        <a:t>18/1594r0</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smtClean="0">
                          <a:solidFill>
                            <a:srgbClr val="000000"/>
                          </a:solidFill>
                          <a:effectLst/>
                          <a:latin typeface="Calibri" panose="020F0502020204030204" pitchFamily="34" charset="0"/>
                        </a:rPr>
                        <a:t>Discussion on the Frame Body in VL Wake-up frame</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err="1" smtClean="0">
                          <a:solidFill>
                            <a:srgbClr val="000000"/>
                          </a:solidFill>
                          <a:effectLst/>
                          <a:latin typeface="Calibri" panose="020F0502020204030204" pitchFamily="34" charset="0"/>
                        </a:rPr>
                        <a:t>Woojin</a:t>
                      </a:r>
                      <a:r>
                        <a:rPr lang="en-US" sz="1100" b="0" i="0" u="none" strike="noStrike" dirty="0" smtClean="0">
                          <a:solidFill>
                            <a:srgbClr val="000000"/>
                          </a:solidFill>
                          <a:effectLst/>
                          <a:latin typeface="Calibri" panose="020F0502020204030204" pitchFamily="34" charset="0"/>
                        </a:rPr>
                        <a:t> </a:t>
                      </a:r>
                      <a:r>
                        <a:rPr lang="en-US" sz="1100" b="0" i="0" u="none" strike="noStrike" dirty="0" err="1" smtClean="0">
                          <a:solidFill>
                            <a:srgbClr val="000000"/>
                          </a:solidFill>
                          <a:effectLst/>
                          <a:latin typeface="Calibri" panose="020F0502020204030204" pitchFamily="34" charset="0"/>
                        </a:rPr>
                        <a:t>Ahn</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smtClean="0">
                          <a:solidFill>
                            <a:srgbClr val="000000"/>
                          </a:solidFill>
                          <a:effectLst/>
                          <a:latin typeface="Calibri" panose="020F0502020204030204" pitchFamily="34" charset="0"/>
                        </a:rPr>
                        <a:t>WILUS</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smtClean="0">
                          <a:solidFill>
                            <a:srgbClr val="000000"/>
                          </a:solidFill>
                          <a:effectLst/>
                          <a:latin typeface="Calibri" panose="020F0502020204030204" pitchFamily="34" charset="0"/>
                        </a:rPr>
                        <a:t>MAC</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smtClean="0">
                          <a:solidFill>
                            <a:srgbClr val="000000"/>
                          </a:solidFill>
                          <a:effectLst/>
                          <a:latin typeface="Calibri" panose="020F0502020204030204" pitchFamily="34" charset="0"/>
                        </a:rPr>
                        <a:t>Others</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bl>
          </a:graphicData>
        </a:graphic>
      </p:graphicFrame>
    </p:spTree>
    <p:extLst>
      <p:ext uri="{BB962C8B-B14F-4D97-AF65-F5344CB8AC3E}">
        <p14:creationId xmlns:p14="http://schemas.microsoft.com/office/powerpoint/2010/main" val="26694011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85800"/>
            <a:ext cx="7772401" cy="533400"/>
          </a:xfrm>
        </p:spPr>
        <p:txBody>
          <a:bodyPr/>
          <a:lstStyle/>
          <a:p>
            <a:r>
              <a:rPr lang="en-US" altLang="en-US" dirty="0" smtClean="0"/>
              <a:t>Agenda</a:t>
            </a:r>
          </a:p>
        </p:txBody>
      </p:sp>
      <p:sp>
        <p:nvSpPr>
          <p:cNvPr id="21507" name="Content Placeholder 6"/>
          <p:cNvSpPr>
            <a:spLocks noGrp="1"/>
          </p:cNvSpPr>
          <p:nvPr>
            <p:ph sz="half" idx="1"/>
          </p:nvPr>
        </p:nvSpPr>
        <p:spPr>
          <a:xfrm>
            <a:off x="0" y="1373187"/>
            <a:ext cx="4722813" cy="5103813"/>
          </a:xfrm>
        </p:spPr>
        <p:txBody>
          <a:bodyPr/>
          <a:lstStyle/>
          <a:p>
            <a:pPr>
              <a:spcBef>
                <a:spcPts val="100"/>
              </a:spcBef>
            </a:pPr>
            <a:r>
              <a:rPr lang="en-US" altLang="en-US" sz="1400" dirty="0" smtClean="0"/>
              <a:t>Monday: AM2 (2 hours)</a:t>
            </a:r>
          </a:p>
          <a:p>
            <a:pPr lvl="1">
              <a:spcBef>
                <a:spcPts val="100"/>
              </a:spcBef>
            </a:pPr>
            <a:r>
              <a:rPr lang="en-US" altLang="en-US" sz="1400" dirty="0" smtClean="0"/>
              <a:t>Call meeting to order, TGba introduction</a:t>
            </a:r>
          </a:p>
          <a:p>
            <a:pPr lvl="1">
              <a:spcBef>
                <a:spcPts val="100"/>
              </a:spcBef>
            </a:pPr>
            <a:r>
              <a:rPr lang="en-US" altLang="en-US" sz="1400" dirty="0" smtClean="0"/>
              <a:t>Call for submissions</a:t>
            </a:r>
          </a:p>
          <a:p>
            <a:pPr lvl="1">
              <a:spcBef>
                <a:spcPts val="100"/>
              </a:spcBef>
            </a:pPr>
            <a:r>
              <a:rPr lang="en-US" altLang="en-US" sz="1400" dirty="0" smtClean="0"/>
              <a:t>Review agenda and approval</a:t>
            </a:r>
          </a:p>
          <a:p>
            <a:pPr lvl="1">
              <a:spcBef>
                <a:spcPts val="100"/>
              </a:spcBef>
            </a:pPr>
            <a:r>
              <a:rPr lang="en-US" altLang="en-US" sz="1400" dirty="0" smtClean="0"/>
              <a:t>IEEE 802 and 802.11 IPR Policy and procedure</a:t>
            </a:r>
          </a:p>
          <a:p>
            <a:pPr lvl="1">
              <a:spcBef>
                <a:spcPts val="100"/>
              </a:spcBef>
            </a:pPr>
            <a:r>
              <a:rPr lang="en-US" altLang="en-US" sz="1400" dirty="0" smtClean="0"/>
              <a:t>Participation in IEEE 802 Meetings </a:t>
            </a:r>
          </a:p>
          <a:p>
            <a:pPr lvl="1">
              <a:spcBef>
                <a:spcPts val="100"/>
              </a:spcBef>
            </a:pPr>
            <a:r>
              <a:rPr lang="en-US" altLang="en-US" sz="1400" dirty="0" smtClean="0"/>
              <a:t>Summary from July 2018 meeting</a:t>
            </a:r>
          </a:p>
          <a:p>
            <a:pPr lvl="1">
              <a:spcBef>
                <a:spcPts val="100"/>
              </a:spcBef>
            </a:pPr>
            <a:r>
              <a:rPr lang="en-US" altLang="en-US" sz="1400" b="1" dirty="0" smtClean="0"/>
              <a:t>Motion</a:t>
            </a:r>
            <a:r>
              <a:rPr lang="en-US" altLang="en-US" sz="1400" dirty="0" smtClean="0"/>
              <a:t>: July 2018 meeting (</a:t>
            </a:r>
            <a:r>
              <a:rPr lang="en-US" altLang="en-US" sz="1400" dirty="0"/>
              <a:t>doc: IEEE </a:t>
            </a:r>
            <a:r>
              <a:rPr lang="en-US" altLang="en-US" sz="1400" dirty="0" smtClean="0"/>
              <a:t>802.11-18/1355r1) and teleconference minutes (doc: IEEE 802.11-18/1443r0) approval</a:t>
            </a:r>
          </a:p>
          <a:p>
            <a:pPr lvl="1">
              <a:spcBef>
                <a:spcPts val="100"/>
              </a:spcBef>
            </a:pPr>
            <a:r>
              <a:rPr lang="en-US" altLang="en-US" sz="1400" b="1" dirty="0" smtClean="0"/>
              <a:t>Motion</a:t>
            </a:r>
            <a:r>
              <a:rPr lang="en-US" altLang="en-US" sz="1400" dirty="0" smtClean="0"/>
              <a:t>: </a:t>
            </a:r>
            <a:r>
              <a:rPr lang="en-US" altLang="en-US" sz="1400" dirty="0" err="1" smtClean="0"/>
              <a:t>TGba</a:t>
            </a:r>
            <a:r>
              <a:rPr lang="en-US" altLang="en-US" sz="1400" dirty="0" smtClean="0"/>
              <a:t> D0.4 approval</a:t>
            </a:r>
          </a:p>
          <a:p>
            <a:pPr lvl="1">
              <a:spcBef>
                <a:spcPts val="100"/>
              </a:spcBef>
            </a:pPr>
            <a:endParaRPr lang="en-US" altLang="en-US" sz="1400" dirty="0" smtClean="0"/>
          </a:p>
          <a:p>
            <a:pPr lvl="1">
              <a:spcBef>
                <a:spcPts val="100"/>
              </a:spcBef>
            </a:pPr>
            <a:r>
              <a:rPr lang="en-US" altLang="en-US" sz="1400" dirty="0" smtClean="0"/>
              <a:t>Presentations, Recess</a:t>
            </a:r>
          </a:p>
          <a:p>
            <a:pPr>
              <a:spcBef>
                <a:spcPts val="100"/>
              </a:spcBef>
            </a:pPr>
            <a:r>
              <a:rPr lang="en-US" altLang="en-US" sz="1400" dirty="0" smtClean="0">
                <a:solidFill>
                  <a:srgbClr val="FF0000"/>
                </a:solidFill>
              </a:rPr>
              <a:t>Monday: PM1, PM2 (4 hours)</a:t>
            </a:r>
          </a:p>
          <a:p>
            <a:pPr lvl="1">
              <a:spcBef>
                <a:spcPts val="100"/>
              </a:spcBef>
            </a:pPr>
            <a:r>
              <a:rPr lang="en-US" altLang="en-US" sz="1400" dirty="0">
                <a:solidFill>
                  <a:srgbClr val="FF0000"/>
                </a:solidFill>
              </a:rPr>
              <a:t>PHY and MAC ad-hoc meetings (parallel)</a:t>
            </a:r>
            <a:endParaRPr lang="en-US" altLang="en-US" sz="1800" dirty="0">
              <a:solidFill>
                <a:srgbClr val="FF0000"/>
              </a:solidFill>
            </a:endParaRPr>
          </a:p>
          <a:p>
            <a:pPr>
              <a:spcBef>
                <a:spcPts val="100"/>
              </a:spcBef>
            </a:pPr>
            <a:r>
              <a:rPr lang="en-US" altLang="en-US" sz="1400" dirty="0" smtClean="0"/>
              <a:t>Tuesday</a:t>
            </a:r>
            <a:r>
              <a:rPr lang="en-US" altLang="en-US" sz="1400" dirty="0"/>
              <a:t>: </a:t>
            </a:r>
            <a:r>
              <a:rPr lang="en-US" altLang="en-US" sz="1400" dirty="0" smtClean="0"/>
              <a:t>AM2 </a:t>
            </a:r>
            <a:r>
              <a:rPr lang="en-US" altLang="en-US" sz="1400" dirty="0"/>
              <a:t>(2 hours)</a:t>
            </a:r>
          </a:p>
          <a:p>
            <a:pPr lvl="1">
              <a:spcBef>
                <a:spcPts val="100"/>
              </a:spcBef>
            </a:pPr>
            <a:r>
              <a:rPr lang="en-US" altLang="en-US" sz="1400" dirty="0"/>
              <a:t>Call meeting to order</a:t>
            </a:r>
          </a:p>
          <a:p>
            <a:pPr lvl="1">
              <a:spcBef>
                <a:spcPts val="100"/>
              </a:spcBef>
            </a:pPr>
            <a:r>
              <a:rPr lang="en-US" altLang="en-US" sz="1400" dirty="0"/>
              <a:t>IEEE 802 and 802.11 IPR Policy and procedure</a:t>
            </a:r>
          </a:p>
          <a:p>
            <a:pPr lvl="1">
              <a:spcBef>
                <a:spcPts val="100"/>
              </a:spcBef>
            </a:pPr>
            <a:r>
              <a:rPr lang="en-US" altLang="en-US" sz="1400" dirty="0"/>
              <a:t>Presentations, </a:t>
            </a:r>
            <a:r>
              <a:rPr lang="en-US" altLang="en-US" sz="1400" dirty="0" smtClean="0"/>
              <a:t>Recess</a:t>
            </a:r>
          </a:p>
          <a:p>
            <a:pPr>
              <a:spcBef>
                <a:spcPts val="100"/>
              </a:spcBef>
            </a:pPr>
            <a:r>
              <a:rPr lang="en-US" altLang="en-US" sz="1400" dirty="0" smtClean="0">
                <a:solidFill>
                  <a:srgbClr val="FF0000"/>
                </a:solidFill>
              </a:rPr>
              <a:t>Tuesday</a:t>
            </a:r>
            <a:r>
              <a:rPr lang="en-US" altLang="en-US" sz="1400" dirty="0">
                <a:solidFill>
                  <a:srgbClr val="FF0000"/>
                </a:solidFill>
              </a:rPr>
              <a:t>: PM1 (2 hours</a:t>
            </a:r>
            <a:r>
              <a:rPr lang="en-US" altLang="en-US" sz="1400" dirty="0" smtClean="0">
                <a:solidFill>
                  <a:srgbClr val="FF0000"/>
                </a:solidFill>
              </a:rPr>
              <a:t>) </a:t>
            </a:r>
            <a:endParaRPr lang="en-US" altLang="en-US" sz="1400" dirty="0">
              <a:solidFill>
                <a:srgbClr val="FF0000"/>
              </a:solidFill>
            </a:endParaRPr>
          </a:p>
          <a:p>
            <a:pPr lvl="1">
              <a:spcBef>
                <a:spcPts val="100"/>
              </a:spcBef>
            </a:pPr>
            <a:r>
              <a:rPr lang="en-US" altLang="en-US" sz="1400" dirty="0">
                <a:solidFill>
                  <a:srgbClr val="FF0000"/>
                </a:solidFill>
              </a:rPr>
              <a:t>PHY and MAC ad-hoc </a:t>
            </a:r>
            <a:r>
              <a:rPr lang="en-US" altLang="en-US" sz="1400" dirty="0" smtClean="0">
                <a:solidFill>
                  <a:srgbClr val="FF0000"/>
                </a:solidFill>
              </a:rPr>
              <a:t>meetings (parallel)</a:t>
            </a:r>
            <a:endParaRPr lang="en-US" altLang="en-US" sz="1800" dirty="0">
              <a:solidFill>
                <a:srgbClr val="FF0000"/>
              </a:solidFill>
            </a:endParaRPr>
          </a:p>
        </p:txBody>
      </p:sp>
      <p:sp>
        <p:nvSpPr>
          <p:cNvPr id="21508" name="Content Placeholder 7"/>
          <p:cNvSpPr>
            <a:spLocks noGrp="1"/>
          </p:cNvSpPr>
          <p:nvPr>
            <p:ph sz="half" idx="2"/>
          </p:nvPr>
        </p:nvSpPr>
        <p:spPr>
          <a:xfrm>
            <a:off x="4722813" y="1379912"/>
            <a:ext cx="4421187" cy="5097087"/>
          </a:xfrm>
        </p:spPr>
        <p:txBody>
          <a:bodyPr/>
          <a:lstStyle/>
          <a:p>
            <a:pPr>
              <a:spcBef>
                <a:spcPts val="0"/>
              </a:spcBef>
            </a:pPr>
            <a:r>
              <a:rPr lang="en-US" altLang="en-US" sz="1400" dirty="0" smtClean="0">
                <a:solidFill>
                  <a:srgbClr val="FF0000"/>
                </a:solidFill>
              </a:rPr>
              <a:t>Wednesday : PM2 </a:t>
            </a:r>
            <a:r>
              <a:rPr lang="en-US" altLang="en-US" sz="1400" dirty="0">
                <a:solidFill>
                  <a:srgbClr val="FF0000"/>
                </a:solidFill>
              </a:rPr>
              <a:t>(2 hours)</a:t>
            </a:r>
          </a:p>
          <a:p>
            <a:pPr lvl="1">
              <a:spcBef>
                <a:spcPts val="0"/>
              </a:spcBef>
            </a:pPr>
            <a:r>
              <a:rPr lang="en-US" altLang="en-US" sz="1400" dirty="0">
                <a:solidFill>
                  <a:srgbClr val="FF0000"/>
                </a:solidFill>
              </a:rPr>
              <a:t>PHY and MAC ad-hoc </a:t>
            </a:r>
            <a:r>
              <a:rPr lang="en-US" altLang="en-US" sz="1400" dirty="0" smtClean="0">
                <a:solidFill>
                  <a:srgbClr val="FF0000"/>
                </a:solidFill>
              </a:rPr>
              <a:t>meetings (parallel)</a:t>
            </a:r>
            <a:endParaRPr lang="en-US" altLang="en-US" sz="1400" dirty="0">
              <a:solidFill>
                <a:srgbClr val="FF0000"/>
              </a:solidFill>
            </a:endParaRPr>
          </a:p>
          <a:p>
            <a:pPr>
              <a:spcBef>
                <a:spcPts val="0"/>
              </a:spcBef>
            </a:pPr>
            <a:r>
              <a:rPr lang="en-US" altLang="en-US" sz="1400" dirty="0" smtClean="0"/>
              <a:t>Thursday: AM2 (2 hours)</a:t>
            </a:r>
            <a:endParaRPr lang="en-US" altLang="en-US" sz="1400" dirty="0"/>
          </a:p>
          <a:p>
            <a:pPr lvl="1">
              <a:spcBef>
                <a:spcPts val="0"/>
              </a:spcBef>
            </a:pPr>
            <a:r>
              <a:rPr lang="en-US" altLang="en-US" sz="1400" dirty="0"/>
              <a:t>Call meeting to order</a:t>
            </a:r>
          </a:p>
          <a:p>
            <a:pPr lvl="1">
              <a:spcBef>
                <a:spcPts val="0"/>
              </a:spcBef>
            </a:pPr>
            <a:r>
              <a:rPr lang="en-US" altLang="en-US" sz="1400" dirty="0"/>
              <a:t>IEEE 802 and 802.11 IPR Policy and </a:t>
            </a:r>
            <a:r>
              <a:rPr lang="en-US" altLang="en-US" sz="1400" dirty="0" smtClean="0"/>
              <a:t>procedure</a:t>
            </a:r>
            <a:endParaRPr lang="en-US" altLang="en-US" sz="1400" dirty="0"/>
          </a:p>
          <a:p>
            <a:pPr lvl="1">
              <a:spcBef>
                <a:spcPts val="0"/>
              </a:spcBef>
            </a:pPr>
            <a:r>
              <a:rPr lang="en-US" altLang="en-US" sz="1400" dirty="0"/>
              <a:t>P</a:t>
            </a:r>
            <a:r>
              <a:rPr lang="en-US" altLang="en-US" sz="1400" dirty="0" smtClean="0"/>
              <a:t>resentations, Recess</a:t>
            </a:r>
          </a:p>
          <a:p>
            <a:pPr>
              <a:spcBef>
                <a:spcPts val="0"/>
              </a:spcBef>
            </a:pPr>
            <a:r>
              <a:rPr lang="en-US" altLang="en-US" sz="1400" dirty="0"/>
              <a:t>Thursday: </a:t>
            </a:r>
            <a:r>
              <a:rPr lang="en-US" altLang="en-US" sz="1400" dirty="0" smtClean="0"/>
              <a:t>PM1 </a:t>
            </a:r>
            <a:r>
              <a:rPr lang="en-US" altLang="en-US" sz="1400" dirty="0"/>
              <a:t>(2 hours)</a:t>
            </a:r>
          </a:p>
          <a:p>
            <a:pPr lvl="1">
              <a:spcBef>
                <a:spcPts val="0"/>
              </a:spcBef>
            </a:pPr>
            <a:r>
              <a:rPr lang="en-US" altLang="en-US" sz="1400" dirty="0"/>
              <a:t>Call meeting to order</a:t>
            </a:r>
          </a:p>
          <a:p>
            <a:pPr lvl="1">
              <a:spcBef>
                <a:spcPts val="0"/>
              </a:spcBef>
            </a:pPr>
            <a:r>
              <a:rPr lang="en-US" altLang="en-US" sz="1400" dirty="0"/>
              <a:t>IEEE 802 and 802.11 IPR Policy and </a:t>
            </a:r>
            <a:r>
              <a:rPr lang="en-US" altLang="en-US" sz="1400" dirty="0" smtClean="0"/>
              <a:t>procedure</a:t>
            </a:r>
          </a:p>
          <a:p>
            <a:pPr lvl="1">
              <a:spcBef>
                <a:spcPts val="0"/>
              </a:spcBef>
            </a:pPr>
            <a:r>
              <a:rPr lang="en-US" altLang="en-US" sz="1400" b="1" dirty="0" smtClean="0"/>
              <a:t>Motion – Coexistence Assurance Document</a:t>
            </a:r>
          </a:p>
          <a:p>
            <a:pPr lvl="1">
              <a:spcBef>
                <a:spcPts val="0"/>
              </a:spcBef>
            </a:pPr>
            <a:r>
              <a:rPr lang="en-US" altLang="en-US" sz="1400" b="1" dirty="0" smtClean="0"/>
              <a:t>Motions </a:t>
            </a:r>
            <a:endParaRPr lang="en-US" altLang="en-US" sz="1400" b="1" dirty="0"/>
          </a:p>
          <a:p>
            <a:pPr lvl="1">
              <a:spcBef>
                <a:spcPts val="0"/>
              </a:spcBef>
            </a:pPr>
            <a:r>
              <a:rPr lang="en-US" altLang="en-US" sz="1400" dirty="0"/>
              <a:t>Presentations, </a:t>
            </a:r>
            <a:r>
              <a:rPr lang="en-US" altLang="en-US" sz="1400" dirty="0" smtClean="0"/>
              <a:t>Recess</a:t>
            </a:r>
            <a:endParaRPr lang="en-US" altLang="en-US" sz="1800" dirty="0" smtClean="0"/>
          </a:p>
          <a:p>
            <a:pPr>
              <a:spcBef>
                <a:spcPts val="0"/>
              </a:spcBef>
            </a:pPr>
            <a:r>
              <a:rPr lang="en-US" altLang="en-US" sz="1400" dirty="0" smtClean="0"/>
              <a:t>Thursday: PM2 (2 hours)</a:t>
            </a:r>
          </a:p>
          <a:p>
            <a:pPr lvl="1">
              <a:spcBef>
                <a:spcPts val="0"/>
              </a:spcBef>
            </a:pPr>
            <a:r>
              <a:rPr lang="en-US" altLang="en-US" sz="1400" dirty="0" smtClean="0"/>
              <a:t>Call meeting to order</a:t>
            </a:r>
          </a:p>
          <a:p>
            <a:pPr lvl="1">
              <a:spcBef>
                <a:spcPts val="0"/>
              </a:spcBef>
            </a:pPr>
            <a:r>
              <a:rPr lang="en-US" altLang="en-US" sz="1400" dirty="0" smtClean="0"/>
              <a:t>IEEE 802 and 802.11 IPR Policy and procedure</a:t>
            </a:r>
          </a:p>
          <a:p>
            <a:pPr lvl="1">
              <a:spcBef>
                <a:spcPts val="0"/>
              </a:spcBef>
            </a:pPr>
            <a:r>
              <a:rPr lang="en-US" altLang="en-US" sz="1400" b="1" dirty="0" smtClean="0"/>
              <a:t>Motion –802.11 WG letter ballot</a:t>
            </a:r>
            <a:endParaRPr lang="en-US" altLang="en-US" sz="1400" b="1" dirty="0"/>
          </a:p>
          <a:p>
            <a:pPr lvl="1">
              <a:spcBef>
                <a:spcPts val="0"/>
              </a:spcBef>
            </a:pPr>
            <a:r>
              <a:rPr lang="en-US" altLang="en-US" sz="1400" dirty="0" smtClean="0"/>
              <a:t>TG </a:t>
            </a:r>
            <a:r>
              <a:rPr lang="en-US" altLang="en-US" sz="1400" dirty="0"/>
              <a:t>timeline discussion</a:t>
            </a:r>
          </a:p>
          <a:p>
            <a:pPr lvl="1">
              <a:spcBef>
                <a:spcPts val="0"/>
              </a:spcBef>
            </a:pPr>
            <a:r>
              <a:rPr lang="en-US" altLang="en-US" sz="1400" dirty="0"/>
              <a:t>Goal for </a:t>
            </a:r>
            <a:r>
              <a:rPr lang="en-US" altLang="en-US" sz="1400" dirty="0" smtClean="0"/>
              <a:t>November 2018 </a:t>
            </a:r>
            <a:r>
              <a:rPr lang="en-US" altLang="en-US" sz="1400" dirty="0"/>
              <a:t>F2F meeting</a:t>
            </a:r>
          </a:p>
          <a:p>
            <a:pPr lvl="1">
              <a:spcBef>
                <a:spcPts val="0"/>
              </a:spcBef>
            </a:pPr>
            <a:r>
              <a:rPr lang="en-US" altLang="en-US" sz="1400" dirty="0"/>
              <a:t>Teleconference call </a:t>
            </a:r>
            <a:r>
              <a:rPr lang="en-US" altLang="en-US" sz="1400" dirty="0" smtClean="0"/>
              <a:t>schedule</a:t>
            </a:r>
          </a:p>
          <a:p>
            <a:pPr lvl="1">
              <a:spcBef>
                <a:spcPts val="0"/>
              </a:spcBef>
            </a:pPr>
            <a:r>
              <a:rPr lang="en-US" altLang="en-US" sz="1400" dirty="0" smtClean="0"/>
              <a:t>Presentations</a:t>
            </a:r>
          </a:p>
          <a:p>
            <a:pPr lvl="1">
              <a:spcBef>
                <a:spcPts val="0"/>
              </a:spcBef>
            </a:pPr>
            <a:r>
              <a:rPr lang="en-US" altLang="en-US" sz="1400" dirty="0" smtClean="0"/>
              <a:t>Adjourn</a:t>
            </a:r>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15</a:t>
            </a:fld>
            <a:endParaRPr lang="en-US" altLang="en-US" sz="1200" b="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September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
        <p:nvSpPr>
          <p:cNvPr id="4" name="Date Placeholder 3"/>
          <p:cNvSpPr>
            <a:spLocks noGrp="1"/>
          </p:cNvSpPr>
          <p:nvPr>
            <p:ph type="dt" sz="half" idx="10"/>
          </p:nvPr>
        </p:nvSpPr>
        <p:spPr/>
        <p:txBody>
          <a:bodyPr/>
          <a:lstStyle/>
          <a:p>
            <a:pPr>
              <a:defRPr/>
            </a:pPr>
            <a:r>
              <a:rPr lang="en-US" smtClean="0"/>
              <a:t>September 2018</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rgbClr val="FF0000"/>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19</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dirty="0" smtClean="0">
                <a:solidFill>
                  <a:srgbClr val="0000FF"/>
                </a:solidFill>
                <a:cs typeface="Times New Roman" panose="02020603050405020304" pitchFamily="18" charset="0"/>
              </a:rPr>
              <a:t>IEEE 802.11 </a:t>
            </a:r>
            <a:r>
              <a:rPr lang="en-US" altLang="en-US" sz="3600" dirty="0" err="1" smtClean="0">
                <a:solidFill>
                  <a:srgbClr val="0000FF"/>
                </a:solidFill>
                <a:cs typeface="Times New Roman" panose="02020603050405020304" pitchFamily="18" charset="0"/>
              </a:rPr>
              <a:t>TGba</a:t>
            </a:r>
            <a:r>
              <a:rPr lang="en-US" altLang="en-US" sz="3600" dirty="0" smtClean="0">
                <a:solidFill>
                  <a:srgbClr val="0000FF"/>
                </a:solidFill>
                <a:cs typeface="Times New Roman" panose="02020603050405020304" pitchFamily="18" charset="0"/>
              </a:rPr>
              <a:t>:</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Wake-up Radio Operation</a:t>
            </a:r>
            <a:endParaRPr lang="en-US" altLang="en-US" sz="3600" dirty="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Waikoloa, HI, USA</a:t>
            </a:r>
          </a:p>
          <a:p>
            <a:pPr algn="ctr">
              <a:lnSpc>
                <a:spcPct val="90000"/>
              </a:lnSpc>
              <a:buFontTx/>
              <a:buNone/>
            </a:pPr>
            <a:r>
              <a:rPr lang="en-US" altLang="en-US" sz="3200" dirty="0" smtClean="0">
                <a:cs typeface="Times New Roman" panose="02020603050405020304" pitchFamily="18" charset="0"/>
              </a:rPr>
              <a:t>September 9-14,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(Intel)</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September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July 2018 Meeting and Teleconference Calls</a:t>
            </a:r>
          </a:p>
        </p:txBody>
      </p:sp>
      <p:sp>
        <p:nvSpPr>
          <p:cNvPr id="31747" name="Content Placeholder 2"/>
          <p:cNvSpPr>
            <a:spLocks noGrp="1"/>
          </p:cNvSpPr>
          <p:nvPr>
            <p:ph idx="1"/>
          </p:nvPr>
        </p:nvSpPr>
        <p:spPr>
          <a:xfrm>
            <a:off x="685800" y="1981200"/>
            <a:ext cx="8382000" cy="4494213"/>
          </a:xfrm>
        </p:spPr>
        <p:txBody>
          <a:bodyPr/>
          <a:lstStyle/>
          <a:p>
            <a:r>
              <a:rPr lang="en-US" altLang="en-US" dirty="0"/>
              <a:t>Approved </a:t>
            </a:r>
            <a:r>
              <a:rPr lang="en-US" altLang="en-US" dirty="0" err="1"/>
              <a:t>TGba</a:t>
            </a:r>
            <a:r>
              <a:rPr lang="en-US" altLang="en-US" dirty="0"/>
              <a:t> D0.3</a:t>
            </a:r>
          </a:p>
          <a:p>
            <a:r>
              <a:rPr lang="en-US" altLang="en-US" dirty="0"/>
              <a:t>Reviewed technical presentations</a:t>
            </a:r>
          </a:p>
          <a:p>
            <a:r>
              <a:rPr lang="en-US" altLang="en-US" dirty="0"/>
              <a:t>Reviewed and approved spec text documents for generating </a:t>
            </a:r>
            <a:r>
              <a:rPr lang="en-US" altLang="en-US" dirty="0" err="1"/>
              <a:t>TGba</a:t>
            </a:r>
            <a:r>
              <a:rPr lang="en-US" altLang="en-US" dirty="0"/>
              <a:t> D0.4</a:t>
            </a:r>
          </a:p>
          <a:p>
            <a:r>
              <a:rPr lang="en-US" altLang="en-US" dirty="0"/>
              <a:t>Discussed Draft status</a:t>
            </a:r>
          </a:p>
          <a:p>
            <a:r>
              <a:rPr lang="en-US" altLang="en-US" dirty="0" err="1"/>
              <a:t>TGba</a:t>
            </a:r>
            <a:r>
              <a:rPr lang="en-US" altLang="en-US" dirty="0"/>
              <a:t>/ARC joint session – </a:t>
            </a:r>
            <a:r>
              <a:rPr lang="en-US" altLang="en-US" dirty="0" err="1"/>
              <a:t>TGba</a:t>
            </a:r>
            <a:r>
              <a:rPr lang="en-US" altLang="en-US" dirty="0"/>
              <a:t> architecture discussion</a:t>
            </a:r>
          </a:p>
          <a:p>
            <a:r>
              <a:rPr lang="en-US" altLang="en-US" dirty="0"/>
              <a:t>Reviewed and changed TG timeline</a:t>
            </a:r>
          </a:p>
          <a:p>
            <a:r>
              <a:rPr lang="en-US" altLang="en-US" dirty="0"/>
              <a:t>Agenda: doc:11-18/1042r11</a:t>
            </a:r>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25</a:t>
            </a:fld>
            <a:endParaRPr lang="en-US" altLang="en-US" sz="1200" b="0" smtClean="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July 2018 meeting [doc: IEEE 802.11-18/1355r1] and teleconference calls [doc: IEEE 802.11-18/1443r0]</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dirty="0" smtClean="0"/>
              <a:t>Motion – </a:t>
            </a:r>
            <a:r>
              <a:rPr lang="en-US" altLang="en-US" dirty="0" err="1" smtClean="0"/>
              <a:t>TGba</a:t>
            </a:r>
            <a:r>
              <a:rPr lang="en-US" altLang="en-US" dirty="0" smtClean="0"/>
              <a:t> Draft Spec</a:t>
            </a:r>
          </a:p>
        </p:txBody>
      </p:sp>
      <p:sp>
        <p:nvSpPr>
          <p:cNvPr id="38915" name="Content Placeholder 2"/>
          <p:cNvSpPr>
            <a:spLocks noGrp="1"/>
          </p:cNvSpPr>
          <p:nvPr>
            <p:ph idx="1"/>
          </p:nvPr>
        </p:nvSpPr>
        <p:spPr/>
        <p:txBody>
          <a:bodyPr/>
          <a:lstStyle/>
          <a:p>
            <a:r>
              <a:rPr lang="en-US" altLang="en-US" dirty="0" smtClean="0"/>
              <a:t>Move to approve P802.11ba D0.4 in IEEE 802.11 WG Members Area as the latest revised draft of </a:t>
            </a:r>
            <a:r>
              <a:rPr lang="en-US" altLang="en-US" dirty="0" err="1" smtClean="0"/>
              <a:t>TGba</a:t>
            </a:r>
            <a:r>
              <a:rPr lang="en-US" altLang="en-US" dirty="0" smtClean="0"/>
              <a:t>.</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27</a:t>
            </a:fld>
            <a:endParaRPr lang="en-US" altLang="en-US" sz="1200" b="0" smtClean="0"/>
          </a:p>
        </p:txBody>
      </p:sp>
    </p:spTree>
    <p:extLst>
      <p:ext uri="{BB962C8B-B14F-4D97-AF65-F5344CB8AC3E}">
        <p14:creationId xmlns:p14="http://schemas.microsoft.com/office/powerpoint/2010/main" val="319412517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a:xfrm>
            <a:off x="685800" y="1600200"/>
            <a:ext cx="7772400" cy="4495800"/>
          </a:xfrm>
        </p:spPr>
        <p:txBody>
          <a:bodyPr/>
          <a:lstStyle/>
          <a:p>
            <a:endParaRPr lang="en-US" altLang="en-US" dirty="0" smtClean="0"/>
          </a:p>
        </p:txBody>
      </p:sp>
      <p:sp>
        <p:nvSpPr>
          <p:cNvPr id="3" name="Date Placeholder 2"/>
          <p:cNvSpPr>
            <a:spLocks noGrp="1"/>
          </p:cNvSpPr>
          <p:nvPr>
            <p:ph type="dt" sz="quarter" idx="10"/>
          </p:nvPr>
        </p:nvSpPr>
        <p:spPr/>
        <p:txBody>
          <a:bodyPr/>
          <a:lstStyle/>
          <a:p>
            <a:pPr>
              <a:defRPr/>
            </a:pPr>
            <a:r>
              <a:rPr lang="en-US" smtClean="0"/>
              <a:t>September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28</a:t>
            </a:fld>
            <a:endParaRPr lang="en-US" altLang="en-US" sz="1200" b="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Motion </a:t>
            </a:r>
            <a:r>
              <a:rPr lang="en-US" smtClean="0"/>
              <a:t>–Coexistence Assumrance Document</a:t>
            </a:r>
            <a:endParaRPr lang="en-US" dirty="0"/>
          </a:p>
        </p:txBody>
      </p:sp>
      <p:sp>
        <p:nvSpPr>
          <p:cNvPr id="9" name="Content Placeholder 8"/>
          <p:cNvSpPr>
            <a:spLocks noGrp="1"/>
          </p:cNvSpPr>
          <p:nvPr>
            <p:ph idx="1"/>
          </p:nvPr>
        </p:nvSpPr>
        <p:spPr/>
        <p:txBody>
          <a:bodyPr/>
          <a:lstStyle/>
          <a:p>
            <a:r>
              <a:rPr lang="en-US" dirty="0"/>
              <a:t>Move to </a:t>
            </a:r>
            <a:r>
              <a:rPr lang="en-US" dirty="0" smtClean="0"/>
              <a:t>adopt 11-18/1069r0 </a:t>
            </a:r>
            <a:r>
              <a:rPr lang="en-US" dirty="0"/>
              <a:t>as the coexistence assurance document for </a:t>
            </a:r>
            <a:r>
              <a:rPr lang="en-US" dirty="0" smtClean="0"/>
              <a:t>802.11ba </a:t>
            </a:r>
            <a:r>
              <a:rPr lang="en-US" dirty="0"/>
              <a:t>amendment. </a:t>
            </a:r>
          </a:p>
          <a:p>
            <a:endParaRPr lang="en-US" dirty="0" smtClean="0"/>
          </a:p>
          <a:p>
            <a:r>
              <a:rPr lang="en-US" dirty="0" smtClean="0"/>
              <a:t>Mover:</a:t>
            </a:r>
          </a:p>
          <a:p>
            <a:r>
              <a:rPr lang="en-US" dirty="0" smtClean="0"/>
              <a:t>Second:</a:t>
            </a:r>
          </a:p>
          <a:p>
            <a:r>
              <a:rPr lang="en-US" dirty="0" smtClean="0"/>
              <a:t>Y/N/A:</a:t>
            </a:r>
            <a:endParaRPr lang="en-US" dirty="0"/>
          </a:p>
        </p:txBody>
      </p:sp>
      <p:sp>
        <p:nvSpPr>
          <p:cNvPr id="5" name="Date Placeholder 4"/>
          <p:cNvSpPr>
            <a:spLocks noGrp="1"/>
          </p:cNvSpPr>
          <p:nvPr>
            <p:ph type="dt" sz="half" idx="10"/>
          </p:nvPr>
        </p:nvSpPr>
        <p:spPr/>
        <p:txBody>
          <a:bodyPr/>
          <a:lstStyle/>
          <a:p>
            <a:pPr>
              <a:defRPr/>
            </a:pPr>
            <a:r>
              <a:rPr lang="en-US" smtClean="0"/>
              <a:t>September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29</a:t>
            </a:fld>
            <a:endParaRPr lang="en-US" altLang="en-US"/>
          </a:p>
        </p:txBody>
      </p:sp>
    </p:spTree>
    <p:extLst>
      <p:ext uri="{BB962C8B-B14F-4D97-AF65-F5344CB8AC3E}">
        <p14:creationId xmlns:p14="http://schemas.microsoft.com/office/powerpoint/2010/main" val="22187167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September 2018 session</a:t>
            </a:r>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 (Thursday PM1)</a:t>
            </a:r>
          </a:p>
        </p:txBody>
      </p:sp>
      <p:sp>
        <p:nvSpPr>
          <p:cNvPr id="2" name="Content Placeholder 1"/>
          <p:cNvSpPr>
            <a:spLocks noGrp="1"/>
          </p:cNvSpPr>
          <p:nvPr>
            <p:ph sz="half" idx="1"/>
          </p:nvPr>
        </p:nvSpPr>
        <p:spPr>
          <a:xfrm>
            <a:off x="685800" y="1752600"/>
            <a:ext cx="3810000" cy="4343400"/>
          </a:xfrm>
        </p:spPr>
        <p:txBody>
          <a:bodyPr/>
          <a:lstStyle/>
          <a:p>
            <a:pPr>
              <a:buFont typeface="Arial" panose="020B0604020202020204" pitchFamily="34" charset="0"/>
              <a:buChar char="•"/>
            </a:pPr>
            <a:r>
              <a:rPr lang="en-US" sz="1800" dirty="0" smtClean="0"/>
              <a:t>PHY</a:t>
            </a:r>
            <a:r>
              <a:rPr lang="en-US" sz="1800" b="0" dirty="0" smtClean="0"/>
              <a:t>: ()</a:t>
            </a:r>
          </a:p>
        </p:txBody>
      </p:sp>
      <p:sp>
        <p:nvSpPr>
          <p:cNvPr id="5" name="Content Placeholder 4"/>
          <p:cNvSpPr>
            <a:spLocks noGrp="1"/>
          </p:cNvSpPr>
          <p:nvPr>
            <p:ph sz="half" idx="2"/>
          </p:nvPr>
        </p:nvSpPr>
        <p:spPr>
          <a:xfrm>
            <a:off x="5029200" y="1787524"/>
            <a:ext cx="3352800" cy="4687889"/>
          </a:xfrm>
        </p:spPr>
        <p:txBody>
          <a:bodyPr/>
          <a:lstStyle/>
          <a:p>
            <a:pPr>
              <a:buFont typeface="Arial" panose="020B0604020202020204" pitchFamily="34" charset="0"/>
              <a:buChar char="•"/>
            </a:pPr>
            <a:r>
              <a:rPr lang="en-US" sz="1800" dirty="0"/>
              <a:t>MAC</a:t>
            </a:r>
            <a:r>
              <a:rPr lang="en-US" sz="1800" b="0" dirty="0" smtClean="0"/>
              <a:t>: ()</a:t>
            </a:r>
          </a:p>
          <a:p>
            <a:pPr lvl="1">
              <a:buFont typeface="Arial" panose="020B0604020202020204" pitchFamily="34" charset="0"/>
              <a:buChar char="•"/>
            </a:pPr>
            <a:endParaRPr lang="en-US" sz="1400" dirty="0" smtClean="0"/>
          </a:p>
          <a:p>
            <a:pPr lvl="1">
              <a:buFont typeface="Arial" panose="020B0604020202020204" pitchFamily="34" charset="0"/>
              <a:buChar char="•"/>
            </a:pPr>
            <a:endParaRPr lang="en-US" sz="1400" b="0" dirty="0" smtClean="0"/>
          </a:p>
          <a:p>
            <a:pPr>
              <a:buFont typeface="+mj-lt"/>
              <a:buAutoNum type="arabicPeriod"/>
            </a:pPr>
            <a:endParaRPr lang="en-US" sz="1800" b="0" dirty="0"/>
          </a:p>
        </p:txBody>
      </p:sp>
      <p:sp>
        <p:nvSpPr>
          <p:cNvPr id="3" name="Date Placeholder 2"/>
          <p:cNvSpPr>
            <a:spLocks noGrp="1"/>
          </p:cNvSpPr>
          <p:nvPr>
            <p:ph type="dt" sz="half" idx="10"/>
          </p:nvPr>
        </p:nvSpPr>
        <p:spPr/>
        <p:txBody>
          <a:bodyPr/>
          <a:lstStyle/>
          <a:p>
            <a:pPr>
              <a:defRPr/>
            </a:pPr>
            <a:r>
              <a:rPr lang="en-US" smtClean="0"/>
              <a:t>September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30</a:t>
            </a:fld>
            <a:endParaRPr lang="en-US" altLang="en-US" sz="1200" b="0" smtClean="0"/>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609600" y="1981200"/>
            <a:ext cx="7620000" cy="2895600"/>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 name="Title 7"/>
          <p:cNvSpPr>
            <a:spLocks noGrp="1"/>
          </p:cNvSpPr>
          <p:nvPr>
            <p:ph type="title"/>
          </p:nvPr>
        </p:nvSpPr>
        <p:spPr/>
        <p:txBody>
          <a:bodyPr/>
          <a:lstStyle/>
          <a:p>
            <a:r>
              <a:rPr lang="en-US" dirty="0" smtClean="0"/>
              <a:t>Motion from July 2018 </a:t>
            </a:r>
            <a:r>
              <a:rPr lang="en-US" dirty="0" err="1" smtClean="0"/>
              <a:t>TGba</a:t>
            </a:r>
            <a:r>
              <a:rPr lang="en-US" dirty="0" smtClean="0"/>
              <a:t> meeting</a:t>
            </a:r>
            <a:endParaRPr lang="en-US" dirty="0"/>
          </a:p>
        </p:txBody>
      </p:sp>
      <p:sp>
        <p:nvSpPr>
          <p:cNvPr id="9" name="Content Placeholder 8"/>
          <p:cNvSpPr>
            <a:spLocks noGrp="1"/>
          </p:cNvSpPr>
          <p:nvPr>
            <p:ph idx="1"/>
          </p:nvPr>
        </p:nvSpPr>
        <p:spPr/>
        <p:txBody>
          <a:bodyPr/>
          <a:lstStyle/>
          <a:p>
            <a:r>
              <a:rPr lang="en-US" dirty="0" smtClean="0"/>
              <a:t>Move to</a:t>
            </a:r>
          </a:p>
          <a:p>
            <a:pPr lvl="1"/>
            <a:r>
              <a:rPr lang="en-US" dirty="0" smtClean="0"/>
              <a:t>instruct </a:t>
            </a:r>
            <a:r>
              <a:rPr lang="en-US" dirty="0"/>
              <a:t>the Editor to generate </a:t>
            </a:r>
            <a:r>
              <a:rPr lang="en-US" dirty="0" err="1"/>
              <a:t>TGba</a:t>
            </a:r>
            <a:r>
              <a:rPr lang="en-US" dirty="0"/>
              <a:t> draft D0.4, and </a:t>
            </a:r>
          </a:p>
          <a:p>
            <a:pPr lvl="1"/>
            <a:r>
              <a:rPr lang="en-US" dirty="0"/>
              <a:t>revise </a:t>
            </a:r>
            <a:r>
              <a:rPr lang="en-US" dirty="0" err="1"/>
              <a:t>TGba</a:t>
            </a:r>
            <a:r>
              <a:rPr lang="en-US" dirty="0"/>
              <a:t> Timeline to have WG LB initiated after September meeting as a result of the September </a:t>
            </a:r>
            <a:r>
              <a:rPr lang="en-US" dirty="0" smtClean="0"/>
              <a:t>meeting</a:t>
            </a:r>
            <a:endParaRPr lang="en-US" dirty="0"/>
          </a:p>
          <a:p>
            <a:r>
              <a:rPr lang="en-US" dirty="0" smtClean="0"/>
              <a:t>Mover: John </a:t>
            </a:r>
            <a:r>
              <a:rPr lang="en-US" dirty="0" err="1" smtClean="0"/>
              <a:t>Notor</a:t>
            </a:r>
            <a:endParaRPr lang="en-US" dirty="0" smtClean="0"/>
          </a:p>
          <a:p>
            <a:r>
              <a:rPr lang="en-US" dirty="0" smtClean="0"/>
              <a:t>Second: Xiaofei Wang</a:t>
            </a:r>
          </a:p>
          <a:p>
            <a:r>
              <a:rPr lang="en-US" dirty="0" smtClean="0"/>
              <a:t>Y/N/A: 33/0/0. Motion passes.</a:t>
            </a:r>
            <a:endParaRPr lang="en-US" dirty="0"/>
          </a:p>
        </p:txBody>
      </p:sp>
      <p:sp>
        <p:nvSpPr>
          <p:cNvPr id="5" name="Date Placeholder 4"/>
          <p:cNvSpPr>
            <a:spLocks noGrp="1"/>
          </p:cNvSpPr>
          <p:nvPr>
            <p:ph type="dt" sz="half" idx="10"/>
          </p:nvPr>
        </p:nvSpPr>
        <p:spPr/>
        <p:txBody>
          <a:bodyPr/>
          <a:lstStyle/>
          <a:p>
            <a:pPr>
              <a:defRPr/>
            </a:pPr>
            <a:r>
              <a:rPr lang="en-US" smtClean="0"/>
              <a:t>September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31</a:t>
            </a:fld>
            <a:endParaRPr lang="en-US" altLang="en-US"/>
          </a:p>
        </p:txBody>
      </p:sp>
    </p:spTree>
    <p:extLst>
      <p:ext uri="{BB962C8B-B14F-4D97-AF65-F5344CB8AC3E}">
        <p14:creationId xmlns:p14="http://schemas.microsoft.com/office/powerpoint/2010/main" val="50517353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–WG Letter Ballot</a:t>
            </a:r>
            <a:endParaRPr lang="en-US" dirty="0"/>
          </a:p>
        </p:txBody>
      </p:sp>
      <p:sp>
        <p:nvSpPr>
          <p:cNvPr id="9" name="Content Placeholder 8"/>
          <p:cNvSpPr>
            <a:spLocks noGrp="1"/>
          </p:cNvSpPr>
          <p:nvPr>
            <p:ph idx="1"/>
          </p:nvPr>
        </p:nvSpPr>
        <p:spPr/>
        <p:txBody>
          <a:bodyPr/>
          <a:lstStyle/>
          <a:p>
            <a:r>
              <a:rPr lang="en-US" dirty="0" smtClean="0"/>
              <a:t>Instruct </a:t>
            </a:r>
            <a:r>
              <a:rPr lang="en-US" dirty="0"/>
              <a:t>the </a:t>
            </a:r>
            <a:r>
              <a:rPr lang="en-US" dirty="0" smtClean="0"/>
              <a:t>editor </a:t>
            </a:r>
            <a:r>
              <a:rPr lang="en-US" dirty="0"/>
              <a:t>to generate </a:t>
            </a:r>
            <a:r>
              <a:rPr lang="en-US" dirty="0" err="1"/>
              <a:t>TGba</a:t>
            </a:r>
            <a:r>
              <a:rPr lang="en-US" dirty="0"/>
              <a:t> </a:t>
            </a:r>
            <a:r>
              <a:rPr lang="en-US" dirty="0" smtClean="0"/>
              <a:t>Draft 1.0, and </a:t>
            </a:r>
            <a:endParaRPr lang="en-US" dirty="0"/>
          </a:p>
          <a:p>
            <a:r>
              <a:rPr lang="en-US" dirty="0"/>
              <a:t>Approve a 30 day Working Group Technical Letter Ballot asking the question “Should </a:t>
            </a:r>
            <a:r>
              <a:rPr lang="en-US" dirty="0" err="1" smtClean="0"/>
              <a:t>TGba</a:t>
            </a:r>
            <a:r>
              <a:rPr lang="en-US" dirty="0" smtClean="0"/>
              <a:t> </a:t>
            </a:r>
            <a:r>
              <a:rPr lang="en-US" dirty="0"/>
              <a:t>Draft 1.0 be forwarded to Sponsor Ballot?”</a:t>
            </a:r>
          </a:p>
          <a:p>
            <a:endParaRPr lang="en-US" dirty="0" smtClean="0"/>
          </a:p>
          <a:p>
            <a:r>
              <a:rPr lang="en-US" dirty="0" smtClean="0"/>
              <a:t>Mover:</a:t>
            </a:r>
          </a:p>
          <a:p>
            <a:r>
              <a:rPr lang="en-US" dirty="0" smtClean="0"/>
              <a:t>Second:</a:t>
            </a:r>
          </a:p>
          <a:p>
            <a:r>
              <a:rPr lang="en-US" dirty="0" smtClean="0"/>
              <a:t>Y/N/A:</a:t>
            </a:r>
            <a:endParaRPr lang="en-US" dirty="0"/>
          </a:p>
        </p:txBody>
      </p:sp>
      <p:sp>
        <p:nvSpPr>
          <p:cNvPr id="5" name="Date Placeholder 4"/>
          <p:cNvSpPr>
            <a:spLocks noGrp="1"/>
          </p:cNvSpPr>
          <p:nvPr>
            <p:ph type="dt" sz="half" idx="10"/>
          </p:nvPr>
        </p:nvSpPr>
        <p:spPr/>
        <p:txBody>
          <a:bodyPr/>
          <a:lstStyle/>
          <a:p>
            <a:pPr>
              <a:defRPr/>
            </a:pPr>
            <a:r>
              <a:rPr lang="en-US" smtClean="0"/>
              <a:t>September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32</a:t>
            </a:fld>
            <a:endParaRPr lang="en-US" altLang="en-US"/>
          </a:p>
        </p:txBody>
      </p:sp>
    </p:spTree>
    <p:extLst>
      <p:ext uri="{BB962C8B-B14F-4D97-AF65-F5344CB8AC3E}">
        <p14:creationId xmlns:p14="http://schemas.microsoft.com/office/powerpoint/2010/main" val="424803627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1219200" y="1600199"/>
            <a:ext cx="7239000" cy="4875213"/>
          </a:xfrm>
        </p:spPr>
        <p:txBody>
          <a:bodyPr/>
          <a:lstStyle/>
          <a:p>
            <a:r>
              <a:rPr lang="en-US" altLang="en-US" sz="2000" dirty="0"/>
              <a:t>2017</a:t>
            </a:r>
          </a:p>
          <a:p>
            <a:pPr lvl="1"/>
            <a:r>
              <a:rPr lang="en-US" altLang="en-US" b="1" dirty="0"/>
              <a:t>January</a:t>
            </a:r>
            <a:r>
              <a:rPr lang="en-US" altLang="en-US" dirty="0"/>
              <a:t>: </a:t>
            </a:r>
            <a:r>
              <a:rPr lang="en-US" altLang="en-US" dirty="0" err="1"/>
              <a:t>TGba</a:t>
            </a:r>
            <a:r>
              <a:rPr lang="en-US" altLang="en-US" dirty="0"/>
              <a:t> formation meeting</a:t>
            </a:r>
          </a:p>
          <a:p>
            <a:r>
              <a:rPr lang="en-US" altLang="en-US" sz="2000" dirty="0" smtClean="0"/>
              <a:t>2018</a:t>
            </a:r>
          </a:p>
          <a:p>
            <a:pPr lvl="1"/>
            <a:r>
              <a:rPr lang="en-US" altLang="en-US" b="1" dirty="0" smtClean="0"/>
              <a:t>January</a:t>
            </a:r>
            <a:r>
              <a:rPr lang="en-US" altLang="en-US" dirty="0" smtClean="0"/>
              <a:t>: </a:t>
            </a:r>
            <a:r>
              <a:rPr lang="en-US" altLang="en-US" dirty="0" err="1"/>
              <a:t>TGba</a:t>
            </a:r>
            <a:r>
              <a:rPr lang="en-US" altLang="en-US" dirty="0"/>
              <a:t> Draft </a:t>
            </a:r>
            <a:r>
              <a:rPr lang="en-US" altLang="en-US" dirty="0" smtClean="0"/>
              <a:t>0.1</a:t>
            </a:r>
            <a:endParaRPr lang="en-US" altLang="en-US" b="1" dirty="0" smtClean="0"/>
          </a:p>
          <a:p>
            <a:pPr lvl="1"/>
            <a:r>
              <a:rPr lang="en-US" altLang="en-US" b="1" dirty="0" smtClean="0"/>
              <a:t>September</a:t>
            </a:r>
            <a:r>
              <a:rPr lang="en-US" altLang="en-US" dirty="0" smtClean="0"/>
              <a:t>: </a:t>
            </a:r>
            <a:r>
              <a:rPr lang="en-US" altLang="en-US" dirty="0" err="1" smtClean="0"/>
              <a:t>TGba</a:t>
            </a:r>
            <a:r>
              <a:rPr lang="en-US" altLang="en-US" dirty="0" smtClean="0"/>
              <a:t> Draft 1.0</a:t>
            </a:r>
          </a:p>
          <a:p>
            <a:r>
              <a:rPr lang="en-US" altLang="en-US" sz="2000" dirty="0" smtClean="0"/>
              <a:t>2019:</a:t>
            </a:r>
          </a:p>
          <a:p>
            <a:pPr lvl="1"/>
            <a:r>
              <a:rPr lang="en-US" altLang="en-US" b="1" dirty="0" smtClean="0"/>
              <a:t>January</a:t>
            </a:r>
            <a:r>
              <a:rPr lang="en-US" altLang="en-US" dirty="0" smtClean="0"/>
              <a:t>: </a:t>
            </a:r>
            <a:r>
              <a:rPr lang="en-US" altLang="en-US" dirty="0" err="1" smtClean="0"/>
              <a:t>TGba</a:t>
            </a:r>
            <a:r>
              <a:rPr lang="en-US" altLang="en-US" dirty="0" smtClean="0"/>
              <a:t> Draft 2.0</a:t>
            </a:r>
          </a:p>
          <a:p>
            <a:pPr lvl="1"/>
            <a:r>
              <a:rPr lang="en-US" altLang="en-US" b="1" dirty="0" smtClean="0"/>
              <a:t>May</a:t>
            </a:r>
            <a:r>
              <a:rPr lang="en-US" altLang="en-US" dirty="0" smtClean="0"/>
              <a:t>: MDR (mandatory document review)</a:t>
            </a:r>
          </a:p>
          <a:p>
            <a:pPr lvl="1"/>
            <a:r>
              <a:rPr lang="en-US" altLang="en-US" b="1" dirty="0" smtClean="0"/>
              <a:t>September</a:t>
            </a:r>
            <a:r>
              <a:rPr lang="en-US" altLang="en-US" dirty="0" smtClean="0"/>
              <a:t>: Formation of sponsor ballot pool</a:t>
            </a:r>
          </a:p>
          <a:p>
            <a:pPr lvl="1"/>
            <a:r>
              <a:rPr lang="en-US" altLang="en-US" b="1" dirty="0" smtClean="0"/>
              <a:t>November</a:t>
            </a:r>
            <a:r>
              <a:rPr lang="en-US" altLang="en-US" dirty="0" smtClean="0"/>
              <a:t>: Sponsor ballot</a:t>
            </a:r>
          </a:p>
          <a:p>
            <a:r>
              <a:rPr lang="en-US" altLang="en-US" sz="2000" dirty="0" smtClean="0"/>
              <a:t>2020:</a:t>
            </a:r>
          </a:p>
          <a:p>
            <a:pPr lvl="1"/>
            <a:r>
              <a:rPr lang="en-US" altLang="en-US" b="1" dirty="0" smtClean="0"/>
              <a:t>September</a:t>
            </a:r>
            <a:r>
              <a:rPr lang="en-US" altLang="en-US" dirty="0" smtClean="0"/>
              <a:t>: </a:t>
            </a:r>
            <a:r>
              <a:rPr lang="en-US" altLang="en-US" dirty="0" err="1" smtClean="0"/>
              <a:t>RevCom</a:t>
            </a:r>
            <a:endParaRPr lang="en-US" altLang="en-US"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33</a:t>
            </a:fld>
            <a:endParaRPr lang="en-US" altLang="en-US" sz="1200" b="0" smtClean="0"/>
          </a:p>
        </p:txBody>
      </p:sp>
      <p:grpSp>
        <p:nvGrpSpPr>
          <p:cNvPr id="6" name="Group 5"/>
          <p:cNvGrpSpPr/>
          <p:nvPr/>
        </p:nvGrpSpPr>
        <p:grpSpPr>
          <a:xfrm>
            <a:off x="366728" y="2819400"/>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smtClean="0"/>
                <a:t>We are here</a:t>
              </a:r>
              <a:endParaRPr lang="en-US" sz="1400" b="1" dirty="0"/>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November 2018</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Comment resolution for Draft 1.0</a:t>
            </a:r>
          </a:p>
          <a:p>
            <a:pPr>
              <a:defRPr/>
            </a:pPr>
            <a:r>
              <a:rPr lang="en-US" altLang="en-US" dirty="0"/>
              <a:t>Review TG timeline</a:t>
            </a:r>
          </a:p>
          <a:p>
            <a:pPr>
              <a:defRPr/>
            </a:pPr>
            <a:endParaRPr lang="en-US" altLang="en-US" dirty="0" smtClean="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September 2018</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34</a:t>
            </a:fld>
            <a:endParaRPr lang="en-US" altLang="en-US" sz="1200" b="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a:t>
            </a:r>
          </a:p>
          <a:p>
            <a:pPr marL="685800" lvl="2" indent="-342900">
              <a:defRPr/>
            </a:pPr>
            <a:r>
              <a:rPr lang="en-US" altLang="en-US" sz="2400" b="1" dirty="0" smtClean="0"/>
              <a:t>TBD</a:t>
            </a: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35</a:t>
            </a:fld>
            <a:endParaRPr lang="en-US" altLang="en-US" sz="1200" b="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September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36</a:t>
            </a:fld>
            <a:endParaRPr lang="en-US" altLang="en-US" sz="1200" b="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September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37</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64257925"/>
              </p:ext>
            </p:extLst>
          </p:nvPr>
        </p:nvGraphicFramePr>
        <p:xfrm>
          <a:off x="373380" y="1600200"/>
          <a:ext cx="8397240" cy="2908856"/>
        </p:xfrm>
        <a:graphic>
          <a:graphicData uri="http://schemas.openxmlformats.org/drawingml/2006/table">
            <a:tbl>
              <a:tblPr firstRow="1" bandRow="1">
                <a:tableStyleId>{073A0DAA-6AF3-43AB-8588-CEC1D06C72B9}</a:tableStyleId>
              </a:tblPr>
              <a:tblGrid>
                <a:gridCol w="1554480"/>
                <a:gridCol w="881380"/>
                <a:gridCol w="881380"/>
                <a:gridCol w="881380"/>
                <a:gridCol w="881380"/>
                <a:gridCol w="881380"/>
                <a:gridCol w="881380"/>
                <a:gridCol w="1554480"/>
              </a:tblGrid>
              <a:tr h="394256">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697387">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MAC</a:t>
                      </a:r>
                      <a:endParaRPr lang="en-US" sz="14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endParaRPr lang="en-US" sz="14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634445">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MAC</a:t>
                      </a:r>
                      <a:endParaRPr lang="en-US" sz="14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endParaRPr lang="en-US" sz="14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r>
                        <a:rPr lang="en-US" sz="1800" b="1" dirty="0" err="1" smtClean="0">
                          <a:solidFill>
                            <a:schemeClr val="tx1"/>
                          </a:solidFill>
                        </a:rPr>
                        <a:t>TGba</a:t>
                      </a:r>
                      <a:endParaRPr lang="en-US" sz="1800" b="1" dirty="0" smtClean="0">
                        <a:solidFill>
                          <a:schemeClr val="tx1"/>
                        </a:solidFill>
                      </a:endParaRPr>
                    </a:p>
                    <a:p>
                      <a:pPr algn="ctr"/>
                      <a:r>
                        <a:rPr lang="en-US" sz="1400" b="1" dirty="0" smtClean="0">
                          <a:solidFill>
                            <a:schemeClr val="tx1"/>
                          </a:solidFill>
                        </a:rPr>
                        <a:t>MAC</a:t>
                      </a:r>
                      <a:endParaRPr lang="en-US" sz="14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a:t>
                      </a:r>
                      <a:endParaRPr lang="en-US" sz="14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cxnSp>
        <p:nvCxnSpPr>
          <p:cNvPr id="6" name="Straight Connector 5"/>
          <p:cNvCxnSpPr/>
          <p:nvPr/>
        </p:nvCxnSpPr>
        <p:spPr bwMode="auto">
          <a:xfrm>
            <a:off x="3733800" y="3733800"/>
            <a:ext cx="779963" cy="1302125"/>
          </a:xfrm>
          <a:prstGeom prst="line">
            <a:avLst/>
          </a:prstGeom>
          <a:solidFill>
            <a:schemeClr val="accent1"/>
          </a:solidFill>
          <a:ln w="12700" cap="flat" cmpd="sng" algn="ctr">
            <a:solidFill>
              <a:srgbClr val="FF0000"/>
            </a:solidFill>
            <a:prstDash val="dash"/>
            <a:round/>
            <a:headEnd type="none" w="sm" len="sm"/>
            <a:tailEnd type="none" w="sm" len="sm"/>
          </a:ln>
          <a:effectLst/>
        </p:spPr>
      </p:cxnSp>
      <p:sp>
        <p:nvSpPr>
          <p:cNvPr id="9" name="TextBox 8"/>
          <p:cNvSpPr txBox="1"/>
          <p:nvPr/>
        </p:nvSpPr>
        <p:spPr>
          <a:xfrm>
            <a:off x="4114800" y="4949461"/>
            <a:ext cx="3440365" cy="830997"/>
          </a:xfrm>
          <a:prstGeom prst="rect">
            <a:avLst/>
          </a:prstGeom>
          <a:noFill/>
        </p:spPr>
        <p:txBody>
          <a:bodyPr wrap="none" rtlCol="0">
            <a:spAutoFit/>
          </a:bodyPr>
          <a:lstStyle/>
          <a:p>
            <a:r>
              <a:rPr lang="en-US" sz="2400" dirty="0" err="1" smtClean="0">
                <a:solidFill>
                  <a:srgbClr val="FF0000"/>
                </a:solidFill>
              </a:rPr>
              <a:t>TGba</a:t>
            </a:r>
            <a:r>
              <a:rPr lang="en-US" sz="2400" dirty="0" smtClean="0">
                <a:solidFill>
                  <a:srgbClr val="FF0000"/>
                </a:solidFill>
              </a:rPr>
              <a:t> PHY/MAC parallel </a:t>
            </a:r>
            <a:br>
              <a:rPr lang="en-US" sz="2400" dirty="0" smtClean="0">
                <a:solidFill>
                  <a:srgbClr val="FF0000"/>
                </a:solidFill>
              </a:rPr>
            </a:br>
            <a:r>
              <a:rPr lang="en-US" sz="2400" dirty="0" smtClean="0">
                <a:solidFill>
                  <a:srgbClr val="FF0000"/>
                </a:solidFill>
              </a:rPr>
              <a:t>ad-hoc meetings</a:t>
            </a:r>
            <a:endParaRPr lang="en-US" sz="2400" dirty="0">
              <a:solidFill>
                <a:srgbClr val="FF0000"/>
              </a:solidFill>
            </a:endParaRPr>
          </a:p>
        </p:txBody>
      </p:sp>
      <p:cxnSp>
        <p:nvCxnSpPr>
          <p:cNvPr id="10" name="Straight Connector 9"/>
          <p:cNvCxnSpPr/>
          <p:nvPr/>
        </p:nvCxnSpPr>
        <p:spPr bwMode="auto">
          <a:xfrm>
            <a:off x="4419600" y="3429000"/>
            <a:ext cx="152400" cy="1617873"/>
          </a:xfrm>
          <a:prstGeom prst="line">
            <a:avLst/>
          </a:prstGeom>
          <a:solidFill>
            <a:schemeClr val="accent1"/>
          </a:solidFill>
          <a:ln w="12700" cap="flat" cmpd="sng" algn="ctr">
            <a:solidFill>
              <a:srgbClr val="FF0000"/>
            </a:solidFill>
            <a:prstDash val="dash"/>
            <a:round/>
            <a:headEnd type="none" w="sm" len="sm"/>
            <a:tailEnd type="none" w="sm" len="sm"/>
          </a:ln>
          <a:effectLst/>
        </p:spPr>
      </p:cxnSp>
      <p:cxnSp>
        <p:nvCxnSpPr>
          <p:cNvPr id="12" name="Straight Connector 11"/>
          <p:cNvCxnSpPr/>
          <p:nvPr/>
        </p:nvCxnSpPr>
        <p:spPr bwMode="auto">
          <a:xfrm flipH="1">
            <a:off x="4563714" y="4191000"/>
            <a:ext cx="1379886" cy="844925"/>
          </a:xfrm>
          <a:prstGeom prst="line">
            <a:avLst/>
          </a:prstGeom>
          <a:solidFill>
            <a:schemeClr val="accent1"/>
          </a:solidFill>
          <a:ln w="12700" cap="flat" cmpd="sng" algn="ctr">
            <a:solidFill>
              <a:srgbClr val="FF0000"/>
            </a:solidFill>
            <a:prstDash val="dash"/>
            <a:round/>
            <a:headEnd type="none" w="sm" len="sm"/>
            <a:tailEnd type="none" w="sm" len="sm"/>
          </a:ln>
          <a:effectLst/>
        </p:spPr>
      </p:cxnSp>
      <p:sp>
        <p:nvSpPr>
          <p:cNvPr id="13" name="Rectangle 12"/>
          <p:cNvSpPr/>
          <p:nvPr/>
        </p:nvSpPr>
        <p:spPr bwMode="auto">
          <a:xfrm>
            <a:off x="1981200" y="2819400"/>
            <a:ext cx="1676400" cy="1311834"/>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7" name="Rectangle 16"/>
          <p:cNvSpPr/>
          <p:nvPr/>
        </p:nvSpPr>
        <p:spPr bwMode="auto">
          <a:xfrm>
            <a:off x="3713948" y="2826028"/>
            <a:ext cx="1676400"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0" name="Rectangle 19"/>
          <p:cNvSpPr/>
          <p:nvPr/>
        </p:nvSpPr>
        <p:spPr bwMode="auto">
          <a:xfrm>
            <a:off x="5491162" y="3521634"/>
            <a:ext cx="1676400"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PHY/MAC Ad-hoc Meetings</a:t>
            </a:r>
            <a:endParaRPr lang="en-US" dirty="0"/>
          </a:p>
        </p:txBody>
      </p:sp>
      <p:sp>
        <p:nvSpPr>
          <p:cNvPr id="3" name="Content Placeholder 2"/>
          <p:cNvSpPr>
            <a:spLocks noGrp="1"/>
          </p:cNvSpPr>
          <p:nvPr>
            <p:ph idx="1"/>
          </p:nvPr>
        </p:nvSpPr>
        <p:spPr/>
        <p:txBody>
          <a:bodyPr/>
          <a:lstStyle/>
          <a:p>
            <a:r>
              <a:rPr lang="en-US" sz="2000" dirty="0" smtClean="0"/>
              <a:t>Monday PM1, PM2, Tuesday PM1, Wednesday PM2</a:t>
            </a:r>
          </a:p>
          <a:p>
            <a:endParaRPr lang="en-US" sz="2000" dirty="0" smtClean="0"/>
          </a:p>
          <a:p>
            <a:r>
              <a:rPr lang="en-US" sz="2000" dirty="0" smtClean="0"/>
              <a:t>MAC ad-hoc meetings</a:t>
            </a:r>
          </a:p>
          <a:p>
            <a:pPr lvl="1"/>
            <a:r>
              <a:rPr lang="en-US" sz="1800" dirty="0" smtClean="0"/>
              <a:t>Chair: Minyoung Park</a:t>
            </a:r>
          </a:p>
          <a:p>
            <a:pPr lvl="1"/>
            <a:r>
              <a:rPr lang="en-US" sz="1800" dirty="0" smtClean="0"/>
              <a:t>Secretary: </a:t>
            </a:r>
            <a:r>
              <a:rPr lang="en-US" sz="1800" dirty="0" err="1" smtClean="0"/>
              <a:t>Yunsong</a:t>
            </a:r>
            <a:r>
              <a:rPr lang="en-US" sz="1800" dirty="0" smtClean="0"/>
              <a:t> Yang</a:t>
            </a:r>
          </a:p>
          <a:p>
            <a:r>
              <a:rPr lang="en-US" sz="2000" dirty="0"/>
              <a:t>PHY ad-hoc meetings</a:t>
            </a:r>
          </a:p>
          <a:p>
            <a:pPr lvl="1"/>
            <a:r>
              <a:rPr lang="en-US" sz="1800" dirty="0" smtClean="0"/>
              <a:t>Monday PM1: </a:t>
            </a:r>
          </a:p>
          <a:p>
            <a:pPr lvl="2"/>
            <a:r>
              <a:rPr lang="en-US" sz="1600" dirty="0" smtClean="0"/>
              <a:t>Chair: </a:t>
            </a:r>
            <a:r>
              <a:rPr lang="en-US" sz="1600" dirty="0" err="1" smtClean="0"/>
              <a:t>Eunsung</a:t>
            </a:r>
            <a:r>
              <a:rPr lang="en-US" sz="1600" dirty="0" smtClean="0"/>
              <a:t> Park, Secretary: Leif Wilhelmsson</a:t>
            </a:r>
          </a:p>
          <a:p>
            <a:pPr lvl="1"/>
            <a:r>
              <a:rPr lang="en-US" sz="1800" dirty="0" smtClean="0"/>
              <a:t>Other time slots</a:t>
            </a:r>
          </a:p>
          <a:p>
            <a:pPr lvl="2"/>
            <a:r>
              <a:rPr lang="en-US" sz="1600" dirty="0" smtClean="0"/>
              <a:t>Chair</a:t>
            </a:r>
            <a:r>
              <a:rPr lang="en-US" sz="1600" dirty="0"/>
              <a:t>: </a:t>
            </a:r>
            <a:r>
              <a:rPr lang="en-US" sz="1600" dirty="0" smtClean="0"/>
              <a:t>Steve Shellhammer</a:t>
            </a:r>
          </a:p>
          <a:p>
            <a:pPr lvl="2"/>
            <a:r>
              <a:rPr lang="en-US" sz="1600" dirty="0"/>
              <a:t>Vice-chair: </a:t>
            </a:r>
            <a:r>
              <a:rPr lang="en-US" sz="1600" dirty="0" err="1"/>
              <a:t>Eunsung</a:t>
            </a:r>
            <a:r>
              <a:rPr lang="en-US" sz="1600" dirty="0"/>
              <a:t> </a:t>
            </a:r>
            <a:r>
              <a:rPr lang="en-US" sz="1600" dirty="0" smtClean="0"/>
              <a:t>Park</a:t>
            </a:r>
            <a:endParaRPr lang="en-US" sz="1600" dirty="0"/>
          </a:p>
          <a:p>
            <a:pPr lvl="2"/>
            <a:r>
              <a:rPr lang="en-US" sz="1600" dirty="0" smtClean="0"/>
              <a:t>Secretary</a:t>
            </a:r>
            <a:r>
              <a:rPr lang="en-US" sz="1600" dirty="0"/>
              <a:t>: Leif </a:t>
            </a:r>
            <a:r>
              <a:rPr lang="en-US" sz="1600" dirty="0" err="1" smtClean="0"/>
              <a:t>Wilhelmsson</a:t>
            </a:r>
            <a:endParaRPr lang="en-US" sz="1600" dirty="0" smtClean="0"/>
          </a:p>
          <a:p>
            <a:r>
              <a:rPr lang="en-US" sz="2000" dirty="0" smtClean="0"/>
              <a:t>Technical presentations/straw polls</a:t>
            </a:r>
            <a:endParaRPr lang="en-US" sz="2000" dirty="0"/>
          </a:p>
        </p:txBody>
      </p:sp>
      <p:sp>
        <p:nvSpPr>
          <p:cNvPr id="4" name="Date Placeholder 3"/>
          <p:cNvSpPr>
            <a:spLocks noGrp="1"/>
          </p:cNvSpPr>
          <p:nvPr>
            <p:ph type="dt" sz="half" idx="10"/>
          </p:nvPr>
        </p:nvSpPr>
        <p:spPr/>
        <p:txBody>
          <a:bodyPr/>
          <a:lstStyle/>
          <a:p>
            <a:pPr>
              <a:defRPr/>
            </a:pPr>
            <a:r>
              <a:rPr lang="en-US" smtClean="0"/>
              <a:t>September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8</a:t>
            </a:fld>
            <a:endParaRPr lang="en-US" altLang="en-US"/>
          </a:p>
        </p:txBody>
      </p:sp>
    </p:spTree>
    <p:extLst>
      <p:ext uri="{BB962C8B-B14F-4D97-AF65-F5344CB8AC3E}">
        <p14:creationId xmlns:p14="http://schemas.microsoft.com/office/powerpoint/2010/main" val="1653901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2057400"/>
            <a:ext cx="8153400" cy="4341813"/>
          </a:xfrm>
        </p:spPr>
        <p:txBody>
          <a:bodyPr/>
          <a:lstStyle/>
          <a:p>
            <a:pPr>
              <a:defRPr/>
            </a:pPr>
            <a:r>
              <a:rPr lang="en-US" altLang="en-US" dirty="0" smtClean="0"/>
              <a:t>Approve </a:t>
            </a:r>
            <a:r>
              <a:rPr lang="en-US" altLang="en-US" dirty="0" err="1" smtClean="0"/>
              <a:t>TGba</a:t>
            </a:r>
            <a:r>
              <a:rPr lang="en-US" altLang="en-US" dirty="0" smtClean="0"/>
              <a:t> D0.4</a:t>
            </a:r>
          </a:p>
          <a:p>
            <a:pPr>
              <a:defRPr/>
            </a:pPr>
            <a:endParaRPr lang="en-US" altLang="en-US" dirty="0"/>
          </a:p>
          <a:p>
            <a:pPr>
              <a:defRPr/>
            </a:pPr>
            <a:r>
              <a:rPr lang="en-US" altLang="en-US" dirty="0" smtClean="0"/>
              <a:t>Review </a:t>
            </a:r>
            <a:r>
              <a:rPr lang="en-US" altLang="en-US" dirty="0"/>
              <a:t>spec text documents </a:t>
            </a:r>
            <a:r>
              <a:rPr lang="en-US" altLang="en-US" dirty="0" smtClean="0"/>
              <a:t>for empty/incomplete </a:t>
            </a:r>
            <a:r>
              <a:rPr lang="en-US" altLang="en-US" dirty="0" err="1" smtClean="0"/>
              <a:t>subclauses</a:t>
            </a:r>
            <a:r>
              <a:rPr lang="en-US" altLang="en-US" dirty="0" smtClean="0"/>
              <a:t> and TBDs in </a:t>
            </a:r>
            <a:r>
              <a:rPr lang="en-US" altLang="en-US" dirty="0" err="1" smtClean="0"/>
              <a:t>TGba</a:t>
            </a:r>
            <a:r>
              <a:rPr lang="en-US" altLang="en-US" dirty="0" smtClean="0"/>
              <a:t> D0.4 to create D1.0 after this meeting </a:t>
            </a:r>
            <a:r>
              <a:rPr lang="en-US" altLang="en-US" dirty="0" smtClean="0">
                <a:solidFill>
                  <a:srgbClr val="FF0000"/>
                </a:solidFill>
              </a:rPr>
              <a:t>– highest priority</a:t>
            </a:r>
          </a:p>
          <a:p>
            <a:pPr>
              <a:defRPr/>
            </a:pPr>
            <a:endParaRPr lang="en-US" altLang="en-US" dirty="0" smtClean="0">
              <a:solidFill>
                <a:srgbClr val="FF0000"/>
              </a:solidFill>
            </a:endParaRPr>
          </a:p>
          <a:p>
            <a:pPr>
              <a:defRPr/>
            </a:pPr>
            <a:r>
              <a:rPr lang="en-US" altLang="en-US" dirty="0" smtClean="0"/>
              <a:t>Approve Working Group Technical Letter Ballot</a:t>
            </a:r>
          </a:p>
          <a:p>
            <a:pPr>
              <a:defRPr/>
            </a:pPr>
            <a:endParaRPr lang="en-US" altLang="en-US" dirty="0" smtClean="0"/>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104391</TotalTime>
  <Words>2491</Words>
  <Application>Microsoft Office PowerPoint</Application>
  <PresentationFormat>On-screen Show (4:3)</PresentationFormat>
  <Paragraphs>714</Paragraphs>
  <Slides>37</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6" baseType="lpstr">
      <vt:lpstr>Monotype Sorts</vt:lpstr>
      <vt:lpstr>MS Gothic</vt:lpstr>
      <vt:lpstr>MS PGothic</vt:lpstr>
      <vt:lpstr>Arial</vt:lpstr>
      <vt:lpstr>Calibri</vt:lpstr>
      <vt:lpstr>Helvetica</vt:lpstr>
      <vt:lpstr>Times New Roman</vt:lpstr>
      <vt:lpstr>802-11-Submission</vt:lpstr>
      <vt:lpstr>Document</vt:lpstr>
      <vt:lpstr>September 2018  TGba Agenda</vt:lpstr>
      <vt:lpstr>IEEE 802.11 TGba: Wake-up Radio Operation</vt:lpstr>
      <vt:lpstr>Abstract</vt:lpstr>
      <vt:lpstr>Meeting Protocol</vt:lpstr>
      <vt:lpstr>Attendance</vt:lpstr>
      <vt:lpstr>Attendance, Voting &amp; Document Status</vt:lpstr>
      <vt:lpstr>TGba Schedule for the Week</vt:lpstr>
      <vt:lpstr>PHY/MAC Ad-hoc Meetings</vt:lpstr>
      <vt:lpstr>Main Agenda Items for the Week</vt:lpstr>
      <vt:lpstr>Call for Submissions</vt:lpstr>
      <vt:lpstr>PHY –TBD resolution</vt:lpstr>
      <vt:lpstr>PHY - Others</vt:lpstr>
      <vt:lpstr>MAC – TBD Resolution</vt:lpstr>
      <vt:lpstr>MAC - Others</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July 2018 Meeting and Teleconference Calls</vt:lpstr>
      <vt:lpstr>Motion - Minutes</vt:lpstr>
      <vt:lpstr>Motion – TGba Draft Spec</vt:lpstr>
      <vt:lpstr>Presentations</vt:lpstr>
      <vt:lpstr>Motion –Coexistence Assumrance Document</vt:lpstr>
      <vt:lpstr>Motions (Thursday PM1)</vt:lpstr>
      <vt:lpstr>Motion from July 2018 TGba meeting</vt:lpstr>
      <vt:lpstr>Motion –WG Letter Ballot</vt:lpstr>
      <vt:lpstr>TGba Timeline </vt:lpstr>
      <vt:lpstr>Goal for November 2018</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11-18/1042r11</dc:title>
  <dc:subject>Submission</dc:subject>
  <dc:creator>minyoung.park@intel.com</dc:creator>
  <cp:keywords>July 2018, CTPClassification=CTP_NT</cp:keywords>
  <dc:description>TGba Agenda July 2018</dc:description>
  <cp:lastModifiedBy>Park, Minyoung</cp:lastModifiedBy>
  <cp:revision>4570</cp:revision>
  <cp:lastPrinted>2014-11-04T15:04:57Z</cp:lastPrinted>
  <dcterms:created xsi:type="dcterms:W3CDTF">2007-04-17T18:10:23Z</dcterms:created>
  <dcterms:modified xsi:type="dcterms:W3CDTF">2018-09-11T23:27:47Z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310de93d-b309-4708-9c3f-ef9856f38c09</vt:lpwstr>
  </property>
  <property fmtid="{D5CDD505-2E9C-101B-9397-08002B2CF9AE}" pid="32" name="CTP_TimeStamp">
    <vt:lpwstr>2018-09-11 23:27:46Z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