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806" r:id="rId28"/>
    <p:sldId id="726" r:id="rId29"/>
    <p:sldId id="776" r:id="rId30"/>
    <p:sldId id="819" r:id="rId31"/>
    <p:sldId id="820" r:id="rId32"/>
    <p:sldId id="800" r:id="rId33"/>
    <p:sldId id="694" r:id="rId34"/>
    <p:sldId id="695" r:id="rId35"/>
    <p:sldId id="740" r:id="rId36"/>
    <p:sldId id="741"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96" autoAdjust="0"/>
    <p:restoredTop sz="94090" autoAdjust="0"/>
  </p:normalViewPr>
  <p:slideViewPr>
    <p:cSldViewPr>
      <p:cViewPr varScale="1">
        <p:scale>
          <a:sx n="77" d="100"/>
          <a:sy n="77" d="100"/>
        </p:scale>
        <p:origin x="604" y="6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32</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34</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802.11-18/1381r0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221"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2018 </a:t>
            </a:r>
            <a:r>
              <a:rPr lang="en-US" altLang="en-US" dirty="0" smtClean="0"/>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2018-8-3</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t>
            </a:r>
            <a:r>
              <a:rPr lang="en-US" dirty="0" smtClean="0"/>
              <a:t>TBD: </a:t>
            </a:r>
            <a:endParaRPr lang="en-US" dirty="0" smtClean="0"/>
          </a:p>
          <a:p>
            <a:pPr lvl="1">
              <a:defRPr/>
            </a:pPr>
            <a:r>
              <a:rPr lang="en-US" b="0" dirty="0" smtClean="0"/>
              <a:t>Received </a:t>
            </a:r>
            <a:r>
              <a:rPr lang="en-US" b="0" dirty="0" smtClean="0"/>
              <a:t>??</a:t>
            </a:r>
            <a:r>
              <a:rPr lang="en-US" dirty="0" smtClean="0"/>
              <a:t> </a:t>
            </a:r>
            <a:r>
              <a:rPr lang="en-US" dirty="0" smtClean="0"/>
              <a:t>s</a:t>
            </a:r>
            <a:r>
              <a:rPr lang="en-US" b="0" dirty="0" smtClean="0"/>
              <a:t>ubmissions (updated on </a:t>
            </a:r>
            <a:r>
              <a:rPr lang="en-US" b="0" dirty="0" smtClean="0"/>
              <a:t>TBD)</a:t>
            </a:r>
            <a:endParaRPr lang="en-US" b="0" dirty="0" smtClean="0"/>
          </a:p>
          <a:p>
            <a:pPr>
              <a:defRPr/>
            </a:pPr>
            <a:endParaRPr lang="en-US" dirty="0" smtClean="0"/>
          </a:p>
          <a:p>
            <a:pPr>
              <a:defRPr/>
            </a:pPr>
            <a:r>
              <a:rPr lang="en-US" dirty="0" smtClean="0"/>
              <a:t>Group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a:t>
            </a:r>
            <a:r>
              <a:rPr lang="en-US" dirty="0" smtClean="0"/>
              <a:t>D0.4 </a:t>
            </a:r>
            <a:r>
              <a:rPr lang="en-US" dirty="0" smtClean="0"/>
              <a:t>(</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 / TBD resolution</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373187"/>
            <a:ext cx="4722813" cy="5103813"/>
          </a:xfrm>
        </p:spPr>
        <p:txBody>
          <a:bodyPr/>
          <a:lstStyle/>
          <a:p>
            <a:pPr>
              <a:spcBef>
                <a:spcPts val="100"/>
              </a:spcBef>
            </a:pPr>
            <a:r>
              <a:rPr lang="en-US" altLang="en-US" sz="1400" dirty="0" smtClean="0"/>
              <a:t>Monday</a:t>
            </a:r>
            <a:r>
              <a:rPr lang="en-US" altLang="en-US" sz="1400" dirty="0" smtClean="0"/>
              <a:t>: </a:t>
            </a:r>
            <a:r>
              <a:rPr lang="en-US" altLang="en-US" sz="1400" dirty="0" smtClean="0"/>
              <a:t>A</a:t>
            </a:r>
            <a:r>
              <a:rPr lang="en-US" altLang="en-US" sz="1400" dirty="0" smtClean="0"/>
              <a:t>M2 </a:t>
            </a:r>
            <a:r>
              <a:rPr lang="en-US" altLang="en-US" sz="1400" dirty="0" smtClean="0"/>
              <a:t>(2 hours)</a:t>
            </a:r>
          </a:p>
          <a:p>
            <a:pPr lvl="1">
              <a:spcBef>
                <a:spcPts val="100"/>
              </a:spcBef>
            </a:pPr>
            <a:r>
              <a:rPr lang="en-US" altLang="en-US" sz="1400" dirty="0" smtClean="0"/>
              <a:t>Call meeting to order, TGba introduction</a:t>
            </a:r>
          </a:p>
          <a:p>
            <a:pPr lvl="1">
              <a:spcBef>
                <a:spcPts val="100"/>
              </a:spcBef>
            </a:pPr>
            <a:r>
              <a:rPr lang="en-US" altLang="en-US" sz="1400" dirty="0" smtClean="0"/>
              <a:t>Call for submissions</a:t>
            </a:r>
          </a:p>
          <a:p>
            <a:pPr lvl="1">
              <a:spcBef>
                <a:spcPts val="100"/>
              </a:spcBef>
            </a:pPr>
            <a:r>
              <a:rPr lang="en-US" altLang="en-US" sz="1400" dirty="0" smtClean="0"/>
              <a:t>Review agenda and approval</a:t>
            </a:r>
          </a:p>
          <a:p>
            <a:pPr lvl="1">
              <a:spcBef>
                <a:spcPts val="100"/>
              </a:spcBef>
            </a:pPr>
            <a:r>
              <a:rPr lang="en-US" altLang="en-US" sz="1400" dirty="0" smtClean="0"/>
              <a:t>IEEE 802 and 802.11 IPR Policy and procedure</a:t>
            </a:r>
          </a:p>
          <a:p>
            <a:pPr lvl="1">
              <a:spcBef>
                <a:spcPts val="100"/>
              </a:spcBef>
            </a:pPr>
            <a:r>
              <a:rPr lang="en-US" altLang="en-US" sz="1400" dirty="0" smtClean="0"/>
              <a:t>Participation in IEEE 802 Meetings </a:t>
            </a:r>
          </a:p>
          <a:p>
            <a:pPr lvl="1">
              <a:spcBef>
                <a:spcPts val="100"/>
              </a:spcBef>
            </a:pPr>
            <a:r>
              <a:rPr lang="en-US" altLang="en-US" sz="1400" dirty="0" smtClean="0"/>
              <a:t>Summary from </a:t>
            </a:r>
            <a:r>
              <a:rPr lang="en-US" altLang="en-US" sz="1400" dirty="0" smtClean="0"/>
              <a:t>July</a:t>
            </a:r>
            <a:r>
              <a:rPr lang="en-US" altLang="en-US" sz="1400" dirty="0" smtClean="0"/>
              <a:t> </a:t>
            </a:r>
            <a:r>
              <a:rPr lang="en-US" altLang="en-US" sz="1400" dirty="0" smtClean="0"/>
              <a:t>2018 meeting</a:t>
            </a:r>
          </a:p>
          <a:p>
            <a:pPr lvl="1">
              <a:spcBef>
                <a:spcPts val="100"/>
              </a:spcBef>
            </a:pPr>
            <a:r>
              <a:rPr lang="en-US" altLang="en-US" sz="1400" b="1" dirty="0" smtClean="0"/>
              <a:t>Motion</a:t>
            </a:r>
            <a:r>
              <a:rPr lang="en-US" altLang="en-US" sz="1400" dirty="0" smtClean="0"/>
              <a:t>: </a:t>
            </a:r>
            <a:r>
              <a:rPr lang="en-US" altLang="en-US" sz="1400" dirty="0" smtClean="0"/>
              <a:t>July</a:t>
            </a:r>
            <a:r>
              <a:rPr lang="en-US" altLang="en-US" sz="1400" dirty="0" smtClean="0"/>
              <a:t> </a:t>
            </a:r>
            <a:r>
              <a:rPr lang="en-US" altLang="en-US" sz="1400" dirty="0" smtClean="0"/>
              <a:t>2018 meeting (</a:t>
            </a:r>
            <a:r>
              <a:rPr lang="en-US" altLang="en-US" sz="1400" dirty="0"/>
              <a:t>doc: IEEE </a:t>
            </a:r>
            <a:r>
              <a:rPr lang="en-US" altLang="en-US" sz="1400" dirty="0" smtClean="0"/>
              <a:t>802.11-18/1355r0) </a:t>
            </a:r>
            <a:r>
              <a:rPr lang="en-US" altLang="en-US" sz="1400" dirty="0" smtClean="0"/>
              <a:t>and teleconference minutes (doc: IEEE </a:t>
            </a:r>
            <a:r>
              <a:rPr lang="en-US" altLang="en-US" sz="1400" dirty="0" smtClean="0"/>
              <a:t>802.11-18/????r0) </a:t>
            </a:r>
            <a:r>
              <a:rPr lang="en-US" altLang="en-US" sz="1400" dirty="0" smtClean="0"/>
              <a:t>approval</a:t>
            </a:r>
          </a:p>
          <a:p>
            <a:pPr lvl="1">
              <a:spcBef>
                <a:spcPts val="100"/>
              </a:spcBef>
            </a:pPr>
            <a:r>
              <a:rPr lang="en-US" altLang="en-US" sz="1400" b="1" dirty="0" smtClean="0"/>
              <a:t>Motion</a:t>
            </a:r>
            <a:r>
              <a:rPr lang="en-US" altLang="en-US" sz="1400" dirty="0" smtClean="0"/>
              <a:t>: </a:t>
            </a:r>
            <a:r>
              <a:rPr lang="en-US" altLang="en-US" sz="1400" dirty="0" err="1" smtClean="0"/>
              <a:t>TGba</a:t>
            </a:r>
            <a:r>
              <a:rPr lang="en-US" altLang="en-US" sz="1400" dirty="0" smtClean="0"/>
              <a:t> </a:t>
            </a:r>
            <a:r>
              <a:rPr lang="en-US" altLang="en-US" sz="1400" dirty="0" smtClean="0"/>
              <a:t>D0.4 </a:t>
            </a:r>
            <a:r>
              <a:rPr lang="en-US" altLang="en-US" sz="1400" dirty="0" smtClean="0"/>
              <a:t>approval</a:t>
            </a:r>
          </a:p>
          <a:p>
            <a:pPr lvl="1">
              <a:spcBef>
                <a:spcPts val="100"/>
              </a:spcBef>
            </a:pPr>
            <a:r>
              <a:rPr lang="en-US" altLang="en-US" sz="1400" dirty="0" smtClean="0"/>
              <a:t>Presentations, Recess</a:t>
            </a:r>
          </a:p>
          <a:p>
            <a:pPr>
              <a:spcBef>
                <a:spcPts val="100"/>
              </a:spcBef>
            </a:pPr>
            <a:r>
              <a:rPr lang="en-US" altLang="en-US" sz="1400" dirty="0" smtClean="0">
                <a:solidFill>
                  <a:srgbClr val="FF0000"/>
                </a:solidFill>
              </a:rPr>
              <a:t>Monday: </a:t>
            </a:r>
            <a:r>
              <a:rPr lang="en-US" altLang="en-US" sz="1400" dirty="0" smtClean="0">
                <a:solidFill>
                  <a:srgbClr val="FF0000"/>
                </a:solidFill>
              </a:rPr>
              <a:t>PM1, PM2 (4 </a:t>
            </a:r>
            <a:r>
              <a:rPr lang="en-US" altLang="en-US" sz="1400" dirty="0" smtClean="0">
                <a:solidFill>
                  <a:srgbClr val="FF0000"/>
                </a:solidFill>
              </a:rPr>
              <a:t>hours)</a:t>
            </a:r>
          </a:p>
          <a:p>
            <a:pPr lvl="1">
              <a:spcBef>
                <a:spcPts val="100"/>
              </a:spcBef>
            </a:pPr>
            <a:r>
              <a:rPr lang="en-US" altLang="en-US" sz="1400" dirty="0">
                <a:solidFill>
                  <a:srgbClr val="FF0000"/>
                </a:solidFill>
              </a:rPr>
              <a:t>PHY and MAC ad-hoc meetings (parallel)</a:t>
            </a:r>
            <a:endParaRPr lang="en-US" altLang="en-US" sz="1800" dirty="0">
              <a:solidFill>
                <a:srgbClr val="FF0000"/>
              </a:solidFill>
            </a:endParaRPr>
          </a:p>
          <a:p>
            <a:pPr>
              <a:spcBef>
                <a:spcPts val="100"/>
              </a:spcBef>
            </a:pPr>
            <a:r>
              <a:rPr lang="en-US" altLang="en-US" sz="1400" dirty="0" smtClean="0"/>
              <a:t>Tuesday</a:t>
            </a:r>
            <a:r>
              <a:rPr lang="en-US" altLang="en-US" sz="1400" dirty="0"/>
              <a:t>: </a:t>
            </a:r>
            <a:r>
              <a:rPr lang="en-US" altLang="en-US" sz="1400" dirty="0" smtClean="0"/>
              <a:t>AM2 </a:t>
            </a:r>
            <a:r>
              <a:rPr lang="en-US" altLang="en-US" sz="1400" dirty="0"/>
              <a:t>(2 hours)</a:t>
            </a:r>
          </a:p>
          <a:p>
            <a:pPr lvl="1">
              <a:spcBef>
                <a:spcPts val="100"/>
              </a:spcBef>
            </a:pPr>
            <a:r>
              <a:rPr lang="en-US" altLang="en-US" sz="1400" dirty="0"/>
              <a:t>Call meeting to order</a:t>
            </a:r>
          </a:p>
          <a:p>
            <a:pPr lvl="1">
              <a:spcBef>
                <a:spcPts val="100"/>
              </a:spcBef>
            </a:pPr>
            <a:r>
              <a:rPr lang="en-US" altLang="en-US" sz="1400" dirty="0"/>
              <a:t>IEEE 802 and 802.11 IPR Policy and procedure</a:t>
            </a:r>
          </a:p>
          <a:p>
            <a:pPr lvl="1">
              <a:spcBef>
                <a:spcPts val="100"/>
              </a:spcBef>
            </a:pPr>
            <a:r>
              <a:rPr lang="en-US" altLang="en-US" sz="1400" dirty="0"/>
              <a:t>Presentations, </a:t>
            </a:r>
            <a:r>
              <a:rPr lang="en-US" altLang="en-US" sz="1400" dirty="0" smtClean="0"/>
              <a:t>Recess</a:t>
            </a:r>
          </a:p>
          <a:p>
            <a:pPr>
              <a:spcBef>
                <a:spcPts val="100"/>
              </a:spcBef>
            </a:pPr>
            <a:r>
              <a:rPr lang="en-US" altLang="en-US" sz="1400" dirty="0" smtClean="0">
                <a:solidFill>
                  <a:srgbClr val="FF0000"/>
                </a:solidFill>
              </a:rPr>
              <a:t>Tuesday</a:t>
            </a:r>
            <a:r>
              <a:rPr lang="en-US" altLang="en-US" sz="1400" dirty="0">
                <a:solidFill>
                  <a:srgbClr val="FF0000"/>
                </a:solidFill>
              </a:rPr>
              <a:t>: PM1 (2 hours</a:t>
            </a:r>
            <a:r>
              <a:rPr lang="en-US" altLang="en-US" sz="1400" dirty="0" smtClean="0">
                <a:solidFill>
                  <a:srgbClr val="FF0000"/>
                </a:solidFill>
              </a:rPr>
              <a:t>) </a:t>
            </a:r>
            <a:endParaRPr lang="en-US" altLang="en-US" sz="1400" dirty="0">
              <a:solidFill>
                <a:srgbClr val="FF0000"/>
              </a:solidFill>
            </a:endParaRPr>
          </a:p>
          <a:p>
            <a:pPr lvl="1">
              <a:spcBef>
                <a:spcPts val="10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8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400" dirty="0" smtClean="0">
                <a:solidFill>
                  <a:srgbClr val="FF0000"/>
                </a:solidFill>
              </a:rPr>
              <a:t>Wednesday </a:t>
            </a:r>
            <a:r>
              <a:rPr lang="en-US" altLang="en-US" sz="1400" dirty="0" smtClean="0">
                <a:solidFill>
                  <a:srgbClr val="FF0000"/>
                </a:solidFill>
              </a:rPr>
              <a:t>: PM2 </a:t>
            </a:r>
            <a:r>
              <a:rPr lang="en-US" altLang="en-US" sz="1400" dirty="0">
                <a:solidFill>
                  <a:srgbClr val="FF0000"/>
                </a:solidFill>
              </a:rPr>
              <a:t>(2 hours)</a:t>
            </a:r>
          </a:p>
          <a:p>
            <a:pPr lvl="1">
              <a:spcBef>
                <a:spcPts val="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400" dirty="0">
              <a:solidFill>
                <a:srgbClr val="FF0000"/>
              </a:solidFill>
            </a:endParaRPr>
          </a:p>
          <a:p>
            <a:pPr>
              <a:spcBef>
                <a:spcPts val="0"/>
              </a:spcBef>
            </a:pPr>
            <a:r>
              <a:rPr lang="en-US" altLang="en-US" sz="1400" dirty="0" smtClean="0"/>
              <a:t>Thursday: AM2 (2 hours)</a:t>
            </a:r>
            <a:endParaRPr lang="en-US" altLang="en-US" sz="1400" dirty="0"/>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endParaRPr lang="en-US" altLang="en-US" sz="1400" dirty="0"/>
          </a:p>
          <a:p>
            <a:pPr lvl="1">
              <a:spcBef>
                <a:spcPts val="0"/>
              </a:spcBef>
            </a:pPr>
            <a:r>
              <a:rPr lang="en-US" altLang="en-US" sz="1400" dirty="0"/>
              <a:t>P</a:t>
            </a:r>
            <a:r>
              <a:rPr lang="en-US" altLang="en-US" sz="1400" dirty="0" smtClean="0"/>
              <a:t>resentations, </a:t>
            </a:r>
            <a:r>
              <a:rPr lang="en-US" altLang="en-US" sz="1400" dirty="0" smtClean="0"/>
              <a:t>Recess</a:t>
            </a:r>
          </a:p>
          <a:p>
            <a:pPr>
              <a:spcBef>
                <a:spcPts val="0"/>
              </a:spcBef>
            </a:pPr>
            <a:r>
              <a:rPr lang="en-US" altLang="en-US" sz="1400" dirty="0"/>
              <a:t>Thursday: </a:t>
            </a:r>
            <a:r>
              <a:rPr lang="en-US" altLang="en-US" sz="1400" dirty="0" smtClean="0"/>
              <a:t>PM1 </a:t>
            </a:r>
            <a:r>
              <a:rPr lang="en-US" altLang="en-US" sz="1400" dirty="0"/>
              <a:t>(2 hours)</a:t>
            </a:r>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p>
          <a:p>
            <a:pPr lvl="1">
              <a:spcBef>
                <a:spcPts val="0"/>
              </a:spcBef>
            </a:pPr>
            <a:r>
              <a:rPr lang="en-US" altLang="en-US" sz="1400" b="1" dirty="0" smtClean="0"/>
              <a:t>Motions</a:t>
            </a:r>
            <a:endParaRPr lang="en-US" altLang="en-US" sz="1400" b="1" dirty="0"/>
          </a:p>
          <a:p>
            <a:pPr lvl="1">
              <a:spcBef>
                <a:spcPts val="0"/>
              </a:spcBef>
            </a:pPr>
            <a:r>
              <a:rPr lang="en-US" altLang="en-US" sz="1400" dirty="0"/>
              <a:t>Presentations, </a:t>
            </a:r>
            <a:r>
              <a:rPr lang="en-US" altLang="en-US" sz="1400" dirty="0" smtClean="0"/>
              <a:t>Recess</a:t>
            </a:r>
            <a:endParaRPr lang="en-US" altLang="en-US" sz="1800" dirty="0" smtClean="0"/>
          </a:p>
          <a:p>
            <a:pPr>
              <a:spcBef>
                <a:spcPts val="0"/>
              </a:spcBef>
            </a:pPr>
            <a:r>
              <a:rPr lang="en-US" altLang="en-US" sz="1400" dirty="0" smtClean="0"/>
              <a:t>Thursday: </a:t>
            </a:r>
            <a:r>
              <a:rPr lang="en-US" altLang="en-US" sz="1400" dirty="0" smtClean="0"/>
              <a:t>PM2 </a:t>
            </a:r>
            <a:r>
              <a:rPr lang="en-US" altLang="en-US" sz="1400" dirty="0" smtClean="0"/>
              <a:t>(2 hours)</a:t>
            </a:r>
          </a:p>
          <a:p>
            <a:pPr lvl="1">
              <a:spcBef>
                <a:spcPts val="0"/>
              </a:spcBef>
            </a:pPr>
            <a:r>
              <a:rPr lang="en-US" altLang="en-US" sz="1400" dirty="0" smtClean="0"/>
              <a:t>Call meeting to order</a:t>
            </a:r>
          </a:p>
          <a:p>
            <a:pPr lvl="1">
              <a:spcBef>
                <a:spcPts val="0"/>
              </a:spcBef>
            </a:pPr>
            <a:r>
              <a:rPr lang="en-US" altLang="en-US" sz="1400" dirty="0" smtClean="0"/>
              <a:t>IEEE 802 and 802.11 IPR Policy and procedure</a:t>
            </a:r>
          </a:p>
          <a:p>
            <a:pPr lvl="1">
              <a:spcBef>
                <a:spcPts val="0"/>
              </a:spcBef>
            </a:pPr>
            <a:r>
              <a:rPr lang="en-US" altLang="en-US" sz="1400" b="1" dirty="0" smtClean="0"/>
              <a:t>Motion –802.11 WG letter ballot</a:t>
            </a:r>
            <a:endParaRPr lang="en-US" altLang="en-US" sz="1400" b="1" dirty="0"/>
          </a:p>
          <a:p>
            <a:pPr lvl="1">
              <a:spcBef>
                <a:spcPts val="0"/>
              </a:spcBef>
            </a:pPr>
            <a:r>
              <a:rPr lang="en-US" altLang="en-US" sz="1400" dirty="0" smtClean="0"/>
              <a:t>TG </a:t>
            </a:r>
            <a:r>
              <a:rPr lang="en-US" altLang="en-US" sz="1400" dirty="0"/>
              <a:t>timeline discussion</a:t>
            </a:r>
          </a:p>
          <a:p>
            <a:pPr lvl="1">
              <a:spcBef>
                <a:spcPts val="0"/>
              </a:spcBef>
            </a:pPr>
            <a:r>
              <a:rPr lang="en-US" altLang="en-US" sz="1400" dirty="0"/>
              <a:t>Goal for </a:t>
            </a:r>
            <a:r>
              <a:rPr lang="en-US" altLang="en-US" sz="1400" dirty="0" smtClean="0"/>
              <a:t>November 2018 </a:t>
            </a:r>
            <a:r>
              <a:rPr lang="en-US" altLang="en-US" sz="1400" dirty="0"/>
              <a:t>F2F meeting</a:t>
            </a:r>
          </a:p>
          <a:p>
            <a:pPr lvl="1">
              <a:spcBef>
                <a:spcPts val="0"/>
              </a:spcBef>
            </a:pPr>
            <a:r>
              <a:rPr lang="en-US" altLang="en-US" sz="1400" dirty="0"/>
              <a:t>Teleconference call </a:t>
            </a:r>
            <a:r>
              <a:rPr lang="en-US" altLang="en-US" sz="1400" dirty="0" smtClean="0"/>
              <a:t>schedule</a:t>
            </a:r>
          </a:p>
          <a:p>
            <a:pPr lvl="1">
              <a:spcBef>
                <a:spcPts val="0"/>
              </a:spcBef>
            </a:pPr>
            <a:r>
              <a:rPr lang="en-US" altLang="en-US" sz="1400" dirty="0" smtClean="0"/>
              <a:t>Presentations</a:t>
            </a:r>
          </a:p>
          <a:p>
            <a:pPr lvl="1">
              <a:spcBef>
                <a:spcPts val="0"/>
              </a:spcBef>
            </a:pPr>
            <a:r>
              <a:rPr lang="en-US" altLang="en-US" sz="1400" dirty="0" smtClean="0"/>
              <a:t>Adjourn</a:t>
            </a:r>
            <a:endParaRPr lang="en-US" altLang="en-US" sz="14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a:t>
            </a:r>
            <a:r>
              <a:rPr lang="en-US" altLang="en-US" sz="3200" dirty="0" smtClean="0">
                <a:cs typeface="Times New Roman" panose="02020603050405020304" pitchFamily="18" charset="0"/>
              </a:rPr>
              <a:t>Waikoloa, HI, </a:t>
            </a:r>
            <a:r>
              <a:rPr lang="en-US" altLang="en-US" sz="3200" dirty="0" smtClean="0">
                <a:cs typeface="Times New Roman" panose="02020603050405020304" pitchFamily="18" charset="0"/>
              </a:rPr>
              <a:t>USA</a:t>
            </a:r>
          </a:p>
          <a:p>
            <a:pPr algn="ctr">
              <a:lnSpc>
                <a:spcPct val="90000"/>
              </a:lnSpc>
              <a:buFontTx/>
              <a:buNone/>
            </a:pPr>
            <a:r>
              <a:rPr lang="en-US" altLang="en-US" sz="3200" dirty="0" smtClean="0">
                <a:cs typeface="Times New Roman" panose="02020603050405020304" pitchFamily="18" charset="0"/>
              </a:rPr>
              <a:t>September 9-14, </a:t>
            </a:r>
            <a:r>
              <a:rPr lang="en-US" altLang="en-US" sz="3200" dirty="0" smtClean="0">
                <a:cs typeface="Times New Roman" panose="02020603050405020304" pitchFamily="18" charset="0"/>
              </a:rPr>
              <a:t>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a:t>
            </a:r>
            <a:r>
              <a:rPr lang="en-US" altLang="en-US" sz="2000" dirty="0" smtClean="0">
                <a:cs typeface="Times New Roman" panose="02020603050405020304" pitchFamily="18" charset="0"/>
              </a:rPr>
              <a:t>(Intel)</a:t>
            </a: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a:t>
            </a:r>
            <a:r>
              <a:rPr lang="en-US" altLang="en-US" dirty="0" smtClean="0"/>
              <a:t>July </a:t>
            </a:r>
            <a:r>
              <a:rPr lang="en-US" altLang="en-US" dirty="0" smtClean="0"/>
              <a:t>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D0.3</a:t>
            </a:r>
          </a:p>
          <a:p>
            <a:r>
              <a:rPr lang="en-US" altLang="en-US" dirty="0"/>
              <a:t>Reviewed technical presentations</a:t>
            </a:r>
          </a:p>
          <a:p>
            <a:r>
              <a:rPr lang="en-US" altLang="en-US" dirty="0"/>
              <a:t>Reviewed and approved spec text documents for generating </a:t>
            </a:r>
            <a:r>
              <a:rPr lang="en-US" altLang="en-US" dirty="0" err="1"/>
              <a:t>TGba</a:t>
            </a:r>
            <a:r>
              <a:rPr lang="en-US" altLang="en-US" dirty="0"/>
              <a:t> D0.4</a:t>
            </a:r>
          </a:p>
          <a:p>
            <a:r>
              <a:rPr lang="en-US" altLang="en-US" dirty="0"/>
              <a:t>Discussed Draft status</a:t>
            </a:r>
          </a:p>
          <a:p>
            <a:r>
              <a:rPr lang="en-US" altLang="en-US" dirty="0" err="1"/>
              <a:t>TGba</a:t>
            </a:r>
            <a:r>
              <a:rPr lang="en-US" altLang="en-US" dirty="0"/>
              <a:t>/ARC joint session – </a:t>
            </a:r>
            <a:r>
              <a:rPr lang="en-US" altLang="en-US" dirty="0" err="1"/>
              <a:t>TGba</a:t>
            </a:r>
            <a:r>
              <a:rPr lang="en-US" altLang="en-US" dirty="0"/>
              <a:t> architecture discussion</a:t>
            </a:r>
          </a:p>
          <a:p>
            <a:r>
              <a:rPr lang="en-US" altLang="en-US" dirty="0"/>
              <a:t>Reviewed and changed TG timeline</a:t>
            </a:r>
          </a:p>
          <a:p>
            <a:r>
              <a:rPr lang="en-US" altLang="en-US" dirty="0"/>
              <a:t>Agenda: doc:11-18/1042r11</a:t>
            </a:r>
            <a:endParaRPr lang="en-US" altLang="en-US"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2018 meeting [doc: IEEE </a:t>
            </a:r>
            <a:r>
              <a:rPr lang="en-US" altLang="en-US" dirty="0" smtClean="0"/>
              <a:t>802.11-18/1355r0] </a:t>
            </a:r>
            <a:r>
              <a:rPr lang="en-US" altLang="en-US" dirty="0" smtClean="0"/>
              <a:t>and teleconference calls [doc: IEEE </a:t>
            </a:r>
            <a:r>
              <a:rPr lang="en-US" altLang="en-US" dirty="0" smtClean="0"/>
              <a:t>802.11-18/????r0]</a:t>
            </a:r>
            <a:endParaRPr lang="en-US" altLang="en-US" dirty="0" smtClean="0"/>
          </a:p>
          <a:p>
            <a:endParaRPr lang="en-US" altLang="en-US" dirty="0" smtClean="0"/>
          </a:p>
          <a:p>
            <a:pPr lvl="1"/>
            <a:r>
              <a:rPr lang="en-US" altLang="en-US" dirty="0" smtClean="0"/>
              <a:t>Move</a:t>
            </a:r>
            <a:r>
              <a:rPr lang="en-US" altLang="en-US" dirty="0" smtClean="0"/>
              <a:t>:</a:t>
            </a:r>
            <a:endParaRPr lang="en-US" altLang="en-US" dirty="0" smtClean="0"/>
          </a:p>
          <a:p>
            <a:pPr lvl="1"/>
            <a:r>
              <a:rPr lang="en-US" altLang="en-US" dirty="0" smtClean="0"/>
              <a:t>Second</a:t>
            </a:r>
            <a:r>
              <a:rPr lang="en-US" altLang="en-US" dirty="0" smtClean="0"/>
              <a:t>:</a:t>
            </a:r>
            <a:endParaRPr lang="en-US" altLang="en-US" dirty="0" smtClean="0"/>
          </a:p>
          <a:p>
            <a:pPr lvl="1"/>
            <a:r>
              <a:rPr lang="en-US" altLang="en-US" dirty="0" smtClean="0"/>
              <a:t>Result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P802.11ba </a:t>
            </a:r>
            <a:r>
              <a:rPr lang="en-US" altLang="en-US" dirty="0" smtClean="0"/>
              <a:t>D0.4 </a:t>
            </a:r>
            <a:r>
              <a:rPr lang="en-US" altLang="en-US" dirty="0" smtClean="0"/>
              <a:t>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a:t>
            </a:r>
            <a:r>
              <a:rPr lang="en-US" altLang="en-US" dirty="0" smtClean="0"/>
              <a:t>:</a:t>
            </a:r>
            <a:endParaRPr lang="en-US" altLang="en-US" dirty="0" smtClean="0"/>
          </a:p>
          <a:p>
            <a:pPr lvl="1"/>
            <a:r>
              <a:rPr lang="en-US" altLang="en-US" dirty="0" smtClean="0"/>
              <a:t>Second</a:t>
            </a:r>
            <a:r>
              <a:rPr lang="en-US" altLang="en-US" dirty="0" smtClean="0"/>
              <a:t>:</a:t>
            </a:r>
            <a:endParaRPr lang="en-US" altLang="en-US" dirty="0" smtClean="0"/>
          </a:p>
          <a:p>
            <a:pPr lvl="1"/>
            <a:r>
              <a:rPr lang="en-US" altLang="en-US" dirty="0" smtClean="0"/>
              <a:t>Result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t>
            </a:r>
            <a:r>
              <a:rPr lang="en-US" altLang="en-US" dirty="0" smtClean="0"/>
              <a:t>PM1)</a:t>
            </a:r>
            <a:endParaRPr lang="en-US" altLang="en-US" dirty="0" smtClean="0"/>
          </a:p>
        </p:txBody>
      </p:sp>
      <p:sp>
        <p:nvSpPr>
          <p:cNvPr id="2" name="Content Placeholder 1"/>
          <p:cNvSpPr>
            <a:spLocks noGrp="1"/>
          </p:cNvSpPr>
          <p:nvPr>
            <p:ph sz="half" idx="1"/>
          </p:nvPr>
        </p:nvSpPr>
        <p:spPr>
          <a:xfrm>
            <a:off x="685800" y="1752600"/>
            <a:ext cx="3810000" cy="4343400"/>
          </a:xfrm>
        </p:spPr>
        <p:txBody>
          <a:bodyPr/>
          <a:lstStyle/>
          <a:p>
            <a:pPr>
              <a:buFont typeface="Arial" panose="020B0604020202020204" pitchFamily="34" charset="0"/>
              <a:buChar char="•"/>
            </a:pPr>
            <a:r>
              <a:rPr lang="en-US" sz="1800" dirty="0" smtClean="0"/>
              <a:t>PHY</a:t>
            </a:r>
            <a:r>
              <a:rPr lang="en-US" sz="1800" b="0" dirty="0" smtClean="0"/>
              <a:t>: </a:t>
            </a:r>
            <a:r>
              <a:rPr lang="en-US" sz="1800" b="0" dirty="0" smtClean="0"/>
              <a:t>()</a:t>
            </a:r>
            <a:endParaRPr lang="en-US" sz="1800" b="0" dirty="0" smtClean="0"/>
          </a:p>
        </p:txBody>
      </p:sp>
      <p:sp>
        <p:nvSpPr>
          <p:cNvPr id="5" name="Content Placeholder 4"/>
          <p:cNvSpPr>
            <a:spLocks noGrp="1"/>
          </p:cNvSpPr>
          <p:nvPr>
            <p:ph sz="half" idx="2"/>
          </p:nvPr>
        </p:nvSpPr>
        <p:spPr>
          <a:xfrm>
            <a:off x="5029200" y="1787524"/>
            <a:ext cx="3352800" cy="4687889"/>
          </a:xfrm>
        </p:spPr>
        <p:txBody>
          <a:bodyPr/>
          <a:lstStyle/>
          <a:p>
            <a:pPr>
              <a:buFont typeface="Arial" panose="020B0604020202020204" pitchFamily="34" charset="0"/>
              <a:buChar char="•"/>
            </a:pPr>
            <a:r>
              <a:rPr lang="en-US" sz="1800" dirty="0"/>
              <a:t>MAC</a:t>
            </a:r>
            <a:r>
              <a:rPr lang="en-US" sz="1800" b="0" dirty="0" smtClean="0"/>
              <a:t>: </a:t>
            </a:r>
            <a:r>
              <a:rPr lang="en-US" sz="1800" b="0" dirty="0" smtClean="0"/>
              <a:t>()</a:t>
            </a:r>
            <a:endParaRPr lang="en-US" sz="1800" b="0" dirty="0" smtClean="0"/>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400" b="0" dirty="0" smtClean="0"/>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29</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smtClean="0"/>
              <a:t>September 2018 </a:t>
            </a:r>
            <a:r>
              <a:rPr lang="en-US" altLang="en-US" dirty="0" smtClean="0"/>
              <a:t>session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1981200"/>
            <a:ext cx="7620000" cy="289560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itle 7"/>
          <p:cNvSpPr>
            <a:spLocks noGrp="1"/>
          </p:cNvSpPr>
          <p:nvPr>
            <p:ph type="title"/>
          </p:nvPr>
        </p:nvSpPr>
        <p:spPr/>
        <p:txBody>
          <a:bodyPr/>
          <a:lstStyle/>
          <a:p>
            <a:r>
              <a:rPr lang="en-US" dirty="0" smtClean="0"/>
              <a:t>Motion from </a:t>
            </a:r>
            <a:r>
              <a:rPr lang="en-US" dirty="0" smtClean="0"/>
              <a:t>July 2018 </a:t>
            </a:r>
            <a:r>
              <a:rPr lang="en-US" dirty="0" err="1" smtClean="0"/>
              <a:t>TGba</a:t>
            </a:r>
            <a:r>
              <a:rPr lang="en-US" dirty="0" smtClean="0"/>
              <a:t> meeting</a:t>
            </a:r>
            <a:endParaRPr lang="en-US" dirty="0"/>
          </a:p>
        </p:txBody>
      </p:sp>
      <p:sp>
        <p:nvSpPr>
          <p:cNvPr id="9" name="Content Placeholder 8"/>
          <p:cNvSpPr>
            <a:spLocks noGrp="1"/>
          </p:cNvSpPr>
          <p:nvPr>
            <p:ph idx="1"/>
          </p:nvPr>
        </p:nvSpPr>
        <p:spPr/>
        <p:txBody>
          <a:bodyPr/>
          <a:lstStyle/>
          <a:p>
            <a:r>
              <a:rPr lang="en-US" dirty="0" smtClean="0"/>
              <a:t>Move to</a:t>
            </a:r>
          </a:p>
          <a:p>
            <a:pPr lvl="1"/>
            <a:r>
              <a:rPr lang="en-US" dirty="0" smtClean="0"/>
              <a:t>instruct </a:t>
            </a:r>
            <a:r>
              <a:rPr lang="en-US" dirty="0"/>
              <a:t>the Editor to generate </a:t>
            </a:r>
            <a:r>
              <a:rPr lang="en-US" dirty="0" err="1"/>
              <a:t>TGba</a:t>
            </a:r>
            <a:r>
              <a:rPr lang="en-US" dirty="0"/>
              <a:t> draft D0.4, and </a:t>
            </a:r>
          </a:p>
          <a:p>
            <a:pPr lvl="1"/>
            <a:r>
              <a:rPr lang="en-US" dirty="0"/>
              <a:t>revise </a:t>
            </a:r>
            <a:r>
              <a:rPr lang="en-US" dirty="0" err="1"/>
              <a:t>TGba</a:t>
            </a:r>
            <a:r>
              <a:rPr lang="en-US" dirty="0"/>
              <a:t> Timeline to have WG LB initiated after September meeting as a result of the September </a:t>
            </a:r>
            <a:r>
              <a:rPr lang="en-US" dirty="0" smtClean="0"/>
              <a:t>meeting</a:t>
            </a:r>
            <a:endParaRPr lang="en-US" dirty="0"/>
          </a:p>
          <a:p>
            <a:r>
              <a:rPr lang="en-US" dirty="0" smtClean="0"/>
              <a:t>Mover: John </a:t>
            </a:r>
            <a:r>
              <a:rPr lang="en-US" dirty="0" err="1" smtClean="0"/>
              <a:t>Notor</a:t>
            </a:r>
            <a:endParaRPr lang="en-US" dirty="0" smtClean="0"/>
          </a:p>
          <a:p>
            <a:r>
              <a:rPr lang="en-US" dirty="0" smtClean="0"/>
              <a:t>Second: Xiaofei Wang</a:t>
            </a:r>
          </a:p>
          <a:p>
            <a:r>
              <a:rPr lang="en-US" dirty="0" smtClean="0"/>
              <a:t>Y/N/A: 33/0/0. Motion passes.</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5051735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a:t>
            </a:r>
            <a:r>
              <a:rPr lang="en-US" dirty="0" smtClean="0"/>
              <a:t>nstruct </a:t>
            </a:r>
            <a:r>
              <a:rPr lang="en-US" dirty="0"/>
              <a:t>the </a:t>
            </a:r>
            <a:r>
              <a:rPr lang="en-US" dirty="0" smtClean="0"/>
              <a:t>editor </a:t>
            </a:r>
            <a:r>
              <a:rPr lang="en-US" dirty="0"/>
              <a:t>to generate </a:t>
            </a:r>
            <a:r>
              <a:rPr lang="en-US" dirty="0" err="1"/>
              <a:t>TGba</a:t>
            </a:r>
            <a:r>
              <a:rPr lang="en-US" dirty="0"/>
              <a:t> </a:t>
            </a:r>
            <a:r>
              <a:rPr lang="en-US" dirty="0" smtClean="0"/>
              <a:t>Draft 1.0,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1.0 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42480362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a:t>
            </a:r>
            <a:r>
              <a:rPr lang="en-US" altLang="en-US" dirty="0" smtClean="0"/>
              <a:t>Formation </a:t>
            </a:r>
            <a:r>
              <a:rPr lang="en-US" altLang="en-US" dirty="0" smtClean="0"/>
              <a:t>of sponsor ballot pool</a:t>
            </a:r>
          </a:p>
          <a:p>
            <a:pPr lvl="1"/>
            <a:r>
              <a:rPr lang="en-US" altLang="en-US" b="1" dirty="0" smtClean="0"/>
              <a:t>November</a:t>
            </a:r>
            <a:r>
              <a:rPr lang="en-US" altLang="en-US" dirty="0" smtClean="0"/>
              <a:t>: Sponsor ballot</a:t>
            </a:r>
          </a:p>
          <a:p>
            <a:r>
              <a:rPr lang="en-US" altLang="en-US" sz="2000" dirty="0" smtClean="0"/>
              <a:t>2020:</a:t>
            </a:r>
            <a:endParaRPr lang="en-US" altLang="en-US" sz="2000" dirty="0" smtClean="0"/>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grpSp>
        <p:nvGrpSpPr>
          <p:cNvPr id="6" name="Group 5"/>
          <p:cNvGrpSpPr/>
          <p:nvPr/>
        </p:nvGrpSpPr>
        <p:grpSpPr>
          <a:xfrm>
            <a:off x="366728" y="2819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November 2018</a:t>
            </a:r>
            <a:endParaRPr lang="en-US" altLang="en-US" dirty="0" smtClean="0"/>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resolution for Draft 1.0</a:t>
            </a:r>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a:t>
            </a:r>
            <a:r>
              <a:rPr lang="en-US" altLang="en-US" sz="2800" b="1" dirty="0" smtClean="0"/>
              <a:t>schedule</a:t>
            </a:r>
            <a:endParaRPr lang="en-US" altLang="en-US" sz="2800" b="1" dirty="0" smtClean="0"/>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36</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64257925"/>
              </p:ext>
            </p:extLst>
          </p:nvPr>
        </p:nvGraphicFramePr>
        <p:xfrm>
          <a:off x="373380" y="1600200"/>
          <a:ext cx="8397240" cy="290885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733800" y="3733800"/>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419600" y="3429000"/>
            <a:ext cx="152400" cy="1617873"/>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191000"/>
            <a:ext cx="1379886" cy="8449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3" name="Rectangle 12"/>
          <p:cNvSpPr/>
          <p:nvPr/>
        </p:nvSpPr>
        <p:spPr bwMode="auto">
          <a:xfrm>
            <a:off x="1981200" y="2819400"/>
            <a:ext cx="1676400" cy="1311834"/>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3713948" y="2826028"/>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5491162" y="352163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a:t>
            </a:r>
            <a:r>
              <a:rPr lang="en-US" sz="2000" dirty="0" smtClean="0"/>
              <a:t>PM1</a:t>
            </a:r>
            <a:r>
              <a:rPr lang="en-US" sz="2000" dirty="0" smtClean="0"/>
              <a:t>, </a:t>
            </a:r>
            <a:r>
              <a:rPr lang="en-US" sz="2000" dirty="0" smtClean="0"/>
              <a:t>PM2, Tuesday </a:t>
            </a:r>
            <a:r>
              <a:rPr lang="en-US" sz="2000" dirty="0" smtClean="0"/>
              <a:t>PM1, Wednesday </a:t>
            </a:r>
            <a:r>
              <a:rPr lang="en-US" sz="2000" dirty="0" smtClean="0"/>
              <a:t>PM2</a:t>
            </a:r>
          </a:p>
          <a:p>
            <a:endParaRPr lang="en-US" sz="2000" dirty="0" smtClean="0"/>
          </a:p>
          <a:p>
            <a:r>
              <a:rPr lang="en-US" sz="2000" dirty="0" smtClean="0"/>
              <a:t>MAC ad-hoc meetings</a:t>
            </a:r>
          </a:p>
          <a:p>
            <a:pPr lvl="1"/>
            <a:r>
              <a:rPr lang="en-US" sz="1800" dirty="0" smtClean="0"/>
              <a:t>Chair: </a:t>
            </a:r>
            <a:r>
              <a:rPr lang="en-US" sz="1800" dirty="0" smtClean="0"/>
              <a:t>Minyoung Park</a:t>
            </a:r>
            <a:endParaRPr lang="en-US" sz="1800" dirty="0" smtClean="0"/>
          </a:p>
          <a:p>
            <a:pPr lvl="1"/>
            <a:r>
              <a:rPr lang="en-US" sz="1800" dirty="0" smtClean="0"/>
              <a:t>Secretary: </a:t>
            </a:r>
            <a:r>
              <a:rPr lang="en-US" sz="1800" dirty="0" err="1" smtClean="0"/>
              <a:t>Yunsong</a:t>
            </a:r>
            <a:r>
              <a:rPr lang="en-US" sz="1800" dirty="0" smtClean="0"/>
              <a:t> Yang</a:t>
            </a:r>
            <a:endParaRPr lang="en-US" sz="1800" dirty="0" smtClean="0"/>
          </a:p>
          <a:p>
            <a:r>
              <a:rPr lang="en-US" sz="2000" dirty="0"/>
              <a:t>PHY ad-hoc meetings</a:t>
            </a:r>
          </a:p>
          <a:p>
            <a:pPr lvl="1"/>
            <a:r>
              <a:rPr lang="en-US" sz="1800" dirty="0" smtClean="0"/>
              <a:t>Chair</a:t>
            </a:r>
            <a:r>
              <a:rPr lang="en-US" sz="1800" dirty="0"/>
              <a:t>: </a:t>
            </a:r>
            <a:r>
              <a:rPr lang="en-US" sz="1800" dirty="0" smtClean="0"/>
              <a:t>Steve </a:t>
            </a:r>
            <a:r>
              <a:rPr lang="en-US" sz="1800" dirty="0" err="1" smtClean="0"/>
              <a:t>Shellhammer</a:t>
            </a:r>
            <a:endParaRPr lang="en-US" sz="1800" dirty="0" smtClean="0"/>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a:t>
            </a:r>
            <a:r>
              <a:rPr lang="en-US" sz="2000" dirty="0" smtClean="0"/>
              <a:t>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Approve </a:t>
            </a:r>
            <a:r>
              <a:rPr lang="en-US" altLang="en-US" dirty="0" err="1" smtClean="0"/>
              <a:t>TGba</a:t>
            </a:r>
            <a:r>
              <a:rPr lang="en-US" altLang="en-US" dirty="0" smtClean="0"/>
              <a:t> </a:t>
            </a:r>
            <a:r>
              <a:rPr lang="en-US" altLang="en-US" dirty="0" smtClean="0"/>
              <a:t>D0.4</a:t>
            </a:r>
          </a:p>
          <a:p>
            <a:pPr>
              <a:defRPr/>
            </a:pP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a:t>
            </a:r>
            <a:r>
              <a:rPr lang="en-US" altLang="en-US" dirty="0" smtClean="0"/>
              <a:t>D0.4 </a:t>
            </a:r>
            <a:r>
              <a:rPr lang="en-US" altLang="en-US" dirty="0" smtClean="0"/>
              <a:t>to create D1.0 after this meeting </a:t>
            </a:r>
            <a:r>
              <a:rPr lang="en-US" altLang="en-US" dirty="0" smtClean="0">
                <a:solidFill>
                  <a:srgbClr val="FF0000"/>
                </a:solidFill>
              </a:rPr>
              <a:t>– highest </a:t>
            </a:r>
            <a:r>
              <a:rPr lang="en-US" altLang="en-US" dirty="0" smtClean="0">
                <a:solidFill>
                  <a:srgbClr val="FF0000"/>
                </a:solidFill>
              </a:rPr>
              <a:t>priority</a:t>
            </a:r>
          </a:p>
          <a:p>
            <a:pPr>
              <a:defRPr/>
            </a:pPr>
            <a:endParaRPr lang="en-US" altLang="en-US" dirty="0" smtClean="0">
              <a:solidFill>
                <a:srgbClr val="FF0000"/>
              </a:solidFill>
            </a:endParaRPr>
          </a:p>
          <a:p>
            <a:pPr>
              <a:defRPr/>
            </a:pPr>
            <a:r>
              <a:rPr lang="en-US" altLang="en-US" dirty="0" smtClean="0"/>
              <a:t>Approve Working Group Technical Letter Ballot</a:t>
            </a:r>
          </a:p>
          <a:p>
            <a:pPr>
              <a:defRPr/>
            </a:pPr>
            <a:endParaRPr lang="en-US" altLang="en-US" dirty="0" smtClean="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102170</TotalTime>
  <Words>1986</Words>
  <Application>Microsoft Office PowerPoint</Application>
  <PresentationFormat>On-screen Show (4:3)</PresentationFormat>
  <Paragraphs>478</Paragraphs>
  <Slides>36</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5" baseType="lpstr">
      <vt:lpstr>Monotype Sorts</vt:lpstr>
      <vt:lpstr>MS Gothic</vt:lpstr>
      <vt:lpstr>MS PGothic</vt:lpstr>
      <vt:lpstr>Arial</vt:lpstr>
      <vt:lpstr>Calibri</vt:lpstr>
      <vt:lpstr>Helvetica</vt:lpstr>
      <vt:lpstr>Times New Roman</vt:lpstr>
      <vt:lpstr>802-11-Submission</vt:lpstr>
      <vt:lpstr>Microsoft Word 97 - 2003 Document</vt:lpstr>
      <vt:lpstr>September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 / TBD resolution</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July 2018 Meeting and Teleconference Calls</vt:lpstr>
      <vt:lpstr>Motion - Minutes</vt:lpstr>
      <vt:lpstr>Motion – TGba Draft Spec</vt:lpstr>
      <vt:lpstr>Presentations</vt:lpstr>
      <vt:lpstr>Motions (Thursday PM1)</vt:lpstr>
      <vt:lpstr>Motion from July 2018 TGba meeting</vt:lpstr>
      <vt:lpstr>Motion –WG Letter Ballot</vt:lpstr>
      <vt:lpstr>TGba Timeline </vt:lpstr>
      <vt:lpstr>Goal for November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4516</cp:revision>
  <cp:lastPrinted>2014-11-04T15:04:57Z</cp:lastPrinted>
  <dcterms:created xsi:type="dcterms:W3CDTF">2007-04-17T18:10:23Z</dcterms:created>
  <dcterms:modified xsi:type="dcterms:W3CDTF">2018-08-03T18:59:35Z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bb31619a-545c-4297-892a-5e8c4c258f40</vt:lpwstr>
  </property>
  <property fmtid="{D5CDD505-2E9C-101B-9397-08002B2CF9AE}" pid="32" name="CTP_TimeStamp">
    <vt:lpwstr>2018-08-03 18:59:34Z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