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83" r:id="rId4"/>
    <p:sldId id="281" r:id="rId5"/>
    <p:sldId id="262" r:id="rId6"/>
    <p:sldId id="265" r:id="rId7"/>
    <p:sldId id="266" r:id="rId8"/>
    <p:sldId id="267" r:id="rId9"/>
    <p:sldId id="268" r:id="rId10"/>
    <p:sldId id="269" r:id="rId11"/>
    <p:sldId id="284" r:id="rId12"/>
    <p:sldId id="270" r:id="rId13"/>
    <p:sldId id="271" r:id="rId14"/>
    <p:sldId id="272" r:id="rId15"/>
    <p:sldId id="273" r:id="rId16"/>
    <p:sldId id="274" r:id="rId17"/>
    <p:sldId id="282" r:id="rId18"/>
    <p:sldId id="277" r:id="rId19"/>
    <p:sldId id="275" r:id="rId20"/>
    <p:sldId id="276" r:id="rId21"/>
    <p:sldId id="278" r:id="rId22"/>
    <p:sldId id="279" r:id="rId23"/>
    <p:sldId id="263" r:id="rId24"/>
    <p:sldId id="264" r:id="rId2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08" autoAdjust="0"/>
    <p:restoredTop sz="94660"/>
  </p:normalViewPr>
  <p:slideViewPr>
    <p:cSldViewPr>
      <p:cViewPr varScale="1">
        <p:scale>
          <a:sx n="92" d="100"/>
          <a:sy n="92" d="100"/>
        </p:scale>
        <p:origin x="216" y="65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635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093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98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611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078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616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4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0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4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83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06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23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802.11-18/1380r1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034-12-0000-802-11-editorial-style-guide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draft/styleman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0875-04-0000-editor-s-guide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imeetcentral.com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volker.jungnickel@hhi.fraunhofer.de" TargetMode="External"/><Relationship Id="rId13" Type="http://schemas.openxmlformats.org/officeDocument/2006/relationships/hyperlink" Target="mailto:petere@ieee.org" TargetMode="External"/><Relationship Id="rId18" Type="http://schemas.openxmlformats.org/officeDocument/2006/relationships/hyperlink" Target="mailto:Ping.FANG@huawei.com" TargetMode="External"/><Relationship Id="rId3" Type="http://schemas.openxmlformats.org/officeDocument/2006/relationships/hyperlink" Target="mailto:robert.stacey@intel.com" TargetMode="External"/><Relationship Id="rId21" Type="http://schemas.openxmlformats.org/officeDocument/2006/relationships/hyperlink" Target="mailto:d3e3e3@gmail.com" TargetMode="External"/><Relationship Id="rId7" Type="http://schemas.openxmlformats.org/officeDocument/2006/relationships/hyperlink" Target="mailto:Gaurav.Patwardhan@hpe.com" TargetMode="External"/><Relationship Id="rId12" Type="http://schemas.openxmlformats.org/officeDocument/2006/relationships/hyperlink" Target="mailto:henry@LOGOUT.COM" TargetMode="External"/><Relationship Id="rId17" Type="http://schemas.openxmlformats.org/officeDocument/2006/relationships/hyperlink" Target="mailto:LRA@tiac.net" TargetMode="External"/><Relationship Id="rId2" Type="http://schemas.openxmlformats.org/officeDocument/2006/relationships/notesSlide" Target="../notesSlides/notesSlide4.xml"/><Relationship Id="rId16" Type="http://schemas.openxmlformats.org/officeDocument/2006/relationships/hyperlink" Target="mailto:aasterja@qti.qualcomm.com" TargetMode="External"/><Relationship Id="rId20" Type="http://schemas.openxmlformats.org/officeDocument/2006/relationships/hyperlink" Target="mailto:shiwenhe@seu.edu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o-kai.huang@intel.com" TargetMode="External"/><Relationship Id="rId11" Type="http://schemas.openxmlformats.org/officeDocument/2006/relationships/hyperlink" Target="mailto:alex.ashley@hotmail.co.uk" TargetMode="External"/><Relationship Id="rId5" Type="http://schemas.openxmlformats.org/officeDocument/2006/relationships/hyperlink" Target="mailto:chaochun.wang@mediatek.com" TargetMode="External"/><Relationship Id="rId15" Type="http://schemas.openxmlformats.org/officeDocument/2006/relationships/hyperlink" Target="mailto:yongho.seok@gmail.com" TargetMode="External"/><Relationship Id="rId10" Type="http://schemas.openxmlformats.org/officeDocument/2006/relationships/hyperlink" Target="mailto:edward.ks.au@huawei.com" TargetMode="External"/><Relationship Id="rId19" Type="http://schemas.openxmlformats.org/officeDocument/2006/relationships/hyperlink" Target="mailto:jiamin.chen@mail01.huawei.com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emily.h.qi@intel.com" TargetMode="External"/><Relationship Id="rId14" Type="http://schemas.openxmlformats.org/officeDocument/2006/relationships/hyperlink" Target="mailto:adrian.p.stephens@ieee.org" TargetMode="External"/><Relationship Id="rId22" Type="http://schemas.openxmlformats.org/officeDocument/2006/relationships/hyperlink" Target="mailto:ddrgal@gmail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.Stacey@intel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149-52-0000-draft-number-alignment-tool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</a:t>
            </a:r>
            <a:r>
              <a:rPr lang="en-US" dirty="0" smtClean="0"/>
              <a:t>(September 2018</a:t>
            </a:r>
            <a:r>
              <a:rPr lang="en-US" dirty="0"/>
              <a:t>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2018-09-06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Peter Ecclesine (Cisco Systems)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MDR Status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600" dirty="0" err="1"/>
              <a:t>REVmc</a:t>
            </a:r>
            <a:r>
              <a:rPr lang="en-US" sz="1600" dirty="0"/>
              <a:t> D3.0 went through MDR process – 802.11-14/781r11 dated Sept 19, 2014</a:t>
            </a:r>
          </a:p>
          <a:p>
            <a:r>
              <a:rPr lang="en-US" sz="1600" dirty="0"/>
              <a:t>P802.11ah D4.0 went through MDR process – 802.11-15/247r3 dated Mar 12, 2015</a:t>
            </a:r>
          </a:p>
          <a:p>
            <a:r>
              <a:rPr lang="en-US" sz="1600" dirty="0"/>
              <a:t>P802.11ai D4.0 went through MDR process – 802.11-15/248r4 dated May 14, 2015</a:t>
            </a:r>
          </a:p>
          <a:p>
            <a:r>
              <a:rPr lang="en-US" sz="1600" dirty="0"/>
              <a:t>P802.11aq D4.0 went through MDR process – 802.11-16/801r0 dated June 22, 2016</a:t>
            </a:r>
          </a:p>
          <a:p>
            <a:r>
              <a:rPr lang="en-US" sz="1600" dirty="0"/>
              <a:t>P802.11aj D3.0 went through MDR process – 802.11-16/1333r5 dated Dec 9, 2016</a:t>
            </a:r>
          </a:p>
          <a:p>
            <a:pPr lvl="1"/>
            <a:r>
              <a:rPr lang="en-US" sz="1400" dirty="0"/>
              <a:t>Final changes in D5.0 Feb 17, 2017.</a:t>
            </a:r>
          </a:p>
          <a:p>
            <a:r>
              <a:rPr lang="en-US" sz="1600" dirty="0"/>
              <a:t>P802.11ak D3.0 went through MDR process – 802.11-17/143r3 dated March 2, </a:t>
            </a:r>
            <a:r>
              <a:rPr lang="en-US" sz="1600" dirty="0" smtClean="0"/>
              <a:t>2017</a:t>
            </a:r>
          </a:p>
          <a:p>
            <a:r>
              <a:rPr lang="en-US" sz="1600" dirty="0" smtClean="0"/>
              <a:t>P802.11ax will be started on D4.0 out of November meeting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812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11ax next steps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981200"/>
            <a:ext cx="10361084" cy="4113213"/>
          </a:xfrm>
        </p:spPr>
        <p:txBody>
          <a:bodyPr/>
          <a:lstStyle/>
          <a:p>
            <a:r>
              <a:rPr lang="en-US" dirty="0" smtClean="0"/>
              <a:t>MDR review of </a:t>
            </a:r>
            <a:r>
              <a:rPr lang="en-US" dirty="0" smtClean="0">
                <a:solidFill>
                  <a:srgbClr val="FF0000"/>
                </a:solidFill>
              </a:rPr>
              <a:t>D4.0</a:t>
            </a:r>
            <a:r>
              <a:rPr lang="en-US" dirty="0" smtClean="0"/>
              <a:t> request for several volunteers (two for the style guide, one for MIB following new MIB guidelines), all candidates identified</a:t>
            </a:r>
          </a:p>
          <a:p>
            <a:r>
              <a:rPr lang="en-US" dirty="0" smtClean="0"/>
              <a:t>Change the 11ax baseline to </a:t>
            </a:r>
            <a:r>
              <a:rPr lang="en-US" dirty="0" err="1" smtClean="0"/>
              <a:t>REVmd</a:t>
            </a:r>
            <a:endParaRPr lang="en-US" dirty="0" smtClean="0"/>
          </a:p>
          <a:p>
            <a:r>
              <a:rPr lang="en-US" dirty="0" err="1" smtClean="0"/>
              <a:t>REVmd</a:t>
            </a:r>
            <a:r>
              <a:rPr lang="en-US" dirty="0" smtClean="0"/>
              <a:t> SB April 2019, probably will have a shorter SB recycle than </a:t>
            </a:r>
            <a:r>
              <a:rPr lang="en-US" dirty="0" err="1" smtClean="0"/>
              <a:t>REVmc</a:t>
            </a:r>
            <a:r>
              <a:rPr lang="en-US" dirty="0" smtClean="0"/>
              <a:t> did without rolling in any amendments. We expect 11ax, ay, </a:t>
            </a:r>
            <a:r>
              <a:rPr lang="en-US" dirty="0" err="1" smtClean="0"/>
              <a:t>az</a:t>
            </a:r>
            <a:r>
              <a:rPr lang="en-US" dirty="0" smtClean="0"/>
              <a:t> to switch baseline to </a:t>
            </a:r>
            <a:r>
              <a:rPr lang="en-US" dirty="0" err="1" smtClean="0"/>
              <a:t>REVmd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280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Style Guide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94213"/>
          </a:xfrm>
          <a:ln/>
        </p:spPr>
        <p:txBody>
          <a:bodyPr/>
          <a:lstStyle/>
          <a:p>
            <a:r>
              <a:rPr lang="en-GB" dirty="0"/>
              <a:t>See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mentor.ieee.org/802.11/dcn/09/11-09-1034-12-0000-802-11-editorial-style-guide.docx</a:t>
            </a:r>
            <a:endParaRPr lang="en-GB" dirty="0" smtClean="0"/>
          </a:p>
          <a:p>
            <a:r>
              <a:rPr lang="en-US" dirty="0" smtClean="0"/>
              <a:t>We </a:t>
            </a:r>
            <a:r>
              <a:rPr lang="en-US" dirty="0"/>
              <a:t>updated 802.11 WG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4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</a:t>
            </a:r>
            <a:r>
              <a:rPr lang="en-US" b="0" dirty="0" smtClean="0"/>
              <a:t>802.11 Style </a:t>
            </a:r>
            <a:r>
              <a:rPr lang="en-US" b="0" dirty="0"/>
              <a:t>Guide evolves with our </a:t>
            </a:r>
            <a:r>
              <a:rPr lang="en-US" b="0" dirty="0" smtClean="0"/>
              <a:t>practice</a:t>
            </a:r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Editor’s Guide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>
                <a:hlinkClick r:id="rId3"/>
              </a:rPr>
              <a:t>https://mentor.ieee.org/802.11/dcn/11/11-11-0875-04-0000-editor-s-guide.docx</a:t>
            </a:r>
            <a:endParaRPr lang="en-GB" sz="2000" dirty="0"/>
          </a:p>
          <a:p>
            <a:r>
              <a:rPr lang="en-GB" dirty="0"/>
              <a:t>This document contains material relevant to the job of being an 802.11 editor.</a:t>
            </a:r>
            <a:endParaRPr lang="en-US" dirty="0"/>
          </a:p>
          <a:p>
            <a:r>
              <a:rPr lang="en-GB" dirty="0"/>
              <a:t>It is recommended that editors read this material before they start, as it may avoid them needlessly re-inventing the wheel. Frame 2017 is used at IEEE-SA.</a:t>
            </a:r>
            <a:endParaRPr lang="en-US" dirty="0"/>
          </a:p>
          <a:p>
            <a:r>
              <a:rPr lang="en-US" dirty="0"/>
              <a:t>Creating a Redline, Graphics, Numbering and ANA, Source Control. Subversion server for source control.</a:t>
            </a:r>
          </a:p>
          <a:p>
            <a:r>
              <a:rPr lang="en-US" dirty="0"/>
              <a:t>Comment Resolution and Publication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805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Amendment &amp; other ordering notes 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Editors define publication order independent of working group public timelines:</a:t>
            </a:r>
          </a:p>
          <a:p>
            <a:pPr lvl="1"/>
            <a:r>
              <a:rPr lang="en-US" dirty="0"/>
              <a:t>Since official timeline is volatile and moves around</a:t>
            </a:r>
          </a:p>
          <a:p>
            <a:pPr lvl="1"/>
            <a:r>
              <a:rPr lang="en-US" dirty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/>
              <a:t>Editors are committed to maintain a rational publication order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6863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 smtClean="0">
                <a:solidFill>
                  <a:srgbClr val="FF0000"/>
                </a:solidFill>
              </a:rPr>
              <a:t>Sept </a:t>
            </a:r>
            <a:r>
              <a:rPr lang="en-US" sz="2000" dirty="0">
                <a:solidFill>
                  <a:srgbClr val="FF0000"/>
                </a:solidFill>
              </a:rPr>
              <a:t>2018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In Nov 2017, Editors discussed </a:t>
            </a:r>
            <a:r>
              <a:rPr lang="en-US" sz="1800" dirty="0" err="1"/>
              <a:t>REVmd</a:t>
            </a:r>
            <a:r>
              <a:rPr lang="en-US" sz="1800" dirty="0"/>
              <a:t> schedule and possible completion in </a:t>
            </a:r>
            <a:r>
              <a:rPr lang="en-US" sz="1800" dirty="0" smtClean="0"/>
              <a:t>2020. </a:t>
            </a:r>
            <a:r>
              <a:rPr lang="en-US" sz="1800" dirty="0"/>
              <a:t>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November</a:t>
            </a:r>
            <a:r>
              <a:rPr lang="en-US" sz="1800" dirty="0" smtClean="0"/>
              <a:t>.</a:t>
            </a:r>
            <a:endParaRPr lang="en-US" sz="1800" dirty="0"/>
          </a:p>
          <a:p>
            <a:pPr>
              <a:buFont typeface="Times New Roman" pitchFamily="16" charset="0"/>
              <a:buChar char="•"/>
            </a:pPr>
            <a:endParaRPr lang="en-GB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272603"/>
              </p:ext>
            </p:extLst>
          </p:nvPr>
        </p:nvGraphicFramePr>
        <p:xfrm>
          <a:off x="1295400" y="2285998"/>
          <a:ext cx="9296400" cy="4781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800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48403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6593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682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Sept 2020*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2019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56490"/>
                  </a:ext>
                </a:extLst>
              </a:tr>
              <a:tr h="3428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673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2019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023622"/>
                  </a:ext>
                </a:extLst>
              </a:tr>
              <a:tr h="3428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108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809256"/>
                  </a:ext>
                </a:extLst>
              </a:tr>
              <a:tr h="3428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Sept 2020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may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pullin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3428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3428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3428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3428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3428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Email your draft status updates!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editor, please send update for next page via the editor’s reflector </a:t>
            </a:r>
            <a:r>
              <a:rPr lang="en-US" dirty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dirty="0"/>
              <a:t>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9882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237" y="603763"/>
            <a:ext cx="10361084" cy="1065213"/>
          </a:xfrm>
        </p:spPr>
        <p:txBody>
          <a:bodyPr/>
          <a:lstStyle/>
          <a:p>
            <a:r>
              <a:rPr lang="en-US" dirty="0" smtClean="0"/>
              <a:t>Draft Development Snapshot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8528043"/>
              </p:ext>
            </p:extLst>
          </p:nvPr>
        </p:nvGraphicFramePr>
        <p:xfrm>
          <a:off x="835168" y="1550547"/>
          <a:ext cx="10518632" cy="418592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47601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22231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4511998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54334289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17323349"/>
                    </a:ext>
                  </a:extLst>
                </a:gridCol>
                <a:gridCol w="1938583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85617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21844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Style Guide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aq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14.0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29-Apr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217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--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1.5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3.1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10-Sep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14.0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10-Sep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046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0.4.1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11-Sep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0.3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Po-Kai Wang</a:t>
                      </a:r>
                      <a:endParaRPr lang="en-US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11-Sep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0000CC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855592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5800" y="603763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Arial" charset="0"/>
              </a:rPr>
              <a:t>Sept 2018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5800" y="833738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 Backup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The IEEE Servers provide durable places to retain the 802.11 source files, drawing files, and other components of drafts.</a:t>
            </a:r>
          </a:p>
          <a:p>
            <a:r>
              <a:rPr lang="en-US" dirty="0"/>
              <a:t>Our best practice is that after a draft is posted in the Member’s Area, a zip file containing all the clean source files, drawing files and other components should be created and sent to the </a:t>
            </a:r>
            <a:r>
              <a:rPr lang="en-US" dirty="0" err="1"/>
              <a:t>iMeetCentral</a:t>
            </a:r>
            <a:r>
              <a:rPr lang="en-US" dirty="0"/>
              <a:t> for safekeeping.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1783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IEEEE </a:t>
            </a:r>
            <a:r>
              <a:rPr lang="en-GB" dirty="0" err="1" smtClean="0"/>
              <a:t>iMeet</a:t>
            </a:r>
            <a:r>
              <a:rPr lang="en-GB" dirty="0" smtClean="0"/>
              <a:t> central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dirty="0"/>
              <a:t>IEEE-SA </a:t>
            </a:r>
            <a:r>
              <a:rPr lang="en-GB" dirty="0" err="1"/>
              <a:t>iMeet</a:t>
            </a:r>
            <a:r>
              <a:rPr lang="en-GB" dirty="0"/>
              <a:t> central site</a:t>
            </a:r>
          </a:p>
          <a:p>
            <a:r>
              <a:rPr lang="en-US" dirty="0">
                <a:hlinkClick r:id="rId3"/>
              </a:rPr>
              <a:t>https://imeetcentral.com/</a:t>
            </a:r>
            <a:endParaRPr lang="en-US" dirty="0"/>
          </a:p>
          <a:p>
            <a:r>
              <a:rPr lang="en-US" dirty="0"/>
              <a:t>Also used to share emails and large files</a:t>
            </a:r>
          </a:p>
          <a:p>
            <a:r>
              <a:rPr lang="en-US" dirty="0"/>
              <a:t>U</a:t>
            </a:r>
            <a:r>
              <a:rPr lang="en-US" dirty="0" smtClean="0"/>
              <a:t>pload </a:t>
            </a:r>
            <a:r>
              <a:rPr lang="en-US" dirty="0"/>
              <a:t>zip files to central site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8996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buFontTx/>
              <a:buNone/>
            </a:pPr>
            <a:r>
              <a:rPr lang="en-US" b="0" dirty="0"/>
              <a:t>This document contains agenda/minutes/actions/status as prepared/recorded at the IEEE 802.11 Editors’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Publication process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sz="2000" dirty="0"/>
              <a:t>Publication editor creates a marked up PDF with editorial changes highlighted</a:t>
            </a:r>
          </a:p>
          <a:p>
            <a:r>
              <a:rPr lang="en-US" sz="2000" dirty="0"/>
              <a:t>802.11 technical editor forms a review committee, usual the task group editor and one other person associated with 802.11 editing</a:t>
            </a:r>
          </a:p>
          <a:p>
            <a:r>
              <a:rPr lang="en-US" sz="2000" dirty="0"/>
              <a:t>Each member of the committee should review each change proposed by the publication editor</a:t>
            </a:r>
          </a:p>
          <a:p>
            <a:r>
              <a:rPr lang="en-US" sz="2000" dirty="0"/>
              <a:t>Pay particular attention to</a:t>
            </a:r>
          </a:p>
          <a:p>
            <a:pPr lvl="1"/>
            <a:r>
              <a:rPr lang="en-US" sz="1800" dirty="0"/>
              <a:t>Reconstructed sentences</a:t>
            </a:r>
          </a:p>
          <a:p>
            <a:pPr lvl="1"/>
            <a:r>
              <a:rPr lang="en-US" sz="1800" dirty="0"/>
              <a:t>Tables with number changes</a:t>
            </a:r>
          </a:p>
          <a:p>
            <a:pPr lvl="1"/>
            <a:r>
              <a:rPr lang="en-US" sz="1800" dirty="0"/>
              <a:t>ANA assignments</a:t>
            </a:r>
          </a:p>
          <a:p>
            <a:r>
              <a:rPr lang="en-US" sz="2000" dirty="0"/>
              <a:t>The review process is complete when all publication changes have been reviewed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306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MIB Style, Visio and Frame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/>
              <a:t>I’m going to suggest going forward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</a:t>
            </a:r>
            <a:endParaRPr lang="en-US" sz="2000" dirty="0"/>
          </a:p>
          <a:p>
            <a:pPr lvl="1"/>
            <a:r>
              <a:rPr lang="en-GB" sz="1800" dirty="0"/>
              <a:t>Near the end of sponsor ballot, </a:t>
            </a:r>
            <a:r>
              <a:rPr lang="en-GB" sz="1800" dirty="0" smtClean="0"/>
              <a:t>turn </a:t>
            </a:r>
            <a:r>
              <a:rPr lang="en-GB" sz="1800" dirty="0"/>
              <a:t>these all into .</a:t>
            </a:r>
            <a:r>
              <a:rPr lang="en-GB" sz="1800" dirty="0" err="1"/>
              <a:t>emf</a:t>
            </a:r>
            <a:r>
              <a:rPr lang="en-GB" sz="1800" dirty="0"/>
              <a:t> 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</a:t>
            </a:r>
            <a:r>
              <a:rPr lang="en-GB" sz="1800" dirty="0">
                <a:solidFill>
                  <a:srgbClr val="FF0000"/>
                </a:solidFill>
              </a:rPr>
              <a:t>Keep </a:t>
            </a:r>
            <a:r>
              <a:rPr lang="en-GB" sz="1800" dirty="0"/>
              <a:t>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</a:t>
            </a:r>
            <a:r>
              <a:rPr lang="en-GB" sz="1800" dirty="0" smtClean="0"/>
              <a:t>high likelihood </a:t>
            </a:r>
            <a:r>
              <a:rPr lang="en-GB" sz="1800" dirty="0"/>
              <a:t>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templates </a:t>
            </a:r>
            <a:r>
              <a:rPr lang="en-GB" sz="2000" dirty="0" smtClean="0"/>
              <a:t>are available</a:t>
            </a: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Two Technical Editors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Peter Ecclesine will run the face to face meetings</a:t>
            </a:r>
          </a:p>
          <a:p>
            <a:r>
              <a:rPr lang="en-US" dirty="0"/>
              <a:t>Robert Stacey will run the publication process</a:t>
            </a:r>
          </a:p>
          <a:p>
            <a:r>
              <a:rPr lang="en-US" dirty="0"/>
              <a:t>Robert Stacey is the ANA administrator</a:t>
            </a:r>
          </a:p>
          <a:p>
            <a:r>
              <a:rPr lang="en-US" dirty="0"/>
              <a:t>All are on the Editor’s email list.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9823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list of Editor’s meeting discussion topics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YANG models to supplement MIB</a:t>
            </a:r>
          </a:p>
          <a:p>
            <a:r>
              <a:rPr lang="en-GB" dirty="0" smtClean="0"/>
              <a:t>	Should we have a separate document for YANG models?</a:t>
            </a:r>
          </a:p>
          <a:p>
            <a:r>
              <a:rPr lang="en-GB" dirty="0" smtClean="0"/>
              <a:t>MIB normative text that should be in the main body? The default values are used outside the standard</a:t>
            </a:r>
          </a:p>
          <a:p>
            <a:r>
              <a:rPr lang="en-GB" dirty="0" smtClean="0"/>
              <a:t>MIB </a:t>
            </a:r>
            <a:r>
              <a:rPr lang="en-GB" smtClean="0"/>
              <a:t>deprecation topic</a:t>
            </a: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for 2018-09-11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</a:t>
            </a:r>
            <a:r>
              <a:rPr lang="en-US" dirty="0" smtClean="0"/>
              <a:t>report</a:t>
            </a:r>
          </a:p>
          <a:p>
            <a:r>
              <a:rPr lang="en-US" dirty="0" smtClean="0"/>
              <a:t>Draft Numbering</a:t>
            </a:r>
          </a:p>
          <a:p>
            <a:r>
              <a:rPr lang="en-US" dirty="0"/>
              <a:t>11ax Baseline of </a:t>
            </a:r>
            <a:r>
              <a:rPr lang="en-US" dirty="0" err="1" smtClean="0"/>
              <a:t>REVmd</a:t>
            </a:r>
            <a:endParaRPr lang="en-US" dirty="0"/>
          </a:p>
          <a:p>
            <a:r>
              <a:rPr lang="en-US" dirty="0" smtClean="0"/>
              <a:t>802.11 </a:t>
            </a:r>
            <a:r>
              <a:rPr lang="en-US" dirty="0"/>
              <a:t>Mandatory Draft Review before SB</a:t>
            </a:r>
          </a:p>
          <a:p>
            <a:r>
              <a:rPr lang="en-US" dirty="0"/>
              <a:t>WG Style Guide for 802.11 </a:t>
            </a:r>
            <a:r>
              <a:rPr lang="en-US" dirty="0" smtClean="0"/>
              <a:t>09/1034r12</a:t>
            </a:r>
            <a:endParaRPr lang="en-US" dirty="0"/>
          </a:p>
          <a:p>
            <a:r>
              <a:rPr lang="en-US" dirty="0"/>
              <a:t>Review WG Style </a:t>
            </a:r>
            <a:r>
              <a:rPr lang="en-US" dirty="0" smtClean="0"/>
              <a:t>Guide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Roll Call – </a:t>
            </a:r>
            <a:r>
              <a:rPr lang="en-US" dirty="0" smtClean="0"/>
              <a:t>2018-09-11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47800"/>
            <a:ext cx="10361084" cy="4800600"/>
          </a:xfrm>
          <a:ln/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400" dirty="0"/>
              <a:t>802.11 </a:t>
            </a:r>
            <a:r>
              <a:rPr lang="en-US" sz="1600" dirty="0"/>
              <a:t>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P802.11ax </a:t>
            </a:r>
            <a:r>
              <a:rPr lang="en-US" sz="1400" dirty="0"/>
              <a:t>Amendment (HEW) – Robert </a:t>
            </a:r>
            <a:r>
              <a:rPr lang="en-US" sz="1400" dirty="0" smtClean="0"/>
              <a:t>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P802.11ay Amendment (NG60) – Carlos Cordeiro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P802.11az </a:t>
            </a:r>
            <a:r>
              <a:rPr lang="en-US" sz="1400" dirty="0"/>
              <a:t>Amendment (NGP) – </a:t>
            </a:r>
            <a:r>
              <a:rPr lang="en-US" sz="1400" dirty="0" smtClean="0"/>
              <a:t>Chao-Chun </a:t>
            </a:r>
            <a:r>
              <a:rPr lang="en-US" sz="1400" dirty="0"/>
              <a:t>Wang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P802.11ba </a:t>
            </a:r>
            <a:r>
              <a:rPr lang="en-US" sz="1400" dirty="0"/>
              <a:t>Amendment (WUR) – Po-kai </a:t>
            </a:r>
            <a:r>
              <a:rPr lang="en-US" sz="1400" dirty="0" smtClean="0"/>
              <a:t>Huang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P802.11bb Amendment – Gaurav </a:t>
            </a:r>
            <a:r>
              <a:rPr lang="en-US" sz="1400" dirty="0" err="1" smtClean="0"/>
              <a:t>Patwardhan</a:t>
            </a:r>
            <a:endParaRPr lang="en-US" sz="14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REVmd</a:t>
            </a:r>
            <a:r>
              <a:rPr lang="en-US" sz="1400" dirty="0"/>
              <a:t> – Emily </a:t>
            </a:r>
            <a:r>
              <a:rPr lang="en-US" sz="1400" dirty="0" smtClean="0"/>
              <a:t>Qi, Edward Au</a:t>
            </a:r>
            <a:endParaRPr lang="en-US" sz="1400" dirty="0"/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802.11 Editor’s Not Present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P802.11bb Amendment – </a:t>
            </a:r>
            <a:r>
              <a:rPr lang="en-US" sz="1400" dirty="0" smtClean="0"/>
              <a:t>Volker </a:t>
            </a:r>
            <a:r>
              <a:rPr lang="en-US" sz="1400" dirty="0" err="1" smtClean="0"/>
              <a:t>Patwardhan</a:t>
            </a:r>
            <a:endParaRPr lang="en-US" sz="1400" dirty="0"/>
          </a:p>
          <a:p>
            <a:pPr marL="457200" lvl="1" indent="0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600" dirty="0" smtClean="0"/>
              <a:t>Also </a:t>
            </a:r>
            <a:r>
              <a:rPr lang="en-US" sz="1600" dirty="0"/>
              <a:t>present: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Al </a:t>
            </a:r>
            <a:r>
              <a:rPr lang="en-US" sz="1400" dirty="0" err="1" smtClean="0"/>
              <a:t>Petrick</a:t>
            </a:r>
            <a:r>
              <a:rPr lang="en-US" sz="1400" dirty="0" smtClean="0"/>
              <a:t>	Amelia </a:t>
            </a:r>
            <a:r>
              <a:rPr lang="en-US" sz="1400" dirty="0" err="1" smtClean="0"/>
              <a:t>Andersdotter</a:t>
            </a:r>
            <a:r>
              <a:rPr lang="en-US" sz="1400" dirty="0" smtClean="0"/>
              <a:t>	Mark Hamilton </a:t>
            </a:r>
            <a:endParaRPr lang="en-US" sz="1400" dirty="0"/>
          </a:p>
          <a:p>
            <a:pPr marL="457200" lvl="1" indent="0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IEEE Staff present and always welcome! </a:t>
            </a:r>
          </a:p>
          <a:p>
            <a:pPr>
              <a:lnSpc>
                <a:spcPct val="80000"/>
              </a:lnSpc>
              <a:defRPr/>
            </a:pPr>
            <a:r>
              <a:rPr lang="en-US" sz="1600" dirty="0"/>
              <a:t>	</a:t>
            </a:r>
            <a:r>
              <a:rPr lang="en-US" sz="1400" dirty="0" smtClean="0"/>
              <a:t>Note</a:t>
            </a:r>
            <a:r>
              <a:rPr lang="en-US" sz="1400" dirty="0"/>
              <a:t>: editors request that an IEEE staff member should be present at least during Plenary meetings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3854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TGax</a:t>
            </a:r>
            <a:r>
              <a:rPr lang="en-US" sz="1600" b="1" dirty="0" smtClean="0"/>
              <a:t> </a:t>
            </a:r>
            <a:r>
              <a:rPr lang="en-US" sz="1600" b="1" dirty="0"/>
              <a:t>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4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5"/>
              </a:rPr>
              <a:t>chaochun.wang@mediatek.com</a:t>
            </a:r>
            <a:r>
              <a:rPr lang="en-US" sz="1600" dirty="0"/>
              <a:t> </a:t>
            </a:r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TGba</a:t>
            </a:r>
            <a:r>
              <a:rPr lang="en-US" sz="1600" b="1" dirty="0" smtClean="0"/>
              <a:t> – Po-kai Huang </a:t>
            </a:r>
            <a:r>
              <a:rPr lang="en-US" sz="1600" dirty="0"/>
              <a:t>– </a:t>
            </a:r>
            <a:r>
              <a:rPr lang="en-US" sz="1600" dirty="0" smtClean="0">
                <a:hlinkClick r:id="rId6"/>
              </a:rPr>
              <a:t>po-kai.huang@intel.com</a:t>
            </a:r>
            <a:r>
              <a:rPr lang="en-US" sz="1600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TGbb</a:t>
            </a:r>
            <a:r>
              <a:rPr lang="en-US" sz="1600" b="1" dirty="0" smtClean="0"/>
              <a:t> - </a:t>
            </a:r>
            <a:r>
              <a:rPr lang="en-US" sz="1600" b="1" dirty="0"/>
              <a:t>Gaurav </a:t>
            </a:r>
            <a:r>
              <a:rPr lang="en-US" sz="1600" b="1" dirty="0" err="1" smtClean="0"/>
              <a:t>Patwardhan</a:t>
            </a:r>
            <a:r>
              <a:rPr lang="en-US" sz="1600" b="1" dirty="0" smtClean="0"/>
              <a:t> </a:t>
            </a:r>
            <a:r>
              <a:rPr lang="en-US" sz="1600" dirty="0" smtClean="0">
                <a:hlinkClick r:id="rId7"/>
              </a:rPr>
              <a:t>Gaurav.Patwardhan@hpe.com</a:t>
            </a:r>
            <a:r>
              <a:rPr lang="en-US" sz="1600" dirty="0" smtClean="0"/>
              <a:t> , </a:t>
            </a:r>
            <a:r>
              <a:rPr lang="en-US" sz="1600" b="1" dirty="0"/>
              <a:t>Volker </a:t>
            </a:r>
            <a:r>
              <a:rPr lang="en-US" sz="1600" b="1" dirty="0" err="1" smtClean="0"/>
              <a:t>Jungnickel</a:t>
            </a:r>
            <a:r>
              <a:rPr lang="en-US" sz="1600" b="1" dirty="0"/>
              <a:t> </a:t>
            </a:r>
            <a:r>
              <a:rPr lang="en-US" sz="1600" dirty="0" smtClean="0">
                <a:hlinkClick r:id="rId8"/>
              </a:rPr>
              <a:t>volker.jungnickel@hhi.fraunhofer.de</a:t>
            </a:r>
            <a:r>
              <a:rPr lang="en-US" sz="1600" dirty="0" smtClean="0"/>
              <a:t> </a:t>
            </a:r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sz="1600" dirty="0" smtClean="0"/>
              <a:t> </a:t>
            </a:r>
            <a:r>
              <a:rPr lang="en-US" sz="1600" b="1" dirty="0" err="1" smtClean="0"/>
              <a:t>REVmd</a:t>
            </a:r>
            <a:r>
              <a:rPr lang="en-US" sz="1600" b="1" dirty="0" smtClean="0"/>
              <a:t> – Emily </a:t>
            </a:r>
            <a:r>
              <a:rPr lang="en-US" sz="1600" b="1" dirty="0"/>
              <a:t>Qi </a:t>
            </a:r>
            <a:r>
              <a:rPr lang="en-US" sz="1600" dirty="0"/>
              <a:t>– </a:t>
            </a:r>
            <a:r>
              <a:rPr lang="en-US" sz="1600" b="0" dirty="0" smtClean="0">
                <a:hlinkClick r:id="rId9"/>
              </a:rPr>
              <a:t>emily.h.qi@intel.com</a:t>
            </a:r>
            <a:r>
              <a:rPr lang="en-US" sz="1600" dirty="0" smtClean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10"/>
              </a:rPr>
              <a:t>edward.ks.au@huawei.com</a:t>
            </a:r>
            <a:r>
              <a:rPr lang="en-US" sz="1600" dirty="0"/>
              <a:t>, </a:t>
            </a:r>
          </a:p>
          <a:p>
            <a:pPr marL="342900" lvl="1" indent="-342900">
              <a:buFontTx/>
              <a:buChar char="•"/>
            </a:pPr>
            <a:r>
              <a:rPr lang="en-US" sz="1600" dirty="0" smtClean="0"/>
              <a:t>Editors </a:t>
            </a:r>
            <a:r>
              <a:rPr lang="en-US" sz="1600" dirty="0"/>
              <a:t>Emeritus:</a:t>
            </a:r>
          </a:p>
          <a:p>
            <a:pPr lvl="1"/>
            <a:r>
              <a:rPr lang="en-US" sz="1050" dirty="0" err="1"/>
              <a:t>TGaa</a:t>
            </a:r>
            <a:r>
              <a:rPr lang="en-US" sz="1050" dirty="0"/>
              <a:t> – Alex Ashley – </a:t>
            </a:r>
            <a:r>
              <a:rPr lang="en-US" sz="1050" dirty="0" smtClean="0">
                <a:hlinkClick r:id="rId11"/>
              </a:rPr>
              <a:t>alex.ashley@hotmail.co.uk</a:t>
            </a:r>
            <a:r>
              <a:rPr lang="en-US" sz="1050" dirty="0" smtClean="0"/>
              <a:t>	</a:t>
            </a:r>
          </a:p>
          <a:p>
            <a:pPr lvl="1"/>
            <a:r>
              <a:rPr lang="en-US" sz="1050" dirty="0" err="1" smtClean="0"/>
              <a:t>TGac</a:t>
            </a:r>
            <a:r>
              <a:rPr lang="en-US" sz="1050" dirty="0" smtClean="0"/>
              <a:t> – Robert Stacey – </a:t>
            </a:r>
            <a:r>
              <a:rPr lang="en-US" sz="1050" dirty="0" smtClean="0">
                <a:hlinkClick r:id="rId3"/>
              </a:rPr>
              <a:t>robert.stacey@intel.com</a:t>
            </a:r>
            <a:r>
              <a:rPr lang="en-US" sz="1050" dirty="0" smtClean="0"/>
              <a:t> </a:t>
            </a:r>
          </a:p>
          <a:p>
            <a:pPr lvl="1"/>
            <a:r>
              <a:rPr lang="en-US" sz="1050" dirty="0" err="1" smtClean="0"/>
              <a:t>TGad</a:t>
            </a:r>
            <a:r>
              <a:rPr lang="en-US" sz="1050" dirty="0" smtClean="0"/>
              <a:t> </a:t>
            </a:r>
            <a:r>
              <a:rPr lang="en-US" sz="1050" dirty="0"/>
              <a:t>– Carlos Cordeiro – </a:t>
            </a:r>
            <a:r>
              <a:rPr lang="en-US" sz="1050" dirty="0">
                <a:hlinkClick r:id="rId4"/>
              </a:rPr>
              <a:t>carlos.cordeiro@intel.com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TGae</a:t>
            </a:r>
            <a:r>
              <a:rPr lang="en-US" sz="1050" dirty="0"/>
              <a:t> – Henry </a:t>
            </a:r>
            <a:r>
              <a:rPr lang="en-US" sz="1050" dirty="0" err="1"/>
              <a:t>Ptasinski</a:t>
            </a:r>
            <a:r>
              <a:rPr lang="en-US" sz="1050" dirty="0"/>
              <a:t> – </a:t>
            </a:r>
            <a:r>
              <a:rPr lang="en-US" sz="1050" dirty="0">
                <a:hlinkClick r:id="rId12"/>
              </a:rPr>
              <a:t>henry@LOGOUT.COM</a:t>
            </a:r>
            <a:r>
              <a:rPr lang="en-US" sz="1050" dirty="0"/>
              <a:t> </a:t>
            </a:r>
          </a:p>
          <a:p>
            <a:pPr lvl="1"/>
            <a:r>
              <a:rPr lang="en-US" sz="1050" dirty="0" err="1"/>
              <a:t>TGaf</a:t>
            </a:r>
            <a:r>
              <a:rPr lang="en-US" sz="1050" dirty="0"/>
              <a:t> – Peter Ecclesine – </a:t>
            </a:r>
            <a:r>
              <a:rPr lang="en-US" sz="1050" dirty="0">
                <a:hlinkClick r:id="rId13"/>
              </a:rPr>
              <a:t>petere@ieee.org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REVmc</a:t>
            </a:r>
            <a:r>
              <a:rPr lang="en-US" sz="1050" dirty="0"/>
              <a:t> – Adrian Stephens </a:t>
            </a:r>
            <a:r>
              <a:rPr lang="en-US" sz="1050" b="0" dirty="0"/>
              <a:t>– </a:t>
            </a:r>
            <a:r>
              <a:rPr lang="en-US" sz="1050" b="0" dirty="0">
                <a:hlinkClick r:id="rId14"/>
              </a:rPr>
              <a:t>adrian.p.stephens@ieee.org</a:t>
            </a:r>
            <a:r>
              <a:rPr lang="en-US" sz="1050" b="0" dirty="0"/>
              <a:t> </a:t>
            </a:r>
            <a:r>
              <a:rPr lang="en-US" sz="1050" dirty="0"/>
              <a:t>, Edward Au – </a:t>
            </a:r>
            <a:r>
              <a:rPr lang="en-US" sz="1050" b="0" u="sng" dirty="0">
                <a:hlinkClick r:id="rId10"/>
              </a:rPr>
              <a:t>edward.ks.au@huawei.com</a:t>
            </a:r>
            <a:r>
              <a:rPr lang="en-US" sz="1050" dirty="0"/>
              <a:t>, Emily Qi – </a:t>
            </a:r>
            <a:r>
              <a:rPr lang="en-US" sz="1050" b="0" dirty="0">
                <a:hlinkClick r:id="rId9"/>
              </a:rPr>
              <a:t>emily.h.qi@intel.com</a:t>
            </a:r>
            <a:r>
              <a:rPr lang="en-US" sz="1050" b="0" dirty="0"/>
              <a:t> </a:t>
            </a:r>
            <a:endParaRPr lang="en-US" sz="1050" b="0" dirty="0" smtClean="0"/>
          </a:p>
          <a:p>
            <a:pPr lvl="1"/>
            <a:r>
              <a:rPr lang="en-US" sz="1050" dirty="0" err="1"/>
              <a:t>TGah</a:t>
            </a:r>
            <a:r>
              <a:rPr lang="en-US" sz="1050" dirty="0"/>
              <a:t> – </a:t>
            </a:r>
            <a:r>
              <a:rPr lang="en-US" sz="1050" dirty="0" err="1"/>
              <a:t>Yongho</a:t>
            </a:r>
            <a:r>
              <a:rPr lang="en-US" sz="1050" dirty="0"/>
              <a:t> </a:t>
            </a:r>
            <a:r>
              <a:rPr lang="en-US" sz="1050" dirty="0" err="1"/>
              <a:t>Seok</a:t>
            </a:r>
            <a:r>
              <a:rPr lang="en-US" sz="1050" dirty="0"/>
              <a:t> </a:t>
            </a:r>
            <a:r>
              <a:rPr lang="en-US" sz="1050" dirty="0">
                <a:hlinkClick r:id="rId15"/>
              </a:rPr>
              <a:t>yongho.seok@gmail.com</a:t>
            </a:r>
            <a:r>
              <a:rPr lang="en-US" sz="1050" dirty="0"/>
              <a:t>,  Alfred </a:t>
            </a:r>
            <a:r>
              <a:rPr lang="en-US" sz="1050" dirty="0" err="1"/>
              <a:t>Asterjadhi</a:t>
            </a:r>
            <a:r>
              <a:rPr lang="en-US" sz="1050" dirty="0"/>
              <a:t> – </a:t>
            </a:r>
            <a:r>
              <a:rPr lang="en-US" sz="1050" dirty="0">
                <a:hlinkClick r:id="rId16"/>
              </a:rPr>
              <a:t>aasterja@qti.qualcomm.com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TGai</a:t>
            </a:r>
            <a:r>
              <a:rPr lang="en-US" sz="1050" dirty="0"/>
              <a:t> - </a:t>
            </a:r>
            <a:r>
              <a:rPr lang="en-US" sz="1050" dirty="0">
                <a:hlinkClick r:id="rId17"/>
              </a:rPr>
              <a:t>LRA@tiac.net</a:t>
            </a:r>
            <a:r>
              <a:rPr lang="en-US" sz="1050" dirty="0"/>
              <a:t>, Ping FANG </a:t>
            </a:r>
            <a:r>
              <a:rPr lang="en-US" sz="1050" dirty="0">
                <a:hlinkClick r:id="rId18"/>
              </a:rPr>
              <a:t>Ping.FANG@huawei.com </a:t>
            </a:r>
            <a:endParaRPr lang="en-US" sz="1050" dirty="0"/>
          </a:p>
          <a:p>
            <a:pPr lvl="1"/>
            <a:r>
              <a:rPr lang="en-US" sz="1000" b="0" dirty="0" err="1" smtClean="0"/>
              <a:t>TGaj</a:t>
            </a:r>
            <a:r>
              <a:rPr lang="en-US" sz="1000" b="0" dirty="0" smtClean="0"/>
              <a:t> </a:t>
            </a:r>
            <a:r>
              <a:rPr lang="en-US" sz="1000" b="0" dirty="0"/>
              <a:t>– </a:t>
            </a:r>
            <a:r>
              <a:rPr lang="en-US" sz="1000" b="0" dirty="0" err="1"/>
              <a:t>Jiamin</a:t>
            </a:r>
            <a:r>
              <a:rPr lang="en-US" sz="1000" b="0" dirty="0"/>
              <a:t> CHEN – </a:t>
            </a:r>
            <a:r>
              <a:rPr lang="en-US" sz="1000" b="0" dirty="0">
                <a:hlinkClick r:id="rId19"/>
              </a:rPr>
              <a:t>jiamin.chen@mail01.huawei.com</a:t>
            </a:r>
            <a:r>
              <a:rPr lang="en-US" sz="1000" b="0" dirty="0"/>
              <a:t> , </a:t>
            </a:r>
            <a:r>
              <a:rPr lang="en-US" sz="1000" b="0" dirty="0" err="1"/>
              <a:t>Shiwen</a:t>
            </a:r>
            <a:r>
              <a:rPr lang="en-US" sz="1000" b="0" dirty="0"/>
              <a:t> He – </a:t>
            </a:r>
            <a:r>
              <a:rPr lang="en-US" sz="1000" b="0" u="sng" dirty="0" smtClean="0">
                <a:hlinkClick r:id="rId20"/>
              </a:rPr>
              <a:t>shiwenhe@seu.edu.cn</a:t>
            </a:r>
            <a:endParaRPr lang="en-US" sz="1000" b="0" u="sng" dirty="0" smtClean="0"/>
          </a:p>
          <a:p>
            <a:pPr lvl="1"/>
            <a:r>
              <a:rPr lang="en-US" sz="1000" dirty="0" err="1"/>
              <a:t>TGak</a:t>
            </a:r>
            <a:r>
              <a:rPr lang="en-US" sz="1000" dirty="0"/>
              <a:t> – Donald Eastlake – </a:t>
            </a:r>
            <a:r>
              <a:rPr lang="en-US" sz="1000" dirty="0">
                <a:hlinkClick r:id="rId21"/>
              </a:rPr>
              <a:t>d3e3e3@gmail.com</a:t>
            </a:r>
            <a:r>
              <a:rPr lang="en-US" sz="1000" dirty="0"/>
              <a:t> </a:t>
            </a:r>
            <a:endParaRPr lang="en-US" sz="1000" dirty="0" smtClean="0"/>
          </a:p>
          <a:p>
            <a:pPr lvl="1"/>
            <a:r>
              <a:rPr lang="en-US" sz="1050" dirty="0" err="1" smtClean="0"/>
              <a:t>TGaq</a:t>
            </a:r>
            <a:r>
              <a:rPr lang="en-US" sz="1050" dirty="0" smtClean="0"/>
              <a:t> </a:t>
            </a:r>
            <a:r>
              <a:rPr lang="en-US" sz="1050" dirty="0"/>
              <a:t>– Dan Gal –  </a:t>
            </a:r>
            <a:r>
              <a:rPr lang="en-US" sz="1050" dirty="0">
                <a:hlinkClick r:id="rId22"/>
              </a:rPr>
              <a:t>ddrgal@gmail.com</a:t>
            </a:r>
            <a:r>
              <a:rPr lang="en-US" sz="1050" dirty="0"/>
              <a:t> , Lee Armstrong – </a:t>
            </a:r>
            <a:r>
              <a:rPr lang="en-US" sz="1050" dirty="0">
                <a:solidFill>
                  <a:schemeClr val="accent2"/>
                </a:solidFill>
                <a:hlinkClick r:id="rId17"/>
              </a:rPr>
              <a:t>LRA@tiac.net</a:t>
            </a:r>
            <a:r>
              <a:rPr lang="en-US" sz="1050" dirty="0">
                <a:solidFill>
                  <a:schemeClr val="accent2"/>
                </a:solidFill>
              </a:rPr>
              <a:t> </a:t>
            </a:r>
            <a:endParaRPr lang="en-US" sz="1050" dirty="0"/>
          </a:p>
          <a:p>
            <a:pPr lvl="1"/>
            <a:endParaRPr lang="en-US" sz="1050" dirty="0"/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September 11</a:t>
            </a:r>
            <a:r>
              <a:rPr lang="en-GB" baseline="30000" dirty="0" smtClean="0"/>
              <a:t>th</a:t>
            </a:r>
            <a:r>
              <a:rPr lang="en-GB" dirty="0" smtClean="0"/>
              <a:t> roundtable status report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2000" dirty="0" smtClean="0"/>
              <a:t>11ax </a:t>
            </a:r>
            <a:r>
              <a:rPr lang="en-US" sz="2000" dirty="0"/>
              <a:t>– </a:t>
            </a:r>
            <a:r>
              <a:rPr lang="en-US" sz="2000" dirty="0" smtClean="0"/>
              <a:t> In comment resolution, D3.1 posted, expect to </a:t>
            </a:r>
            <a:r>
              <a:rPr lang="en-US" sz="2000" dirty="0" err="1" smtClean="0"/>
              <a:t>recirc</a:t>
            </a:r>
            <a:r>
              <a:rPr lang="en-US" sz="2000" dirty="0" smtClean="0"/>
              <a:t> out of Nov</a:t>
            </a:r>
            <a:endParaRPr lang="en-US" sz="2000" dirty="0"/>
          </a:p>
          <a:p>
            <a:r>
              <a:rPr lang="en-US" sz="2000" dirty="0"/>
              <a:t>11ay – </a:t>
            </a:r>
            <a:r>
              <a:rPr lang="en-US" sz="2000" dirty="0" smtClean="0"/>
              <a:t> LB passed, 742 comments, in comment resolution </a:t>
            </a:r>
            <a:endParaRPr lang="en-GB" sz="2000" dirty="0"/>
          </a:p>
          <a:p>
            <a:r>
              <a:rPr lang="en-GB" sz="2000" dirty="0"/>
              <a:t>11az – </a:t>
            </a:r>
            <a:r>
              <a:rPr lang="en-GB" sz="2000" dirty="0" smtClean="0"/>
              <a:t>D0.4.1, 356 comments, in comment resolution</a:t>
            </a:r>
            <a:r>
              <a:rPr lang="en-US" sz="2000" dirty="0" smtClean="0"/>
              <a:t>  </a:t>
            </a:r>
            <a:endParaRPr lang="en-GB" sz="2000" dirty="0"/>
          </a:p>
          <a:p>
            <a:r>
              <a:rPr lang="en-GB" sz="2000" dirty="0"/>
              <a:t>11ba </a:t>
            </a:r>
            <a:r>
              <a:rPr lang="en-GB" sz="2000" dirty="0" smtClean="0"/>
              <a:t>– approved D0.4 , expect initial WG LB out of Sept</a:t>
            </a:r>
          </a:p>
          <a:p>
            <a:r>
              <a:rPr lang="en-GB" sz="2000" dirty="0" smtClean="0"/>
              <a:t>11bb – no updates, working on channel models and spec framework</a:t>
            </a:r>
          </a:p>
          <a:p>
            <a:r>
              <a:rPr lang="en-GB" sz="2000" dirty="0" err="1" smtClean="0"/>
              <a:t>REVmd</a:t>
            </a:r>
            <a:r>
              <a:rPr lang="en-GB" sz="2000" dirty="0" smtClean="0"/>
              <a:t> – D1.5 posted, including all published amendments , 60% chance for WG </a:t>
            </a:r>
            <a:r>
              <a:rPr lang="en-GB" sz="2000" dirty="0" err="1" smtClean="0"/>
              <a:t>recirc</a:t>
            </a:r>
            <a:r>
              <a:rPr lang="en-GB" sz="2000" dirty="0" smtClean="0"/>
              <a:t> ballot out of September. Have ~180 comments to resolve. 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Reflector Updates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 is expected to be on the reflector and current.</a:t>
            </a:r>
          </a:p>
          <a:p>
            <a:r>
              <a:rPr lang="en-US" dirty="0"/>
              <a:t>If you didn’t receive the meeting notice from the reflector, please send email to </a:t>
            </a:r>
            <a:r>
              <a:rPr lang="en-US" dirty="0">
                <a:hlinkClick r:id="rId3"/>
              </a:rPr>
              <a:t>Robert.Stacey@intel.com</a:t>
            </a:r>
            <a:r>
              <a:rPr lang="en-US" dirty="0"/>
              <a:t> </a:t>
            </a:r>
          </a:p>
          <a:p>
            <a:r>
              <a:rPr lang="en-US" dirty="0"/>
              <a:t>To be updated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770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IEEE </a:t>
            </a:r>
            <a:r>
              <a:rPr lang="en-GB" dirty="0" smtClean="0"/>
              <a:t>Publication Status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sz="2000" dirty="0" smtClean="0"/>
              <a:t>Publication </a:t>
            </a:r>
            <a:r>
              <a:rPr lang="en-US" sz="2000" dirty="0"/>
              <a:t>of 802.11-2016 December 14, 2016</a:t>
            </a:r>
          </a:p>
          <a:p>
            <a:r>
              <a:rPr lang="en-US" sz="2000" dirty="0"/>
              <a:t>Publication of 11ai announced December 30, 2016</a:t>
            </a:r>
          </a:p>
          <a:p>
            <a:r>
              <a:rPr lang="en-US" sz="2000" dirty="0"/>
              <a:t>Second printing of 11ai in April 2017 </a:t>
            </a:r>
          </a:p>
          <a:p>
            <a:r>
              <a:rPr lang="en-US" sz="2000" dirty="0"/>
              <a:t>Publication of 11ah announced May 9, </a:t>
            </a:r>
            <a:r>
              <a:rPr lang="en-US" sz="2000" dirty="0" smtClean="0"/>
              <a:t>2017</a:t>
            </a:r>
          </a:p>
          <a:p>
            <a:r>
              <a:rPr lang="en-US" sz="2000" dirty="0" smtClean="0"/>
              <a:t>Publication of 11aj announced April 30, 2018</a:t>
            </a:r>
          </a:p>
          <a:p>
            <a:r>
              <a:rPr lang="en-US" sz="2000" dirty="0" smtClean="0"/>
              <a:t>Publication of 11ak announced June 8, 2018</a:t>
            </a:r>
          </a:p>
          <a:p>
            <a:r>
              <a:rPr lang="en-US" sz="2000" dirty="0" smtClean="0"/>
              <a:t>Publication of 11aq was August 31, 2018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3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Update on numbering process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Refer to</a:t>
            </a:r>
            <a:endParaRPr lang="en-US" dirty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mentor.ieee.org/802.11/dcn/11/11-11-1149-52-0000-draft-number-alignment-tool.xlsx</a:t>
            </a:r>
            <a:r>
              <a:rPr lang="en-US" dirty="0" smtClean="0"/>
              <a:t>  Dec 2017</a:t>
            </a:r>
          </a:p>
          <a:p>
            <a:r>
              <a:rPr lang="en-US" dirty="0" smtClean="0"/>
              <a:t>We lost IEEE Diane </a:t>
            </a:r>
            <a:r>
              <a:rPr lang="en-US" dirty="0" err="1" smtClean="0"/>
              <a:t>Lacey’s</a:t>
            </a:r>
            <a:r>
              <a:rPr lang="en-US" dirty="0" smtClean="0"/>
              <a:t> services, and have to pick up the task.</a:t>
            </a:r>
          </a:p>
          <a:p>
            <a:r>
              <a:rPr lang="en-US" dirty="0" smtClean="0"/>
              <a:t>Updated </a:t>
            </a:r>
            <a:r>
              <a:rPr lang="en-US" dirty="0"/>
              <a:t>numbering </a:t>
            </a:r>
            <a:r>
              <a:rPr lang="en-US" dirty="0" smtClean="0"/>
              <a:t>after 11ax shifts to </a:t>
            </a:r>
            <a:r>
              <a:rPr lang="en-US" dirty="0" err="1" smtClean="0"/>
              <a:t>REVmd</a:t>
            </a:r>
            <a:r>
              <a:rPr lang="en-US" dirty="0" smtClean="0"/>
              <a:t> baseline after 11aq rolls into </a:t>
            </a:r>
            <a:r>
              <a:rPr lang="en-US" dirty="0" err="1" smtClean="0"/>
              <a:t>REVmd</a:t>
            </a:r>
            <a:r>
              <a:rPr lang="en-US" dirty="0" smtClean="0"/>
              <a:t> will not update 1149, RIP. </a:t>
            </a:r>
          </a:p>
          <a:p>
            <a:r>
              <a:rPr lang="en-US" dirty="0" smtClean="0"/>
              <a:t>The expectation is we have to start with </a:t>
            </a:r>
            <a:r>
              <a:rPr lang="en-US" dirty="0" err="1" smtClean="0"/>
              <a:t>REVmd</a:t>
            </a:r>
            <a:r>
              <a:rPr lang="en-US" dirty="0" smtClean="0"/>
              <a:t> D1.5 and take on the renumbering task going forward. First to renumber is 11ax, then 11ay.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8168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1078</TotalTime>
  <Words>1830</Words>
  <Application>Microsoft Office PowerPoint</Application>
  <PresentationFormat>Widescreen</PresentationFormat>
  <Paragraphs>408</Paragraphs>
  <Slides>24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MS Gothic</vt:lpstr>
      <vt:lpstr>Arial</vt:lpstr>
      <vt:lpstr>Arial Unicode MS</vt:lpstr>
      <vt:lpstr>Times New Roman</vt:lpstr>
      <vt:lpstr>Office Theme</vt:lpstr>
      <vt:lpstr>Document</vt:lpstr>
      <vt:lpstr>802.11 WG Editor’s Meeting (September 2018)</vt:lpstr>
      <vt:lpstr>Abstract</vt:lpstr>
      <vt:lpstr>Agenda for 2018-09-11 meeting</vt:lpstr>
      <vt:lpstr>Roll Call – 2018-09-11</vt:lpstr>
      <vt:lpstr>Volunteer Editor Contacts</vt:lpstr>
      <vt:lpstr>September 11th roundtable status report</vt:lpstr>
      <vt:lpstr>Reflector Updates</vt:lpstr>
      <vt:lpstr>IEEE Publication Status</vt:lpstr>
      <vt:lpstr>Update on numbering process</vt:lpstr>
      <vt:lpstr>MDR Status</vt:lpstr>
      <vt:lpstr>11ax next steps (continued)</vt:lpstr>
      <vt:lpstr>802.11 Style Guide</vt:lpstr>
      <vt:lpstr>802.11 Editor’s Guide</vt:lpstr>
      <vt:lpstr>Amendment &amp; other ordering notes </vt:lpstr>
      <vt:lpstr>Editor Amendment Ordering</vt:lpstr>
      <vt:lpstr>Email your draft status updates!</vt:lpstr>
      <vt:lpstr>Draft Development Snapshot</vt:lpstr>
      <vt:lpstr>Editor Backup Practices</vt:lpstr>
      <vt:lpstr>IEEEE iMeet central</vt:lpstr>
      <vt:lpstr>Publication process</vt:lpstr>
      <vt:lpstr>MIB Style, Visio and Frame Practices</vt:lpstr>
      <vt:lpstr>Two Technical Editors</vt:lpstr>
      <vt:lpstr>Build a list of Editor’s meeting discussion topics</vt:lpstr>
      <vt:lpstr>References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Peter Ecclesine (pecclesi)</cp:lastModifiedBy>
  <cp:revision>106</cp:revision>
  <cp:lastPrinted>1601-01-01T00:00:00Z</cp:lastPrinted>
  <dcterms:created xsi:type="dcterms:W3CDTF">2018-01-07T18:30:13Z</dcterms:created>
  <dcterms:modified xsi:type="dcterms:W3CDTF">2018-09-11T18:43:42Z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2018-05-08 06:12:08Z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