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46" r:id="rId4"/>
    <p:sldId id="367" r:id="rId5"/>
    <p:sldId id="371" r:id="rId6"/>
    <p:sldId id="372" r:id="rId7"/>
    <p:sldId id="373" r:id="rId8"/>
    <p:sldId id="358" r:id="rId9"/>
    <p:sldId id="37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FF9900"/>
    <a:srgbClr val="66CCFF"/>
    <a:srgbClr val="FF7C80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17" d="100"/>
          <a:sy n="117" d="100"/>
        </p:scale>
        <p:origin x="133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Lei Huang (Panasonic)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802.11-18/1376r0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Proposed Spec </a:t>
            </a:r>
            <a:r>
              <a:rPr lang="en-US" sz="2800" dirty="0" smtClean="0"/>
              <a:t>Text Change </a:t>
            </a:r>
            <a:r>
              <a:rPr lang="en-US" sz="2800" dirty="0" smtClean="0"/>
              <a:t>on WUR Capabilities Element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2018-08-24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50117"/>
              </p:ext>
            </p:extLst>
          </p:nvPr>
        </p:nvGraphicFramePr>
        <p:xfrm>
          <a:off x="473075" y="3349625"/>
          <a:ext cx="807085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Document" r:id="rId4" imgW="8651880" imgH="3305160" progId="Word.Document.8">
                  <p:embed/>
                </p:oleObj>
              </mc:Choice>
              <mc:Fallback>
                <p:oleObj name="Document" r:id="rId4" imgW="8651880" imgH="33051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349625"/>
                        <a:ext cx="8070850" cy="3076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 Huang (Panasonic)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1"/>
            <a:ext cx="7856539" cy="3809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 smtClean="0"/>
              <a:t>According to 11ba D0.4[1], a</a:t>
            </a:r>
            <a:r>
              <a:rPr lang="en-SG" sz="2000" b="0" dirty="0"/>
              <a:t> WUR STA </a:t>
            </a:r>
            <a:r>
              <a:rPr lang="en-SG" sz="2000" b="0" dirty="0">
                <a:solidFill>
                  <a:srgbClr val="FF0000"/>
                </a:solidFill>
              </a:rPr>
              <a:t>declares that it has WUR capability</a:t>
            </a:r>
            <a:r>
              <a:rPr lang="en-SG" sz="2000" b="0" dirty="0"/>
              <a:t> by transmitting the WUR Capabilities element. The WUR Capabilities element contains a number of fields that are used to </a:t>
            </a:r>
            <a:r>
              <a:rPr lang="en-SG" sz="2000" b="0" dirty="0">
                <a:solidFill>
                  <a:srgbClr val="FF0000"/>
                </a:solidFill>
              </a:rPr>
              <a:t>advertise WUR capabilities </a:t>
            </a:r>
            <a:r>
              <a:rPr lang="en-SG" sz="2000" b="0" dirty="0"/>
              <a:t>of a WUR STA</a:t>
            </a:r>
            <a:r>
              <a:rPr lang="en-SG" sz="2000" b="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SG" sz="2000" b="0" dirty="0" smtClean="0"/>
              <a:t>WUR Capabilities element is included in Beacon frame, Probe Response frame and (Re)association Response frame transmitted by a WUR AP.</a:t>
            </a:r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WUR Capabilities element is included in </a:t>
            </a:r>
            <a:r>
              <a:rPr lang="en-SG" sz="2000" b="0" dirty="0" smtClean="0"/>
              <a:t>Probe Request frame and </a:t>
            </a:r>
            <a:r>
              <a:rPr lang="en-SG" sz="2000" b="0" dirty="0"/>
              <a:t>(Re)association </a:t>
            </a:r>
            <a:r>
              <a:rPr lang="en-SG" sz="2000" b="0" dirty="0" smtClean="0"/>
              <a:t>Request frame </a:t>
            </a:r>
            <a:r>
              <a:rPr lang="en-SG" sz="2000" b="0" dirty="0"/>
              <a:t>transmitted </a:t>
            </a:r>
            <a:r>
              <a:rPr lang="en-SG" sz="2000" b="0" dirty="0" smtClean="0"/>
              <a:t>by a </a:t>
            </a:r>
            <a:r>
              <a:rPr lang="en-SG" sz="2000" b="0" dirty="0"/>
              <a:t>WUR </a:t>
            </a:r>
            <a:r>
              <a:rPr lang="en-SG" sz="2000" b="0" dirty="0" smtClean="0"/>
              <a:t>non-AP STA.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1"/>
            <a:ext cx="7770813" cy="769084"/>
          </a:xfrm>
        </p:spPr>
        <p:txBody>
          <a:bodyPr/>
          <a:lstStyle/>
          <a:p>
            <a:r>
              <a:rPr lang="en-US" dirty="0"/>
              <a:t>WUR </a:t>
            </a:r>
            <a:r>
              <a:rPr lang="en-US" dirty="0" smtClean="0"/>
              <a:t>Capabilities Element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09800"/>
            <a:ext cx="6173788" cy="8050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710945"/>
            <a:ext cx="5334000" cy="1089655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 flipH="1">
            <a:off x="2571735" y="2847416"/>
            <a:ext cx="3219465" cy="11149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950078" y="2847416"/>
            <a:ext cx="441322" cy="11149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4" name="Rounded Rectangular Callout 33"/>
          <p:cNvSpPr/>
          <p:nvPr/>
        </p:nvSpPr>
        <p:spPr bwMode="auto">
          <a:xfrm>
            <a:off x="4024318" y="1200534"/>
            <a:ext cx="2667000" cy="603953"/>
          </a:xfrm>
          <a:prstGeom prst="wedgeRoundRectCallout">
            <a:avLst>
              <a:gd name="adj1" fmla="val -1519"/>
              <a:gd name="adj2" fmla="val 130883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Indicate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the supported bands for WUR operating channels for WUR non-AP STA and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reserved for WUR AP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ounded Rectangular Callout 34"/>
          <p:cNvSpPr/>
          <p:nvPr/>
        </p:nvSpPr>
        <p:spPr bwMode="auto">
          <a:xfrm>
            <a:off x="0" y="3248339"/>
            <a:ext cx="2057400" cy="1247461"/>
          </a:xfrm>
          <a:prstGeom prst="wedgeRoundRectCallout">
            <a:avLst>
              <a:gd name="adj1" fmla="val 75265"/>
              <a:gd name="adj2" fmla="val 35567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SG" sz="1100" dirty="0" smtClean="0">
                <a:solidFill>
                  <a:schemeClr val="tx1"/>
                </a:solidFill>
              </a:rPr>
              <a:t>the </a:t>
            </a:r>
            <a:r>
              <a:rPr lang="en-SG" sz="1100" dirty="0">
                <a:solidFill>
                  <a:schemeClr val="tx1"/>
                </a:solidFill>
              </a:rPr>
              <a:t>maximum</a:t>
            </a:r>
          </a:p>
          <a:p>
            <a:r>
              <a:rPr lang="en-SG" sz="1100" dirty="0">
                <a:solidFill>
                  <a:schemeClr val="tx1"/>
                </a:solidFill>
              </a:rPr>
              <a:t>time that the </a:t>
            </a:r>
            <a:r>
              <a:rPr lang="en-SG" sz="1100" dirty="0" smtClean="0">
                <a:solidFill>
                  <a:schemeClr val="tx1"/>
                </a:solidFill>
              </a:rPr>
              <a:t>WUR non-AP STA requires to </a:t>
            </a:r>
            <a:r>
              <a:rPr lang="en-SG" sz="1100" dirty="0">
                <a:solidFill>
                  <a:schemeClr val="tx1"/>
                </a:solidFill>
              </a:rPr>
              <a:t>transition its </a:t>
            </a:r>
            <a:r>
              <a:rPr lang="en-SG" sz="1100" dirty="0" smtClean="0">
                <a:solidFill>
                  <a:schemeClr val="tx1"/>
                </a:solidFill>
              </a:rPr>
              <a:t>PCR from </a:t>
            </a:r>
            <a:r>
              <a:rPr lang="en-SG" sz="1100" dirty="0">
                <a:solidFill>
                  <a:schemeClr val="tx1"/>
                </a:solidFill>
              </a:rPr>
              <a:t>doze state </a:t>
            </a:r>
            <a:r>
              <a:rPr lang="en-SG" sz="1100" dirty="0" smtClean="0">
                <a:solidFill>
                  <a:schemeClr val="tx1"/>
                </a:solidFill>
              </a:rPr>
              <a:t>to awake state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0" name="Rounded Rectangular Callout 39"/>
          <p:cNvSpPr/>
          <p:nvPr/>
        </p:nvSpPr>
        <p:spPr bwMode="auto">
          <a:xfrm>
            <a:off x="228600" y="5105401"/>
            <a:ext cx="1828800" cy="1066800"/>
          </a:xfrm>
          <a:prstGeom prst="wedgeRoundRectCallout">
            <a:avLst>
              <a:gd name="adj1" fmla="val 120130"/>
              <a:gd name="adj2" fmla="val -99876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SG" sz="1100" dirty="0" smtClean="0">
                <a:solidFill>
                  <a:schemeClr val="tx1"/>
                </a:solidFill>
              </a:rPr>
              <a:t>support </a:t>
            </a:r>
            <a:r>
              <a:rPr lang="en-SG" sz="1100" dirty="0">
                <a:solidFill>
                  <a:schemeClr val="tx1"/>
                </a:solidFill>
              </a:rPr>
              <a:t>for the reception of nonzero length Frame Body field in a WUR frame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Rounded Rectangular Callout 40"/>
          <p:cNvSpPr/>
          <p:nvPr/>
        </p:nvSpPr>
        <p:spPr bwMode="auto">
          <a:xfrm>
            <a:off x="2513012" y="5257800"/>
            <a:ext cx="1220788" cy="863529"/>
          </a:xfrm>
          <a:prstGeom prst="wedgeRoundRectCallout">
            <a:avLst>
              <a:gd name="adj1" fmla="val 91816"/>
              <a:gd name="adj2" fmla="val -127847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Group ID </a:t>
            </a:r>
            <a:r>
              <a:rPr lang="en-SG" sz="1100" dirty="0" smtClean="0">
                <a:solidFill>
                  <a:schemeClr val="tx1"/>
                </a:solidFill>
              </a:rPr>
              <a:t>support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Rounded Rectangular Callout 41"/>
          <p:cNvSpPr/>
          <p:nvPr/>
        </p:nvSpPr>
        <p:spPr bwMode="auto">
          <a:xfrm>
            <a:off x="3965807" y="5257800"/>
            <a:ext cx="1596793" cy="990600"/>
          </a:xfrm>
          <a:prstGeom prst="wedgeRoundRectCallout">
            <a:avLst>
              <a:gd name="adj1" fmla="val 12"/>
              <a:gd name="adj2" fmla="val -11778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SG" sz="1100" dirty="0">
                <a:solidFill>
                  <a:schemeClr val="tx1"/>
                </a:solidFill>
              </a:rPr>
              <a:t>support for the </a:t>
            </a:r>
            <a:r>
              <a:rPr lang="en-SG" sz="1100" dirty="0" smtClean="0">
                <a:solidFill>
                  <a:schemeClr val="tx1"/>
                </a:solidFill>
              </a:rPr>
              <a:t>reception of </a:t>
            </a:r>
            <a:r>
              <a:rPr lang="en-SG" sz="1100" dirty="0">
                <a:solidFill>
                  <a:schemeClr val="tx1"/>
                </a:solidFill>
              </a:rPr>
              <a:t>protected </a:t>
            </a:r>
            <a:r>
              <a:rPr lang="en-SG" sz="1100" dirty="0" smtClean="0">
                <a:solidFill>
                  <a:schemeClr val="tx1"/>
                </a:solidFill>
              </a:rPr>
              <a:t>WUR frame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Rounded Rectangular Callout 42"/>
          <p:cNvSpPr/>
          <p:nvPr/>
        </p:nvSpPr>
        <p:spPr bwMode="auto">
          <a:xfrm>
            <a:off x="5676713" y="5257800"/>
            <a:ext cx="1714687" cy="990600"/>
          </a:xfrm>
          <a:prstGeom prst="wedgeRoundRectCallout">
            <a:avLst>
              <a:gd name="adj1" fmla="val -48609"/>
              <a:gd name="adj2" fmla="val -116911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SG" sz="1100" dirty="0">
                <a:solidFill>
                  <a:schemeClr val="tx1"/>
                </a:solidFill>
              </a:rPr>
              <a:t>support for the </a:t>
            </a:r>
            <a:r>
              <a:rPr lang="en-SG" sz="1100" dirty="0" smtClean="0">
                <a:solidFill>
                  <a:schemeClr val="tx1"/>
                </a:solidFill>
              </a:rPr>
              <a:t>reception of </a:t>
            </a:r>
            <a:r>
              <a:rPr lang="en-SG" sz="1100" dirty="0">
                <a:solidFill>
                  <a:schemeClr val="tx1"/>
                </a:solidFill>
              </a:rPr>
              <a:t>20 MHz </a:t>
            </a:r>
            <a:r>
              <a:rPr lang="en-SG" sz="1100" dirty="0" smtClean="0">
                <a:solidFill>
                  <a:schemeClr val="tx1"/>
                </a:solidFill>
              </a:rPr>
              <a:t>WUR PPDU </a:t>
            </a:r>
            <a:r>
              <a:rPr lang="en-SG" sz="1100" dirty="0">
                <a:solidFill>
                  <a:schemeClr val="tx1"/>
                </a:solidFill>
              </a:rPr>
              <a:t>with </a:t>
            </a:r>
            <a:r>
              <a:rPr lang="en-SG" sz="1100" dirty="0" smtClean="0">
                <a:solidFill>
                  <a:schemeClr val="tx1"/>
                </a:solidFill>
              </a:rPr>
              <a:t>HDR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ounded Rectangular Callout 43"/>
          <p:cNvSpPr/>
          <p:nvPr/>
        </p:nvSpPr>
        <p:spPr bwMode="auto">
          <a:xfrm>
            <a:off x="7239000" y="1759685"/>
            <a:ext cx="1771665" cy="1648384"/>
          </a:xfrm>
          <a:prstGeom prst="wedgeRoundRectCallout">
            <a:avLst>
              <a:gd name="adj1" fmla="val -93206"/>
              <a:gd name="adj2" fmla="val 84014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Indicate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SG" sz="1100" dirty="0" smtClean="0">
                <a:solidFill>
                  <a:schemeClr val="tx1"/>
                </a:solidFill>
              </a:rPr>
              <a:t>whether </a:t>
            </a:r>
            <a:r>
              <a:rPr lang="en-SG" sz="1100" dirty="0">
                <a:solidFill>
                  <a:schemeClr val="tx1"/>
                </a:solidFill>
              </a:rPr>
              <a:t>the</a:t>
            </a:r>
          </a:p>
          <a:p>
            <a:r>
              <a:rPr lang="en-SG" sz="1100" dirty="0">
                <a:solidFill>
                  <a:schemeClr val="tx1"/>
                </a:solidFill>
              </a:rPr>
              <a:t>WUR channel </a:t>
            </a:r>
            <a:r>
              <a:rPr lang="en-SG" sz="1100" dirty="0" smtClean="0">
                <a:solidFill>
                  <a:schemeClr val="tx1"/>
                </a:solidFill>
              </a:rPr>
              <a:t>switching capability </a:t>
            </a:r>
            <a:r>
              <a:rPr lang="en-SG" sz="1100" dirty="0">
                <a:solidFill>
                  <a:schemeClr val="tx1"/>
                </a:solidFill>
              </a:rPr>
              <a:t>for </a:t>
            </a:r>
            <a:r>
              <a:rPr lang="en-SG" sz="1100" dirty="0" smtClean="0">
                <a:solidFill>
                  <a:schemeClr val="tx1"/>
                </a:solidFill>
              </a:rPr>
              <a:t>receiving WUR </a:t>
            </a:r>
            <a:r>
              <a:rPr lang="en-SG" sz="1100" dirty="0">
                <a:solidFill>
                  <a:schemeClr val="tx1"/>
                </a:solidFill>
              </a:rPr>
              <a:t>Beacon and WUR</a:t>
            </a:r>
          </a:p>
          <a:p>
            <a:r>
              <a:rPr lang="en-SG" sz="1100" dirty="0">
                <a:solidFill>
                  <a:schemeClr val="tx1"/>
                </a:solidFill>
              </a:rPr>
              <a:t>Wake-up frames that </a:t>
            </a:r>
            <a:r>
              <a:rPr lang="en-SG" sz="1100" dirty="0" smtClean="0">
                <a:solidFill>
                  <a:schemeClr val="tx1"/>
                </a:solidFill>
              </a:rPr>
              <a:t>are transmitted </a:t>
            </a:r>
            <a:r>
              <a:rPr lang="en-SG" sz="1100" dirty="0">
                <a:solidFill>
                  <a:schemeClr val="tx1"/>
                </a:solidFill>
              </a:rPr>
              <a:t>in </a:t>
            </a:r>
            <a:r>
              <a:rPr lang="en-SG" sz="1100" dirty="0" smtClean="0">
                <a:solidFill>
                  <a:schemeClr val="tx1"/>
                </a:solidFill>
              </a:rPr>
              <a:t>different channels </a:t>
            </a:r>
            <a:r>
              <a:rPr lang="en-SG" sz="1100" dirty="0">
                <a:solidFill>
                  <a:schemeClr val="tx1"/>
                </a:solidFill>
              </a:rPr>
              <a:t>is enabled or disabled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and 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reserved for WUR AP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09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761999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9227"/>
            <a:ext cx="8382000" cy="4190999"/>
          </a:xfrm>
        </p:spPr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sz="2000" b="0" dirty="0" smtClean="0"/>
              <a:t>Notice that all of information fields of the WUR Capabilities element are applicable to a WUR non-AP STA only.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It is understandable that a WUR non-AP STA need not to know WUR capabilities of a WUR AP since it does not transmit WUR PPDU to the WUR AP.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WUR mode negotiation initiated by the WUR non-AP STA can be based on WUR parameters in the WUR Operation element transmitted by the WUR AP.</a:t>
            </a:r>
            <a:endParaRPr lang="en-US" sz="2000" b="0" dirty="0" smtClean="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b="0" dirty="0" smtClean="0"/>
              <a:t>It seems that the </a:t>
            </a:r>
            <a:r>
              <a:rPr lang="en-US" sz="2000" b="0" dirty="0"/>
              <a:t>only reason why </a:t>
            </a:r>
            <a:r>
              <a:rPr lang="en-US" sz="2000" b="0" dirty="0" smtClean="0"/>
              <a:t>a WUR AP need to transmit the WUR Capabilities element is to declare it is WUR capable.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b="0" dirty="0" smtClean="0"/>
              <a:t>However, the WUR Operation element included in the Beacon frame, Probe Response frame and (Re)association frame transmitted by WUR AP can also be used to declare it is WUR capable.</a:t>
            </a:r>
            <a:endParaRPr lang="en-US" sz="2000" b="0" dirty="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Conclusion</a:t>
            </a:r>
            <a:r>
              <a:rPr lang="en-US" sz="2000" b="0" dirty="0" smtClean="0"/>
              <a:t>: it is unnecessary for a WUR AP to transmit the WUR Capabilities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7384"/>
            <a:ext cx="7770813" cy="761999"/>
          </a:xfrm>
        </p:spPr>
        <p:txBody>
          <a:bodyPr/>
          <a:lstStyle/>
          <a:p>
            <a:r>
              <a:rPr lang="en-US" dirty="0" smtClean="0"/>
              <a:t>Proposed Spec Text Changes(1/3)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3048000"/>
          </a:xfrm>
        </p:spPr>
        <p:txBody>
          <a:bodyPr/>
          <a:lstStyle/>
          <a:p>
            <a:r>
              <a:rPr lang="en-US" dirty="0" smtClean="0"/>
              <a:t>9.3.3 </a:t>
            </a:r>
            <a:r>
              <a:rPr lang="en-US" dirty="0"/>
              <a:t>Management frames</a:t>
            </a:r>
            <a:endParaRPr lang="en-US" sz="2000" u="sng" dirty="0" smtClean="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L46P23</a:t>
            </a:r>
            <a:r>
              <a:rPr lang="en-US" sz="2000" b="0" dirty="0" smtClean="0"/>
              <a:t>: Delete the row corresponding to WUR Capabilities from Table 9-33 (Beacon frame body).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L32P24</a:t>
            </a:r>
            <a:r>
              <a:rPr lang="en-US" sz="2000" b="0" dirty="0" smtClean="0"/>
              <a:t>: Delete </a:t>
            </a:r>
            <a:r>
              <a:rPr lang="en-US" sz="2000" b="0" dirty="0"/>
              <a:t>the row corresponding to WUR Capabilities from Table </a:t>
            </a:r>
            <a:r>
              <a:rPr lang="en-US" sz="2000" b="0" dirty="0" smtClean="0"/>
              <a:t>9-36 (Association Response frame body).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L17P25</a:t>
            </a:r>
            <a:r>
              <a:rPr lang="en-US" sz="2000" b="0" dirty="0" smtClean="0"/>
              <a:t>: </a:t>
            </a:r>
            <a:r>
              <a:rPr lang="en-US" sz="2000" b="0" dirty="0"/>
              <a:t>Delete the row corresponding to WUR Capabilities from Table </a:t>
            </a:r>
            <a:r>
              <a:rPr lang="en-US" sz="2000" b="0" dirty="0" smtClean="0"/>
              <a:t>9-38 (</a:t>
            </a:r>
            <a:r>
              <a:rPr lang="en-US" sz="2000" b="0" dirty="0" err="1" smtClean="0"/>
              <a:t>Reassociation</a:t>
            </a:r>
            <a:r>
              <a:rPr lang="en-US" sz="2000" b="0" dirty="0" smtClean="0"/>
              <a:t> </a:t>
            </a:r>
            <a:r>
              <a:rPr lang="en-US" sz="2000" b="0" dirty="0"/>
              <a:t>Response frame body</a:t>
            </a:r>
            <a:r>
              <a:rPr lang="en-US" sz="2000" b="0" dirty="0" smtClean="0"/>
              <a:t>).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L12P26</a:t>
            </a:r>
            <a:r>
              <a:rPr lang="en-US" sz="2000" b="0" dirty="0" smtClean="0"/>
              <a:t>: </a:t>
            </a:r>
            <a:r>
              <a:rPr lang="en-US" sz="2000" b="0" dirty="0"/>
              <a:t>Delete the row corresponding to WUR Capabilities from Table </a:t>
            </a:r>
            <a:r>
              <a:rPr lang="en-US" sz="2000" b="0" dirty="0" smtClean="0"/>
              <a:t>9-40 (Probe Response frame body).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50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761999"/>
          </a:xfrm>
        </p:spPr>
        <p:txBody>
          <a:bodyPr/>
          <a:lstStyle/>
          <a:p>
            <a:r>
              <a:rPr lang="en-US" dirty="0" smtClean="0"/>
              <a:t>Proposed Spec Text Changes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0893"/>
            <a:ext cx="8610600" cy="5214520"/>
          </a:xfrm>
        </p:spPr>
        <p:txBody>
          <a:bodyPr/>
          <a:lstStyle/>
          <a:p>
            <a:r>
              <a:rPr lang="en-US" sz="1800" dirty="0"/>
              <a:t>9.4.2.274 WUR Capabilities </a:t>
            </a:r>
            <a:r>
              <a:rPr lang="en-US" sz="1800" dirty="0" smtClean="0"/>
              <a:t>element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L4P32:</a:t>
            </a:r>
            <a:r>
              <a:rPr lang="en-US" sz="1600" dirty="0" smtClean="0"/>
              <a:t> </a:t>
            </a:r>
            <a:r>
              <a:rPr lang="en-US" sz="1600" b="0" dirty="0" smtClean="0"/>
              <a:t>change the paragraph as follows:</a:t>
            </a:r>
          </a:p>
          <a:p>
            <a:pPr marL="514350" lvl="1" indent="0"/>
            <a:r>
              <a:rPr lang="en-SG" sz="1200" b="0" dirty="0"/>
              <a:t>A WUR </a:t>
            </a:r>
            <a:r>
              <a:rPr lang="en-SG" sz="1200" b="0" u="sng" dirty="0" smtClean="0">
                <a:solidFill>
                  <a:srgbClr val="FF0000"/>
                </a:solidFill>
              </a:rPr>
              <a:t>non-AP</a:t>
            </a:r>
            <a:r>
              <a:rPr lang="en-SG" sz="1200" b="0" dirty="0" smtClean="0"/>
              <a:t> STA </a:t>
            </a:r>
            <a:r>
              <a:rPr lang="en-SG" sz="1200" b="0" dirty="0"/>
              <a:t>declares that it has WUR capability by transmitting the WUR Capabilities element. The WUR Capabilities element contains a number of fields that are used to advertise WUR capabilities of a WUR </a:t>
            </a:r>
            <a:r>
              <a:rPr lang="en-SG" sz="1200" b="0" u="sng" dirty="0" smtClean="0">
                <a:solidFill>
                  <a:srgbClr val="FF0000"/>
                </a:solidFill>
              </a:rPr>
              <a:t>non-AP</a:t>
            </a:r>
            <a:r>
              <a:rPr lang="en-SG" sz="1200" b="0" dirty="0" smtClean="0"/>
              <a:t> STA</a:t>
            </a:r>
            <a:r>
              <a:rPr lang="en-SG" sz="1200" b="0" dirty="0"/>
              <a:t>. The WUR Capabilities element is defined in Figure 9-751d (WUR Capabilities element format).</a:t>
            </a:r>
            <a:endParaRPr lang="en-US" sz="1200" b="0" dirty="0" smtClean="0"/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L25P32</a:t>
            </a:r>
            <a:r>
              <a:rPr lang="en-US" sz="1600" b="0" dirty="0" smtClean="0"/>
              <a:t>: change the paragraph as follows:</a:t>
            </a:r>
          </a:p>
          <a:p>
            <a:pPr marL="514350" lvl="1" indent="0"/>
            <a:r>
              <a:rPr lang="en-SG" sz="1200" b="0" strike="sngStrike" dirty="0" smtClean="0">
                <a:solidFill>
                  <a:srgbClr val="FF0000"/>
                </a:solidFill>
              </a:rPr>
              <a:t>For </a:t>
            </a:r>
            <a:r>
              <a:rPr lang="en-SG" sz="1200" b="0" strike="sngStrike" dirty="0">
                <a:solidFill>
                  <a:srgbClr val="FF0000"/>
                </a:solidFill>
              </a:rPr>
              <a:t>WUR AP, the Supported Bands field is </a:t>
            </a:r>
            <a:r>
              <a:rPr lang="en-SG" sz="1200" b="0" strike="sngStrike" dirty="0" smtClean="0">
                <a:solidFill>
                  <a:srgbClr val="FF0000"/>
                </a:solidFill>
              </a:rPr>
              <a:t>reserved.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L16P33</a:t>
            </a:r>
            <a:r>
              <a:rPr lang="en-US" sz="1600" b="0" dirty="0" smtClean="0"/>
              <a:t>: change the encoding for the PCR Transition Delay subfield in Table 9-318f as follows:</a:t>
            </a:r>
          </a:p>
          <a:p>
            <a:pPr marL="514350" lvl="1" indent="0"/>
            <a:r>
              <a:rPr lang="en-US" sz="1200" b="0" strike="sngStrike" dirty="0" smtClean="0">
                <a:solidFill>
                  <a:srgbClr val="FF0000"/>
                </a:solidFill>
              </a:rPr>
              <a:t>Reserved for a WUR AP.</a:t>
            </a:r>
            <a:endParaRPr lang="en-SG" sz="1200" b="0" strike="sngStrike" dirty="0" smtClean="0">
              <a:solidFill>
                <a:srgbClr val="FF0000"/>
              </a:solidFill>
            </a:endParaRP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L26P33</a:t>
            </a:r>
            <a:r>
              <a:rPr lang="en-US" sz="1600" b="0" dirty="0"/>
              <a:t>: change the encoding for the </a:t>
            </a:r>
            <a:r>
              <a:rPr lang="en-SG" sz="1600" b="0" dirty="0"/>
              <a:t>Nonzero Length </a:t>
            </a:r>
            <a:r>
              <a:rPr lang="en-SG" sz="1600" b="0" dirty="0" smtClean="0"/>
              <a:t>Frame Body Support </a:t>
            </a:r>
            <a:r>
              <a:rPr lang="en-US" sz="1600" b="0" dirty="0" smtClean="0"/>
              <a:t>subfield </a:t>
            </a:r>
            <a:r>
              <a:rPr lang="en-US" sz="1600" b="0" dirty="0"/>
              <a:t>in Table 9-318f as follows:</a:t>
            </a:r>
          </a:p>
          <a:p>
            <a:pPr marL="514350" lvl="1" indent="0"/>
            <a:r>
              <a:rPr lang="en-US" sz="1200" strike="sngStrike" dirty="0">
                <a:solidFill>
                  <a:srgbClr val="FF0000"/>
                </a:solidFill>
              </a:rPr>
              <a:t>Reserved for a WUR AP.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L38P33</a:t>
            </a:r>
            <a:r>
              <a:rPr lang="en-US" sz="1600" b="0" dirty="0"/>
              <a:t>: change the encoding for the </a:t>
            </a:r>
            <a:r>
              <a:rPr lang="en-SG" sz="1600" b="0" dirty="0"/>
              <a:t>Group IDs </a:t>
            </a:r>
            <a:r>
              <a:rPr lang="en-SG" sz="1600" b="0" dirty="0" smtClean="0"/>
              <a:t>Support </a:t>
            </a:r>
            <a:r>
              <a:rPr lang="en-US" sz="1600" b="0" dirty="0"/>
              <a:t>subfield in Table 9-318f as follows:</a:t>
            </a:r>
          </a:p>
          <a:p>
            <a:pPr marL="514350" lvl="1" indent="0"/>
            <a:r>
              <a:rPr lang="en-US" sz="1200" strike="sngStrike" dirty="0">
                <a:solidFill>
                  <a:srgbClr val="FF0000"/>
                </a:solidFill>
              </a:rPr>
              <a:t>Reserved for a WUR AP.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 smtClean="0"/>
              <a:t>L46P33</a:t>
            </a:r>
            <a:r>
              <a:rPr lang="en-US" sz="1600" b="0" dirty="0"/>
              <a:t>: change the encoding for the </a:t>
            </a:r>
            <a:r>
              <a:rPr lang="en-SG" sz="1600" b="0" dirty="0"/>
              <a:t>Protection </a:t>
            </a:r>
            <a:r>
              <a:rPr lang="en-SG" sz="1600" b="0" dirty="0" smtClean="0"/>
              <a:t>Support </a:t>
            </a:r>
            <a:r>
              <a:rPr lang="en-US" sz="1600" b="0" dirty="0" smtClean="0"/>
              <a:t>subfield </a:t>
            </a:r>
            <a:r>
              <a:rPr lang="en-US" sz="1600" b="0" dirty="0"/>
              <a:t>in Table 9-318f as follows:</a:t>
            </a:r>
          </a:p>
          <a:p>
            <a:pPr marL="514350" lvl="1" indent="0"/>
            <a:r>
              <a:rPr lang="en-US" sz="1200" strike="sngStrike" dirty="0">
                <a:solidFill>
                  <a:srgbClr val="FF0000"/>
                </a:solidFill>
              </a:rPr>
              <a:t>Reserved for a WUR AP. 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1600" u="sng" dirty="0"/>
              <a:t>L54P33</a:t>
            </a:r>
            <a:r>
              <a:rPr lang="en-US" sz="1600" b="0" dirty="0"/>
              <a:t>: change the encoding for the </a:t>
            </a:r>
            <a:r>
              <a:rPr lang="en-SG" sz="1600" b="0" dirty="0"/>
              <a:t>20 MHz WUR PPDU </a:t>
            </a:r>
            <a:r>
              <a:rPr lang="en-SG" sz="1600" b="0" dirty="0" smtClean="0"/>
              <a:t>with HDR Support </a:t>
            </a:r>
            <a:r>
              <a:rPr lang="en-US" sz="1600" b="0" dirty="0" smtClean="0"/>
              <a:t>subfield </a:t>
            </a:r>
            <a:r>
              <a:rPr lang="en-US" sz="1600" b="0" dirty="0"/>
              <a:t>in Table 9-318f as follows:</a:t>
            </a:r>
          </a:p>
          <a:p>
            <a:pPr marL="514350" lvl="1" indent="0"/>
            <a:r>
              <a:rPr lang="en-US" sz="1200" strike="sngStrike" dirty="0">
                <a:solidFill>
                  <a:srgbClr val="FF0000"/>
                </a:solidFill>
              </a:rPr>
              <a:t>Reserved for a WUR AP. </a:t>
            </a:r>
          </a:p>
          <a:p>
            <a:pPr marL="400050">
              <a:buFont typeface="Wingdings" panose="05000000000000000000" pitchFamily="2" charset="2"/>
              <a:buChar char="q"/>
            </a:pPr>
            <a:endParaRPr lang="en-SG" sz="16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SG" sz="16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US" sz="1600" b="0" dirty="0" smtClean="0"/>
          </a:p>
          <a:p>
            <a:pPr marL="400050">
              <a:buFont typeface="Wingdings" panose="05000000000000000000" pitchFamily="2" charset="2"/>
              <a:buChar char="q"/>
            </a:pPr>
            <a:endParaRPr lang="en-US" sz="16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90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761999"/>
          </a:xfrm>
        </p:spPr>
        <p:txBody>
          <a:bodyPr/>
          <a:lstStyle/>
          <a:p>
            <a:r>
              <a:rPr lang="en-US" dirty="0" smtClean="0"/>
              <a:t>Proposed Spec Text Changes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19227"/>
            <a:ext cx="8153400" cy="3990973"/>
          </a:xfrm>
        </p:spPr>
        <p:txBody>
          <a:bodyPr/>
          <a:lstStyle/>
          <a:p>
            <a:r>
              <a:rPr lang="en-US" dirty="0" smtClean="0"/>
              <a:t>9.4.2.275 </a:t>
            </a:r>
            <a:r>
              <a:rPr lang="en-US" dirty="0"/>
              <a:t>WUR </a:t>
            </a:r>
            <a:r>
              <a:rPr lang="en-US" dirty="0" smtClean="0"/>
              <a:t>Operation element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u="sng" dirty="0" smtClean="0"/>
              <a:t>L3P34:</a:t>
            </a:r>
            <a:r>
              <a:rPr lang="en-US" sz="2000" dirty="0" smtClean="0"/>
              <a:t> </a:t>
            </a:r>
            <a:r>
              <a:rPr lang="en-US" sz="2000" b="0" dirty="0" smtClean="0"/>
              <a:t>change the following paragraph as follow: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SG" sz="1600" b="0" u="sng" dirty="0" smtClean="0">
                <a:solidFill>
                  <a:srgbClr val="FF0000"/>
                </a:solidFill>
              </a:rPr>
              <a:t>A WUR AP declares that it has WUR capability by transmitting the WUR Operation  element.</a:t>
            </a:r>
            <a:r>
              <a:rPr lang="en-SG" sz="1600" b="0" dirty="0" smtClean="0"/>
              <a:t> </a:t>
            </a:r>
            <a:r>
              <a:rPr lang="en-SG" sz="1600" dirty="0" smtClean="0"/>
              <a:t>The </a:t>
            </a:r>
            <a:r>
              <a:rPr lang="en-SG" sz="1600" dirty="0"/>
              <a:t>WUR Operation element contains the set of parameters necessary to support the WUR operation. The format of the WUR Operation element is defined in Figure 9-751g (WUR Operation element format).</a:t>
            </a:r>
            <a:endParaRPr lang="en-US" sz="1600" b="0" dirty="0" smtClean="0"/>
          </a:p>
          <a:p>
            <a:pPr marL="400050"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US" sz="2000" b="0" dirty="0" smtClean="0"/>
          </a:p>
          <a:p>
            <a:pPr marL="400050"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 marL="400050">
              <a:buFont typeface="Wingdings" panose="05000000000000000000" pitchFamily="2" charset="2"/>
              <a:buChar char="q"/>
            </a:pP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b="0" dirty="0" smtClean="0"/>
              <a:t>[1] </a:t>
            </a:r>
            <a:r>
              <a:rPr lang="en-US" b="0" dirty="0"/>
              <a:t>IEEE </a:t>
            </a:r>
            <a:r>
              <a:rPr lang="en-US" b="0" dirty="0" smtClean="0"/>
              <a:t>P802.11ba/D0.4, August 2018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Huang (Panasonic)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371600"/>
            <a:ext cx="81533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the spec text changes proposed in slides 5, 6 and 7?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Lei </a:t>
            </a:r>
            <a:r>
              <a:rPr lang="en-GB" dirty="0" smtClean="0"/>
              <a:t>Huang (Panasonic)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August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62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68104</TotalTime>
  <Words>876</Words>
  <Application>Microsoft Office PowerPoint</Application>
  <PresentationFormat>On-screen Show (4:3)</PresentationFormat>
  <Paragraphs>96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Proposed Spec Text Change on WUR Capabilities Element</vt:lpstr>
      <vt:lpstr>Introduction</vt:lpstr>
      <vt:lpstr>WUR Capabilities Element</vt:lpstr>
      <vt:lpstr>Discussion</vt:lpstr>
      <vt:lpstr>Proposed Spec Text Changes(1/3)</vt:lpstr>
      <vt:lpstr>Proposed Spec Text Changes (2/3)</vt:lpstr>
      <vt:lpstr>Proposed Spec Text Changes (3/3)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/>
  <cp:lastModifiedBy>Lei Huang</cp:lastModifiedBy>
  <cp:revision>898</cp:revision>
  <cp:lastPrinted>1601-01-01T00:00:00Z</cp:lastPrinted>
  <dcterms:created xsi:type="dcterms:W3CDTF">2015-10-31T00:33:08Z</dcterms:created>
  <dcterms:modified xsi:type="dcterms:W3CDTF">2018-08-24T00:49:10Z</dcterms:modified>
</cp:coreProperties>
</file>