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6" r:id="rId18"/>
    <p:sldId id="297" r:id="rId19"/>
    <p:sldId id="298" r:id="rId20"/>
    <p:sldId id="299" r:id="rId21"/>
    <p:sldId id="273" r:id="rId22"/>
    <p:sldId id="274" r:id="rId23"/>
    <p:sldId id="276" r:id="rId24"/>
    <p:sldId id="275" r:id="rId25"/>
    <p:sldId id="295" r:id="rId26"/>
    <p:sldId id="301" r:id="rId27"/>
    <p:sldId id="302" r:id="rId28"/>
    <p:sldId id="291" r:id="rId29"/>
    <p:sldId id="292" r:id="rId30"/>
    <p:sldId id="290" r:id="rId31"/>
    <p:sldId id="278" r:id="rId32"/>
    <p:sldId id="293" r:id="rId33"/>
    <p:sldId id="281" r:id="rId34"/>
    <p:sldId id="333" r:id="rId35"/>
    <p:sldId id="334" r:id="rId36"/>
    <p:sldId id="335" r:id="rId37"/>
    <p:sldId id="336" r:id="rId38"/>
    <p:sldId id="283" r:id="rId39"/>
    <p:sldId id="284" r:id="rId40"/>
    <p:sldId id="294" r:id="rId41"/>
    <p:sldId id="303" r:id="rId42"/>
    <p:sldId id="304" r:id="rId43"/>
    <p:sldId id="305" r:id="rId44"/>
    <p:sldId id="306" r:id="rId45"/>
    <p:sldId id="307" r:id="rId46"/>
    <p:sldId id="308" r:id="rId47"/>
    <p:sldId id="309" r:id="rId48"/>
    <p:sldId id="337" r:id="rId49"/>
    <p:sldId id="338" r:id="rId50"/>
    <p:sldId id="339" r:id="rId51"/>
    <p:sldId id="340" r:id="rId52"/>
    <p:sldId id="341" r:id="rId53"/>
    <p:sldId id="342" r:id="rId54"/>
    <p:sldId id="343" r:id="rId55"/>
    <p:sldId id="344" r:id="rId56"/>
    <p:sldId id="345" r:id="rId57"/>
    <p:sldId id="346" r:id="rId58"/>
    <p:sldId id="311" r:id="rId59"/>
    <p:sldId id="312" r:id="rId60"/>
    <p:sldId id="313" r:id="rId61"/>
    <p:sldId id="314"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2" r:id="rId77"/>
    <p:sldId id="347" r:id="rId78"/>
    <p:sldId id="349" r:id="rId79"/>
    <p:sldId id="350" r:id="rId80"/>
    <p:sldId id="354" r:id="rId81"/>
    <p:sldId id="355" r:id="rId82"/>
    <p:sldId id="356" r:id="rId83"/>
    <p:sldId id="357" r:id="rId84"/>
    <p:sldId id="359" r:id="rId85"/>
    <p:sldId id="360" r:id="rId86"/>
    <p:sldId id="287" r:id="rId87"/>
    <p:sldId id="286" r:id="rId88"/>
    <p:sldId id="285" r:id="rId89"/>
    <p:sldId id="361" r:id="rId90"/>
    <p:sldId id="362" r:id="rId91"/>
    <p:sldId id="363" r:id="rId92"/>
    <p:sldId id="364" r:id="rId93"/>
    <p:sldId id="365" r:id="rId94"/>
    <p:sldId id="366" r:id="rId9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79" d="100"/>
          <a:sy n="79" d="100"/>
        </p:scale>
        <p:origin x="-168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256"/>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theme" Target="theme/theme1.xml"/><Relationship Id="rId10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notesMaster" Target="notesMasters/notesMaster1.xml"/><Relationship Id="rId97" Type="http://schemas.openxmlformats.org/officeDocument/2006/relationships/handoutMaster" Target="handoutMasters/handoutMaster1.xml"/><Relationship Id="rId98" Type="http://schemas.openxmlformats.org/officeDocument/2006/relationships/printerSettings" Target="printerSettings/printerSettings1.bin"/><Relationship Id="rId9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viewProps" Target="viewProps.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ft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_-_2004_Worksheet2.xls"/><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93-00-00ax-tgax-july-2018-san-diego-meeting-minutes.docx" TargetMode="External"/><Relationship Id="rId3" Type="http://schemas.openxmlformats.org/officeDocument/2006/relationships/hyperlink" Target="https://mentor.ieee.org/802.11/dcn/18/11-18-1568-00-00ax-sept-2018-san-jose-phy-ad-hoc-meeting-minute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6/11-16-1348-04-00ax-coexistence-assurance.docx" TargetMode="External"/><Relationship Id="rId4" Type="http://schemas.openxmlformats.org/officeDocument/2006/relationships/hyperlink" Target="https://mentor.ieee.org/802.11/dcn/18/11-18-1559-00-0000-rlan-and-uwb-regulatory-statu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32-00-00ax-tgax-coexistence-assurance-document-comment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18/11-18-1532-00-00ax-tgax-coexistence-assurance-document-comments.docx" TargetMode="External"/><Relationship Id="rId4"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559-00-0000-rlan-and-uwb-regulatory-status.doc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4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Date Placeholder 1"/>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July 2018.</a:t>
            </a:r>
          </a:p>
          <a:p>
            <a:pPr>
              <a:buFont typeface="Arial" panose="020B0604020202020204" pitchFamily="34" charset="0"/>
              <a:buChar char="•"/>
            </a:pPr>
            <a:r>
              <a:rPr lang="en-US" dirty="0" smtClean="0"/>
              <a:t>Continue working on the resolving of comments received on draft D3.0.</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September 10, 13:30 </a:t>
            </a:r>
            <a:r>
              <a:rPr lang="en-US" altLang="en-US" sz="1400" dirty="0"/>
              <a:t>– </a:t>
            </a:r>
            <a:r>
              <a:rPr lang="en-US" altLang="en-US" sz="1400" dirty="0" smtClean="0"/>
              <a:t>15:30 </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September 10,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	</a:t>
            </a:r>
          </a:p>
          <a:p>
            <a:pPr>
              <a:lnSpc>
                <a:spcPct val="80000"/>
              </a:lnSpc>
            </a:pPr>
            <a:r>
              <a:rPr lang="en-CA" altLang="en-US" sz="1400" dirty="0" smtClean="0"/>
              <a:t>Tuesday</a:t>
            </a:r>
            <a:r>
              <a:rPr lang="en-US" altLang="en-US" sz="1400" dirty="0" smtClean="0"/>
              <a:t> September 11, 08:00 </a:t>
            </a:r>
            <a:r>
              <a:rPr lang="en-US" altLang="en-US" sz="1400" dirty="0"/>
              <a:t>– </a:t>
            </a:r>
            <a:r>
              <a:rPr lang="en-US" altLang="en-US" sz="1400" dirty="0" smtClean="0"/>
              <a:t>10:00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a:t>
            </a:r>
            <a:r>
              <a:rPr lang="en-US" altLang="en-US" sz="1200" dirty="0" smtClean="0"/>
              <a:t>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CA" altLang="en-US" sz="1400" dirty="0" smtClean="0"/>
              <a:t>Tuesday</a:t>
            </a:r>
            <a:r>
              <a:rPr lang="en-US" altLang="en-US" sz="1400" dirty="0" smtClean="0"/>
              <a:t> </a:t>
            </a:r>
            <a:r>
              <a:rPr lang="en-US" altLang="en-US" sz="1400" dirty="0"/>
              <a:t>September 11, </a:t>
            </a:r>
            <a:r>
              <a:rPr lang="en-US" altLang="en-US" sz="1400" dirty="0" smtClean="0"/>
              <a:t>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September 11,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September 11, 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September 12,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September 12, </a:t>
            </a:r>
            <a:r>
              <a:rPr lang="en-US" altLang="en-US" sz="1200" dirty="0"/>
              <a:t>16:00 – 18:00</a:t>
            </a:r>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September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September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3" name="Date Placeholder 2"/>
          <p:cNvSpPr>
            <a:spLocks noGrp="1"/>
          </p:cNvSpPr>
          <p:nvPr>
            <p:ph type="dt" idx="10"/>
          </p:nvPr>
        </p:nvSpPr>
        <p:spPr/>
        <p:txBody>
          <a:bodyPr/>
          <a:lstStyle/>
          <a:p>
            <a:r>
              <a:rPr lang="en-US" smtClean="0"/>
              <a:t>September 2018</a:t>
            </a:r>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41333359"/>
              </p:ext>
            </p:extLst>
          </p:nvPr>
        </p:nvGraphicFramePr>
        <p:xfrm>
          <a:off x="914400" y="1981200"/>
          <a:ext cx="7086600" cy="261360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pPr algn="ctr"/>
                      <a:endParaRPr lang="en-US" sz="1800"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457200">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b="1" dirty="0"/>
                    </a:p>
                  </a:txBody>
                  <a:tcPr/>
                </a:tc>
                <a:tc hMerge="1">
                  <a:txBody>
                    <a:bodyPr/>
                    <a:lstStyle/>
                    <a:p>
                      <a:endParaRPr lang="en-US"/>
                    </a:p>
                  </a:txBody>
                  <a:tcPr/>
                </a:tc>
                <a:tc>
                  <a:txBody>
                    <a:bodyPr/>
                    <a:lstStyle/>
                    <a:p>
                      <a:endParaRPr lang="en-US" b="1" dirty="0"/>
                    </a:p>
                  </a:txBody>
                  <a:tcPr/>
                </a:tc>
              </a:tr>
              <a:tr h="381000">
                <a:tc>
                  <a:txBody>
                    <a:bodyPr/>
                    <a:lstStyle/>
                    <a:p>
                      <a:pPr algn="ctr"/>
                      <a:r>
                        <a:rPr lang="en-US" dirty="0" smtClean="0"/>
                        <a:t>PM 1</a:t>
                      </a:r>
                      <a:endParaRPr lang="en-US" dirty="0"/>
                    </a:p>
                  </a:txBody>
                  <a:tcPr/>
                </a:tc>
                <a:tc gridSpan="2">
                  <a:txBody>
                    <a:bodyPr/>
                    <a:lstStyle/>
                    <a:p>
                      <a:pPr algn="ctr"/>
                      <a:r>
                        <a:rPr lang="en-US" sz="1800" b="1" dirty="0" smtClean="0"/>
                        <a:t>TGax</a:t>
                      </a:r>
                      <a:endParaRPr lang="en-US" sz="1800" b="1"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b="1" dirty="0" smtClean="0"/>
                        <a:t>TGax</a:t>
                      </a:r>
                      <a:endParaRPr lang="en-US" b="1"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MAC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6</a:t>
                      </a:r>
                      <a:r>
                        <a:rPr lang="en-US" sz="1400" baseline="0" dirty="0" smtClean="0"/>
                        <a:t> GHz</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8" name="TextBox 7"/>
          <p:cNvSpPr txBox="1"/>
          <p:nvPr/>
        </p:nvSpPr>
        <p:spPr>
          <a:xfrm>
            <a:off x="990600" y="5029200"/>
            <a:ext cx="6781800" cy="830997"/>
          </a:xfrm>
          <a:prstGeom prst="rect">
            <a:avLst/>
          </a:prstGeom>
          <a:noFill/>
        </p:spPr>
        <p:txBody>
          <a:bodyPr wrap="square" rtlCol="0">
            <a:spAutoFit/>
          </a:bodyPr>
          <a:lstStyle/>
          <a:p>
            <a:pPr marL="342900" indent="-342900">
              <a:buFontTx/>
              <a:buChar char="-"/>
            </a:pPr>
            <a:r>
              <a:rPr lang="en-US" dirty="0" smtClean="0">
                <a:solidFill>
                  <a:schemeClr val="tx1"/>
                </a:solidFill>
              </a:rPr>
              <a:t>Tuesday AM1 – 6GHz related submissions</a:t>
            </a:r>
          </a:p>
          <a:p>
            <a:pPr marL="342900" indent="-342900">
              <a:buFontTx/>
              <a:buChar char="-"/>
            </a:pPr>
            <a:r>
              <a:rPr lang="en-US" dirty="0" smtClean="0">
                <a:solidFill>
                  <a:schemeClr val="tx1"/>
                </a:solidFill>
              </a:rPr>
              <a:t>Thursday PM1 – Coexistence issues (802.19)</a:t>
            </a:r>
            <a:endParaRPr lang="en-US" dirty="0">
              <a:solidFill>
                <a:schemeClr val="tx1"/>
              </a:solidFill>
            </a:endParaRPr>
          </a:p>
        </p:txBody>
      </p:sp>
      <p:sp>
        <p:nvSpPr>
          <p:cNvPr id="3" name="Date Placeholder 2"/>
          <p:cNvSpPr>
            <a:spLocks noGrp="1"/>
          </p:cNvSpPr>
          <p:nvPr>
            <p:ph type="dt" idx="10"/>
          </p:nvPr>
        </p:nvSpPr>
        <p:spPr/>
        <p:txBody>
          <a:bodyPr/>
          <a:lstStyle/>
          <a:p>
            <a:r>
              <a:rPr lang="en-US" smtClean="0"/>
              <a:t>September 2018</a:t>
            </a:r>
            <a:endParaRPr lang="en-GB" dirty="0"/>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September 10, 13:</a:t>
            </a:r>
            <a:r>
              <a:rPr lang="en-US" altLang="en-US" dirty="0"/>
              <a:t>3</a:t>
            </a:r>
            <a:r>
              <a:rPr lang="en-US" altLang="en-US" dirty="0" smtClean="0"/>
              <a:t>0 </a:t>
            </a:r>
            <a:r>
              <a:rPr lang="en-US" altLang="en-US" dirty="0"/>
              <a:t>– </a:t>
            </a:r>
            <a:r>
              <a:rPr lang="en-US" altLang="en-US" dirty="0" smtClean="0"/>
              <a:t>15:</a:t>
            </a:r>
            <a:r>
              <a:rPr lang="en-US" altLang="en-US" dirty="0"/>
              <a:t>3</a:t>
            </a:r>
            <a:r>
              <a:rPr lang="en-US" altLang="en-US" dirty="0" smtClean="0"/>
              <a:t>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Submissions</a:t>
            </a:r>
            <a:endParaRPr lang="en-US" altLang="en-US" dirty="0"/>
          </a:p>
          <a:p>
            <a:pPr lvl="0">
              <a:lnSpc>
                <a:spcPct val="80000"/>
              </a:lnSpc>
              <a:buFont typeface="Arial" panose="020B0604020202020204" pitchFamily="34" charset="0"/>
              <a:buChar char="•"/>
            </a:pPr>
            <a:r>
              <a:rPr lang="en-US" altLang="en-US" dirty="0"/>
              <a:t>Summary from </a:t>
            </a:r>
            <a:r>
              <a:rPr lang="en-US" altLang="en-US" dirty="0" smtClean="0"/>
              <a:t>July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a:t>
            </a:r>
            <a:r>
              <a:rPr lang="en-US" altLang="en-US" dirty="0" smtClean="0"/>
              <a:t>Stacey</a:t>
            </a:r>
          </a:p>
          <a:p>
            <a:pPr lvl="0">
              <a:lnSpc>
                <a:spcPct val="80000"/>
              </a:lnSpc>
              <a:buFont typeface="Arial" panose="020B0604020202020204" pitchFamily="34" charset="0"/>
              <a:buChar char="•"/>
            </a:pPr>
            <a:r>
              <a:rPr lang="en-US" altLang="en-US" dirty="0" smtClean="0"/>
              <a:t>Status of 802.19 comments and CA Document.</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Update on Sept 10 </a:t>
            </a:r>
            <a:r>
              <a:rPr lang="en-US" smtClean="0"/>
              <a:t>@ 16:46 </a:t>
            </a:r>
            <a:r>
              <a:rPr lang="en-US" dirty="0" smtClean="0"/>
              <a:t>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1635005514"/>
              </p:ext>
            </p:extLst>
          </p:nvPr>
        </p:nvGraphicFramePr>
        <p:xfrm>
          <a:off x="4254500" y="3149600"/>
          <a:ext cx="2298700" cy="2022856"/>
        </p:xfrm>
        <a:graphic>
          <a:graphicData uri="http://schemas.openxmlformats.org/presentationml/2006/ole">
            <mc:AlternateContent xmlns:mc="http://schemas.openxmlformats.org/markup-compatibility/2006">
              <mc:Choice xmlns:v="urn:schemas-microsoft-com:vml" Requires="v">
                <p:oleObj spid="_x0000_s1116" name="Worksheet" showAsIcon="1" r:id="rId3" imgW="635000" imgH="558800" progId="Excel.Sheet.8">
                  <p:embed/>
                </p:oleObj>
              </mc:Choice>
              <mc:Fallback>
                <p:oleObj name="Worksheet" showAsIcon="1" r:id="rId3" imgW="635000" imgH="558800" progId="Excel.Sheet.8">
                  <p:embed/>
                  <p:pic>
                    <p:nvPicPr>
                      <p:cNvPr id="0" name=""/>
                      <p:cNvPicPr/>
                      <p:nvPr/>
                    </p:nvPicPr>
                    <p:blipFill>
                      <a:blip r:embed="rId4"/>
                      <a:stretch>
                        <a:fillRect/>
                      </a:stretch>
                    </p:blipFill>
                    <p:spPr>
                      <a:xfrm>
                        <a:off x="4254500" y="3149600"/>
                        <a:ext cx="2298700" cy="2022856"/>
                      </a:xfrm>
                      <a:prstGeom prst="rect">
                        <a:avLst/>
                      </a:prstGeom>
                    </p:spPr>
                  </p:pic>
                </p:oleObj>
              </mc:Fallback>
            </mc:AlternateContent>
          </a:graphicData>
        </a:graphic>
      </p:graphicFrame>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Table 6"/>
          <p:cNvGraphicFramePr>
            <a:graphicFrameLocks noGrp="1"/>
          </p:cNvGraphicFramePr>
          <p:nvPr/>
        </p:nvGraphicFramePr>
        <p:xfrm>
          <a:off x="685800" y="2094140"/>
          <a:ext cx="7770812" cy="3887333"/>
        </p:xfrm>
        <a:graphic>
          <a:graphicData uri="http://schemas.openxmlformats.org/drawingml/2006/table">
            <a:tbl>
              <a:tblPr/>
              <a:tblGrid>
                <a:gridCol w="681650"/>
                <a:gridCol w="681650"/>
                <a:gridCol w="3691398"/>
                <a:gridCol w="2034464"/>
                <a:gridCol w="681650"/>
              </a:tblGrid>
              <a:tr h="188765">
                <a:tc>
                  <a:txBody>
                    <a:bodyPr/>
                    <a:lstStyle/>
                    <a:p>
                      <a:pPr algn="ctr" fontAlgn="t"/>
                      <a:r>
                        <a:rPr lang="en-US" sz="1200" b="1" i="0" u="none" strike="noStrike" dirty="0">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1258</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Punctured NDP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Ron Porat (Broadcom)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1435</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HE-SIG-CR-Part2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1436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HE-SIG-CR-Part3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1441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HE-SIG Part 4</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Xin Zuo (Huawei Technologies)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1442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spec-text-changes-regarding-single-stream-pilot</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on Packet Extension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1453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 on PHY subcarriers and RU part 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Yujin Noh (Newracom)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1459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CR-Phy-Capabilities-Part-1</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1460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CR-Phy-Capabilities-Part-2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Lochan Verma (Qualcomm)</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1492</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PHY Math comment resolutions</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Yan Zhang (Marvell)</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1000" b="0" i="0" u="none" strike="noStrike">
                          <a:solidFill>
                            <a:srgbClr val="000000"/>
                          </a:solidFill>
                          <a:effectLst/>
                          <a:latin typeface="Calibri"/>
                        </a:rPr>
                        <a:t>1493</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PHY_CR_3.0_TxRx_Misc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1000" b="0" i="0" u="none" strike="noStrike">
                          <a:solidFill>
                            <a:srgbClr val="000000"/>
                          </a:solidFill>
                          <a:effectLst/>
                          <a:latin typeface="Calibri"/>
                        </a:rPr>
                        <a:t>Xiaogang Chen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1514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Preamble</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Ron Porat (Broadcom)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1522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on Nominal Packet Padding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Hongyuan Zhang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1534</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CR for PPDU formats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Tianyu Wu</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1590</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 Comment Resolution - Part 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err="1">
                          <a:solidFill>
                            <a:srgbClr val="000000"/>
                          </a:solidFill>
                          <a:effectLst/>
                          <a:latin typeface="Calibri"/>
                        </a:rPr>
                        <a:t>Youhan</a:t>
                      </a:r>
                      <a:r>
                        <a:rPr lang="en-US" sz="1000" b="0" i="0" u="none" strike="noStrike" dirty="0">
                          <a:solidFill>
                            <a:srgbClr val="000000"/>
                          </a:solidFill>
                          <a:effectLst/>
                          <a:latin typeface="Calibri"/>
                        </a:rPr>
                        <a:t>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1000" b="0" i="0" u="none" strike="noStrike">
                          <a:solidFill>
                            <a:srgbClr val="000000"/>
                          </a:solidFill>
                          <a:effectLst/>
                          <a:latin typeface="Calibri"/>
                        </a:rPr>
                        <a:t>1591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D3.0 Comment Resolution - Part 2</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err="1">
                          <a:solidFill>
                            <a:srgbClr val="000000"/>
                          </a:solidFill>
                          <a:effectLst/>
                          <a:latin typeface="Calibri"/>
                        </a:rPr>
                        <a:t>Youhan</a:t>
                      </a:r>
                      <a:r>
                        <a:rPr lang="en-US" sz="1000" b="0" i="0" u="none" strike="noStrike" dirty="0">
                          <a:solidFill>
                            <a:srgbClr val="000000"/>
                          </a:solidFill>
                          <a:effectLst/>
                          <a:latin typeface="Calibri"/>
                        </a:rPr>
                        <a:t> Kim (Qualcomm)</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14608">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a:solidFill>
                            <a:srgbClr val="000000"/>
                          </a:solidFill>
                          <a:effectLst/>
                          <a:latin typeface="Calibri"/>
                        </a:rPr>
                        <a:t>1601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a:solidFill>
                            <a:srgbClr val="000000"/>
                          </a:solidFill>
                          <a:effectLst/>
                          <a:latin typeface="Calibri"/>
                        </a:rPr>
                        <a:t>HE-SIG-CR-Part5</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t"/>
                      <a:r>
                        <a:rPr lang="en-US" sz="1000" b="0" i="0" u="none" strike="noStrike">
                          <a:solidFill>
                            <a:srgbClr val="000000"/>
                          </a:solidFill>
                          <a:effectLst/>
                          <a:latin typeface="Calibri"/>
                        </a:rPr>
                        <a:t>Ross Jian Yu (Huawei Technologies Co., Ltd.)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a:solidFill>
                            <a:srgbClr val="000000"/>
                          </a:solidFill>
                          <a:effectLst/>
                          <a:latin typeface="Calibri"/>
                        </a:rPr>
                        <a:t>PHY</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99969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97265060"/>
              </p:ext>
            </p:extLst>
          </p:nvPr>
        </p:nvGraphicFramePr>
        <p:xfrm>
          <a:off x="685800" y="2819400"/>
          <a:ext cx="7770812" cy="793461"/>
        </p:xfrm>
        <a:graphic>
          <a:graphicData uri="http://schemas.openxmlformats.org/drawingml/2006/table">
            <a:tbl>
              <a:tblPr/>
              <a:tblGrid>
                <a:gridCol w="681650"/>
                <a:gridCol w="681650"/>
                <a:gridCol w="3691398"/>
                <a:gridCol w="2034464"/>
                <a:gridCol w="681650"/>
              </a:tblGrid>
              <a:tr h="161499">
                <a:tc>
                  <a:txBody>
                    <a:bodyPr/>
                    <a:lstStyle/>
                    <a:p>
                      <a:pPr algn="r" fontAlgn="t"/>
                      <a:r>
                        <a:rPr lang="en-US" sz="1000" b="0" i="0" u="none" strike="noStrike" dirty="0">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1410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LB233-CR-Spatial-Reuse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Matthew Fischer (Broadcom Inc)</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61499">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endParaRPr lang="en-US" sz="1000" b="0" i="0" u="none" strike="noStrike" dirty="0" smtClean="0">
                        <a:solidFill>
                          <a:srgbClr val="000000"/>
                        </a:solidFill>
                        <a:effectLst/>
                        <a:latin typeface="Calibri"/>
                      </a:endParaRPr>
                    </a:p>
                    <a:p>
                      <a:pPr algn="r" fontAlgn="t"/>
                      <a:endParaRPr lang="en-US" sz="1000" b="0" i="0" u="none" strike="noStrike" dirty="0" smtClean="0">
                        <a:solidFill>
                          <a:srgbClr val="000000"/>
                        </a:solidFill>
                        <a:effectLst/>
                        <a:latin typeface="Calibri"/>
                      </a:endParaRPr>
                    </a:p>
                    <a:p>
                      <a:pPr algn="r" fontAlgn="t"/>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OBSS_PD</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161499">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1000" b="0" i="0" u="none" strike="noStrike">
                          <a:solidFill>
                            <a:srgbClr val="000000"/>
                          </a:solidFill>
                          <a:effectLst/>
                          <a:latin typeface="Calibri"/>
                        </a:rPr>
                        <a:t>1531</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Spatial Reuse DSC and TPC</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a:solidFill>
                            <a:srgbClr val="000000"/>
                          </a:solidFill>
                          <a:effectLst/>
                          <a:latin typeface="Calibri"/>
                        </a:rPr>
                        <a:t>Graham Smith (SR Technologies)</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1000" b="0" i="0" u="none" strike="noStrike" dirty="0">
                          <a:solidFill>
                            <a:srgbClr val="000000"/>
                          </a:solidFill>
                          <a:effectLst/>
                          <a:latin typeface="Calibri"/>
                        </a:rPr>
                        <a:t>SR</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1647392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8991165"/>
              </p:ext>
            </p:extLst>
          </p:nvPr>
        </p:nvGraphicFramePr>
        <p:xfrm>
          <a:off x="609600" y="2286000"/>
          <a:ext cx="7924800" cy="2295363"/>
        </p:xfrm>
        <a:graphic>
          <a:graphicData uri="http://schemas.openxmlformats.org/drawingml/2006/table">
            <a:tbl>
              <a:tblPr/>
              <a:tblGrid>
                <a:gridCol w="695158"/>
                <a:gridCol w="695158"/>
                <a:gridCol w="3764547"/>
                <a:gridCol w="2074779"/>
                <a:gridCol w="695158"/>
              </a:tblGrid>
              <a:tr h="205847">
                <a:tc>
                  <a:txBody>
                    <a:bodyPr/>
                    <a:lstStyle/>
                    <a:p>
                      <a:pPr algn="ctr" fontAlgn="t"/>
                      <a:r>
                        <a:rPr lang="en-US" sz="1200" b="1" i="0" u="none" strike="noStrike">
                          <a:solidFill>
                            <a:srgbClr val="FFFFFF"/>
                          </a:solidFill>
                          <a:effectLst/>
                          <a:latin typeface="Calibri"/>
                        </a:rPr>
                        <a:t>Year</a:t>
                      </a:r>
                    </a:p>
                  </a:txBody>
                  <a:tcPr marL="10487" marR="10487" marT="10487"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DCN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000" b="1" i="0" u="none" strike="noStrike">
                          <a:solidFill>
                            <a:srgbClr val="FFFFFF"/>
                          </a:solidFill>
                          <a:effectLst/>
                          <a:latin typeface="Calibri"/>
                        </a:rPr>
                        <a:t>Title</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a:solidFill>
                            <a:srgbClr val="FFFFFF"/>
                          </a:solidFill>
                          <a:effectLst/>
                          <a:latin typeface="Calibri"/>
                        </a:rPr>
                        <a:t>Author (Affiliation)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1200" b="1" i="0" u="none" strike="noStrike">
                          <a:solidFill>
                            <a:srgbClr val="FFFFFF"/>
                          </a:solidFill>
                          <a:effectLst/>
                          <a:latin typeface="Calibri"/>
                        </a:rPr>
                        <a:t>Ad Hoc</a:t>
                      </a:r>
                    </a:p>
                  </a:txBody>
                  <a:tcPr marL="10487" marR="10487" marT="10487"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219235">
                <a:tc>
                  <a:txBody>
                    <a:bodyPr/>
                    <a:lstStyle/>
                    <a:p>
                      <a:pPr algn="r" fontAlgn="t"/>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dirty="0" smtClean="0">
                          <a:solidFill>
                            <a:srgbClr val="000000"/>
                          </a:solidFill>
                          <a:effectLst/>
                          <a:latin typeface="Calibri"/>
                        </a:rPr>
                        <a:t>1211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kern="1200" dirty="0" smtClean="0">
                          <a:solidFill>
                            <a:schemeClr val="tx1"/>
                          </a:solidFill>
                          <a:latin typeface="+mn-lt"/>
                          <a:ea typeface="+mn-ea"/>
                          <a:cs typeface="+mn-cs"/>
                        </a:rPr>
                        <a:t>MAC-CR-27.16.1</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Aterjadhi</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1227</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Discovery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dirty="0">
                          <a:solidFill>
                            <a:srgbClr val="000000"/>
                          </a:solidFill>
                          <a:effectLst/>
                          <a:latin typeface="Calibri"/>
                        </a:rPr>
                        <a:t>Laurent </a:t>
                      </a:r>
                      <a:r>
                        <a:rPr lang="en-US" sz="1000" b="0" i="0" u="none" strike="noStrike" dirty="0" err="1">
                          <a:solidFill>
                            <a:srgbClr val="000000"/>
                          </a:solidFill>
                          <a:effectLst/>
                          <a:latin typeface="Calibri"/>
                        </a:rPr>
                        <a:t>Cariou</a:t>
                      </a:r>
                      <a:endParaRPr lang="en-US" sz="1000" b="0" i="0" u="none" strike="noStrike" dirty="0">
                        <a:solidFill>
                          <a:srgbClr val="000000"/>
                        </a:solidFill>
                        <a:effectLst/>
                        <a:latin typeface="Calibri"/>
                      </a:endParaRP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1229</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CR for 6 GHz - Policy</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1000" b="0" i="0" u="none" strike="noStrike">
                          <a:solidFill>
                            <a:srgbClr val="000000"/>
                          </a:solidFill>
                          <a:effectLst/>
                          <a:latin typeface="Calibri"/>
                        </a:rPr>
                        <a:t>1256</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11ax 6GHz Operation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1000" b="0" i="0" u="none" strike="noStrike">
                          <a:solidFill>
                            <a:srgbClr val="000000"/>
                          </a:solidFill>
                          <a:effectLst/>
                          <a:latin typeface="Calibri"/>
                        </a:rPr>
                        <a:t>George Cherian</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1489</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d3-0-TXOP operation at 6GHz band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Liwen Chu (Marvell)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t"/>
                      <a:r>
                        <a:rPr lang="en-US" sz="1000" b="0" i="0" u="none" strike="noStrike">
                          <a:solidFill>
                            <a:srgbClr val="000000"/>
                          </a:solidFill>
                          <a:effectLst/>
                          <a:latin typeface="Calibri"/>
                        </a:rPr>
                        <a:t>2018</a:t>
                      </a:r>
                    </a:p>
                  </a:txBody>
                  <a:tcPr marL="10487" marR="10487" marT="10487"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1000" b="0" i="0" u="none" strike="noStrike">
                          <a:solidFill>
                            <a:srgbClr val="000000"/>
                          </a:solidFill>
                          <a:effectLst/>
                          <a:latin typeface="Calibri"/>
                        </a:rPr>
                        <a:t>1500</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CR for 6GHz - 6G Map</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1000" b="0" i="0" u="none" strike="noStrike">
                          <a:solidFill>
                            <a:srgbClr val="000000"/>
                          </a:solidFill>
                          <a:effectLst/>
                          <a:latin typeface="Calibri"/>
                        </a:rPr>
                        <a:t>Laurent Cariou</a:t>
                      </a:r>
                    </a:p>
                  </a:txBody>
                  <a:tcPr marL="10487" marR="10487" marT="10487"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9235">
                <a:tc>
                  <a:txBody>
                    <a:bodyPr/>
                    <a:lstStyle/>
                    <a:p>
                      <a:pPr algn="r" fontAlgn="b"/>
                      <a:r>
                        <a:rPr lang="en-US" sz="1000" b="0" i="0" u="none" strike="noStrike">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1508</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CR for multiple BSSID</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a:solidFill>
                            <a:srgbClr val="000000"/>
                          </a:solidFill>
                          <a:effectLst/>
                          <a:latin typeface="Calibri"/>
                        </a:rPr>
                        <a:t>Po-Kai Huang (Intel)</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TG</a:t>
                      </a: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219235">
                <a:tc>
                  <a:txBody>
                    <a:bodyPr/>
                    <a:lstStyle/>
                    <a:p>
                      <a:pPr algn="r" fontAlgn="b"/>
                      <a:r>
                        <a:rPr lang="en-US" sz="1000" b="0" i="0" u="none" strike="noStrike" dirty="0">
                          <a:solidFill>
                            <a:srgbClr val="000000"/>
                          </a:solidFill>
                          <a:effectLst/>
                          <a:latin typeface="Calibri"/>
                        </a:rPr>
                        <a:t>2018</a:t>
                      </a: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1000" b="0" i="0" u="none" strike="noStrike">
                          <a:solidFill>
                            <a:srgbClr val="000000"/>
                          </a:solidFill>
                          <a:effectLst/>
                          <a:latin typeface="Calibri"/>
                        </a:rPr>
                        <a:t>1607</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6 GHz operation for 11ax</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a:solidFill>
                            <a:srgbClr val="000000"/>
                          </a:solidFill>
                          <a:effectLst/>
                          <a:latin typeface="Calibri"/>
                        </a:rPr>
                        <a:t>Ravi </a:t>
                      </a:r>
                      <a:r>
                        <a:rPr lang="en-US" sz="1000" b="0" i="0" u="none" strike="noStrike" dirty="0" err="1">
                          <a:solidFill>
                            <a:srgbClr val="000000"/>
                          </a:solidFill>
                          <a:effectLst/>
                          <a:latin typeface="Calibri"/>
                        </a:rPr>
                        <a:t>Gidvani</a:t>
                      </a:r>
                      <a:r>
                        <a:rPr lang="en-US" sz="1000" b="0" i="0" u="none" strike="noStrike" dirty="0">
                          <a:solidFill>
                            <a:srgbClr val="000000"/>
                          </a:solidFill>
                          <a:effectLst/>
                          <a:latin typeface="Calibri"/>
                        </a:rPr>
                        <a:t> (Samsung)</a:t>
                      </a: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335636">
                <a:tc>
                  <a:txBody>
                    <a:bodyPr/>
                    <a:lstStyle/>
                    <a:p>
                      <a:pPr algn="r" fontAlgn="b"/>
                      <a:r>
                        <a:rPr lang="en-US" sz="1000" b="0" i="0" u="none" strike="noStrike" dirty="0" smtClean="0">
                          <a:solidFill>
                            <a:srgbClr val="000000"/>
                          </a:solidFill>
                          <a:effectLst/>
                          <a:latin typeface="Calibri"/>
                        </a:rPr>
                        <a:t>2018</a:t>
                      </a:r>
                      <a:endParaRPr lang="en-US" sz="1000" b="0" i="0" u="none" strike="noStrike" dirty="0">
                        <a:solidFill>
                          <a:srgbClr val="000000"/>
                        </a:solidFill>
                        <a:effectLst/>
                        <a:latin typeface="Calibri"/>
                      </a:endParaRPr>
                    </a:p>
                  </a:txBody>
                  <a:tcPr marL="10487" marR="10487" marT="10487"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r" fontAlgn="b"/>
                      <a:r>
                        <a:rPr lang="en-US" sz="1000" b="0" i="0" u="none" strike="noStrike" dirty="0" smtClean="0">
                          <a:solidFill>
                            <a:srgbClr val="000000"/>
                          </a:solidFill>
                          <a:effectLst/>
                          <a:latin typeface="Calibri"/>
                        </a:rPr>
                        <a:t>1624</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kern="1200" dirty="0" smtClean="0">
                          <a:solidFill>
                            <a:schemeClr val="tx1"/>
                          </a:solidFill>
                          <a:latin typeface="+mn-lt"/>
                          <a:ea typeface="+mn-ea"/>
                          <a:cs typeface="+mn-cs"/>
                        </a:rPr>
                        <a:t>Discovery Channels for 6 GHz band (this is related to discovery channels)</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Alfred </a:t>
                      </a:r>
                      <a:r>
                        <a:rPr lang="en-US" sz="1000" b="0" i="0" u="none" strike="noStrike" dirty="0" err="1" smtClean="0">
                          <a:solidFill>
                            <a:srgbClr val="000000"/>
                          </a:solidFill>
                          <a:effectLst/>
                          <a:latin typeface="Calibri"/>
                        </a:rPr>
                        <a:t>Asterjadhi</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CE6F1"/>
                    </a:solidFill>
                  </a:tcPr>
                </a:tc>
                <a:tc>
                  <a:txBody>
                    <a:bodyPr/>
                    <a:lstStyle/>
                    <a:p>
                      <a:pPr algn="l" fontAlgn="b"/>
                      <a:r>
                        <a:rPr lang="en-US" sz="1000" b="0" i="0" u="none" strike="noStrike" dirty="0" smtClean="0">
                          <a:solidFill>
                            <a:srgbClr val="000000"/>
                          </a:solidFill>
                          <a:effectLst/>
                          <a:latin typeface="Calibri"/>
                        </a:rPr>
                        <a:t>TG</a:t>
                      </a:r>
                      <a:endParaRPr lang="en-US" sz="1000" b="0" i="0" u="none" strike="noStrike" dirty="0">
                        <a:solidFill>
                          <a:srgbClr val="000000"/>
                        </a:solidFill>
                        <a:effectLst/>
                        <a:latin typeface="Calibri"/>
                      </a:endParaRPr>
                    </a:p>
                  </a:txBody>
                  <a:tcPr marL="10487" marR="10487" marT="10487"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CE6F1"/>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9574943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September 09-14,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Big Island, Hawaii</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Date Placeholder 1"/>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43295324"/>
              </p:ext>
            </p:extLst>
          </p:nvPr>
        </p:nvGraphicFramePr>
        <p:xfrm>
          <a:off x="2514600" y="1752600"/>
          <a:ext cx="4108777" cy="4113232"/>
        </p:xfrm>
        <a:graphic>
          <a:graphicData uri="http://schemas.openxmlformats.org/drawingml/2006/table">
            <a:tbl>
              <a:tblPr/>
              <a:tblGrid>
                <a:gridCol w="360419"/>
                <a:gridCol w="360419"/>
                <a:gridCol w="1951808"/>
                <a:gridCol w="1075712"/>
                <a:gridCol w="360419"/>
              </a:tblGrid>
              <a:tr h="99808">
                <a:tc>
                  <a:txBody>
                    <a:bodyPr/>
                    <a:lstStyle/>
                    <a:p>
                      <a:pPr algn="ctr" fontAlgn="t"/>
                      <a:r>
                        <a:rPr lang="en-US" sz="600" b="1" i="0" u="none" strike="noStrike" dirty="0">
                          <a:solidFill>
                            <a:srgbClr val="FFFFFF"/>
                          </a:solidFill>
                          <a:effectLst/>
                          <a:latin typeface="Calibri"/>
                        </a:rPr>
                        <a:t>Year</a:t>
                      </a:r>
                    </a:p>
                  </a:txBody>
                  <a:tcPr marL="5545" marR="5545" marT="5545" marB="0">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DCN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Title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600" b="1" i="0" u="none" strike="noStrike">
                          <a:solidFill>
                            <a:srgbClr val="FFFFFF"/>
                          </a:solidFill>
                          <a:effectLst/>
                          <a:latin typeface="Calibri"/>
                        </a:rPr>
                        <a:t>Author (Affiliation)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US" sz="600" b="1" i="0" u="none" strike="noStrike">
                          <a:solidFill>
                            <a:srgbClr val="FFFFFF"/>
                          </a:solidFill>
                          <a:effectLst/>
                          <a:latin typeface="Calibri"/>
                        </a:rPr>
                        <a:t>Ad Hoc</a:t>
                      </a:r>
                    </a:p>
                  </a:txBody>
                  <a:tcPr marL="5545" marR="5545" marT="5545"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496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Disallowed-Sub-Channels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Matthew Fischer (Broadcom LTD)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946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No Action frames in multi-TID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Robert Stacey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1181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FTM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Jonathan Segev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1189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for NAV Part 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1211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 CR subclause 27.16.1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1246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OMI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dirty="0" err="1">
                          <a:solidFill>
                            <a:srgbClr val="000000"/>
                          </a:solidFill>
                          <a:effectLst/>
                          <a:latin typeface="Calibri"/>
                        </a:rPr>
                        <a:t>Jarkko</a:t>
                      </a:r>
                      <a:r>
                        <a:rPr lang="en-US" sz="500" b="0" i="0" u="none" strike="noStrike" dirty="0">
                          <a:solidFill>
                            <a:srgbClr val="000000"/>
                          </a:solidFill>
                          <a:effectLst/>
                          <a:latin typeface="Calibri"/>
                        </a:rPr>
                        <a:t> </a:t>
                      </a:r>
                      <a:r>
                        <a:rPr lang="en-US" sz="500" b="0" i="0" u="none" strike="noStrike" dirty="0" err="1">
                          <a:solidFill>
                            <a:srgbClr val="000000"/>
                          </a:solidFill>
                          <a:effectLst/>
                          <a:latin typeface="Calibri"/>
                        </a:rPr>
                        <a:t>Kneckt</a:t>
                      </a:r>
                      <a:r>
                        <a:rPr lang="en-US" sz="500" b="0" i="0" u="none" strike="noStrike" dirty="0">
                          <a:solidFill>
                            <a:srgbClr val="000000"/>
                          </a:solidFill>
                          <a:effectLst/>
                          <a:latin typeface="Calibri"/>
                        </a:rPr>
                        <a:t> (Apple)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1266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Resolution for CIDs related to random access - 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1320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related to Multiple BSSID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1363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da-DK" sz="500" b="0" i="0" u="none" strike="noStrike">
                          <a:solidFill>
                            <a:srgbClr val="000000"/>
                          </a:solidFill>
                          <a:effectLst/>
                          <a:latin typeface="Calibri"/>
                        </a:rPr>
                        <a:t>CR for CID 16597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1415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SM power save</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1418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MU-RTS/CTS part I</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Po-Kai Huang (Intel)</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1432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Doze-Transition-Signaling</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Matthew Fischer (Broadcom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Figure 27-12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1455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Resolution for CIDs in 27.5.3.3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Resolution for CIDs in 9.3.1.23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Abhishek Patil (Qualcomm)</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r" fontAlgn="t"/>
                      <a:r>
                        <a:rPr lang="en-US" sz="500" b="0" i="0" u="none" strike="noStrike">
                          <a:solidFill>
                            <a:srgbClr val="000000"/>
                          </a:solidFill>
                          <a:effectLst/>
                          <a:latin typeface="Calibri"/>
                        </a:rPr>
                        <a:t>1458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CR for Random Access with multiple BSS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t"/>
                      <a:r>
                        <a:rPr lang="en-US" sz="500" b="0" i="0" u="none" strike="noStrike">
                          <a:solidFill>
                            <a:srgbClr val="000000"/>
                          </a:solidFill>
                          <a:effectLst/>
                          <a:latin typeface="Calibri"/>
                        </a:rPr>
                        <a:t>Pascal Viger (Canon)</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00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MAC-CR-9-4-2-200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MAC-CR-10-43-1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MAC-CR-subclause-27.16.1-non-6GHz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1468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MAC-CR-27-7-7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1469</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MAC-CR-27-7-6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1470</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MAC-CR-27-7-5</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MAC-CR-subclause-27.16.1-6GHz related</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t"/>
                      <a:r>
                        <a:rPr lang="en-US" sz="500" b="0" i="0" u="none" strike="noStrike">
                          <a:solidFill>
                            <a:srgbClr val="000000"/>
                          </a:solidFill>
                          <a:effectLst/>
                          <a:latin typeface="Calibri"/>
                        </a:rPr>
                        <a:t>1473</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MAC-CR-misc_part 1</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1474</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MAC-CR-27-7-2</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Alfred Asterjadhi (Qualcomm Inc.)</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comment-resolution-27.15.2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1487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d3-0-comment-resolution-27.5.3.2.3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1488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d3-0-comment-resolution-27.5.3.4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Liwen Chu (Marvell)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t"/>
                      <a:r>
                        <a:rPr lang="en-US" sz="500" b="0" i="0" u="none" strike="noStrike">
                          <a:solidFill>
                            <a:srgbClr val="000000"/>
                          </a:solidFill>
                          <a:effectLst/>
                          <a:latin typeface="Calibri"/>
                        </a:rPr>
                        <a:t>1496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CR for MU EDCA parameters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t"/>
                      <a:r>
                        <a:rPr lang="en-US" sz="500" b="0" i="0" u="none" strike="noStrike">
                          <a:solidFill>
                            <a:srgbClr val="000000"/>
                          </a:solidFill>
                          <a:effectLst/>
                          <a:latin typeface="Calibri"/>
                        </a:rPr>
                        <a:t>1497</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CR for OPS</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t"/>
                      <a:r>
                        <a:rPr lang="en-US" sz="500" b="0" i="0" u="none" strike="noStrike">
                          <a:solidFill>
                            <a:srgbClr val="000000"/>
                          </a:solidFill>
                          <a:effectLst/>
                          <a:latin typeface="Calibri"/>
                        </a:rPr>
                        <a:t>2018</a:t>
                      </a:r>
                    </a:p>
                  </a:txBody>
                  <a:tcPr marL="5545" marR="5545" marT="5545"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t"/>
                      <a:r>
                        <a:rPr lang="en-US" sz="500" b="0" i="0" u="none" strike="noStrike">
                          <a:solidFill>
                            <a:srgbClr val="000000"/>
                          </a:solidFill>
                          <a:effectLst/>
                          <a:latin typeface="Calibri"/>
                        </a:rPr>
                        <a:t>1498</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da-DK" sz="500" b="0" i="0" u="none" strike="noStrike">
                          <a:solidFill>
                            <a:srgbClr val="000000"/>
                          </a:solidFill>
                          <a:effectLst/>
                          <a:latin typeface="Calibri"/>
                        </a:rPr>
                        <a:t>CR for 27.5.6</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t"/>
                      <a:r>
                        <a:rPr lang="en-US" sz="500" b="0" i="0" u="none" strike="noStrike">
                          <a:solidFill>
                            <a:srgbClr val="000000"/>
                          </a:solidFill>
                          <a:effectLst/>
                          <a:latin typeface="Calibri"/>
                        </a:rPr>
                        <a:t>Laurent Cariou</a:t>
                      </a:r>
                    </a:p>
                  </a:txBody>
                  <a:tcPr marL="5545" marR="5545" marT="5545"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Ack-related-CIDs-Sec-27.4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George Cherian (Qualcomm)</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Differentiating TB from non-TB sounding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1503</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lb233-cr-tua-access-delay</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1504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lb233-cr-a-control-subfield</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lb233-cr-mac-txvector</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1506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lb233-cr-er-beacon</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Yongho Seok (MediaTek)</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US" sz="500" b="0" i="0" u="none" strike="noStrike">
                          <a:solidFill>
                            <a:srgbClr val="000000"/>
                          </a:solidFill>
                          <a:effectLst/>
                          <a:latin typeface="Calibri"/>
                        </a:rPr>
                        <a:t>1507</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CR for Co-located BSS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Po-Kai Huang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1511</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fi-FI" sz="500" b="0" i="0" u="none" strike="noStrike">
                          <a:solidFill>
                            <a:srgbClr val="000000"/>
                          </a:solidFill>
                          <a:effectLst/>
                          <a:latin typeface="Calibri"/>
                        </a:rPr>
                        <a:t>LB233 CR on CID 17024</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LB233 CR on MU Cascading</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Ming Gan (Huawei)</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MU</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r" fontAlgn="b"/>
                      <a:r>
                        <a:rPr lang="en-US" sz="500" b="0" i="0" u="none" strike="noStrike">
                          <a:solidFill>
                            <a:srgbClr val="000000"/>
                          </a:solidFill>
                          <a:effectLst/>
                          <a:latin typeface="Calibri"/>
                        </a:rPr>
                        <a:t>1515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CR BQR section 27.5.2</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CFFCC"/>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r" fontAlgn="b"/>
                      <a:r>
                        <a:rPr lang="en-US" sz="500" b="0" i="0" u="none" strike="noStrike">
                          <a:solidFill>
                            <a:srgbClr val="000000"/>
                          </a:solidFill>
                          <a:effectLst/>
                          <a:latin typeface="Calibri"/>
                        </a:rPr>
                        <a:t>1516</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CR BQR section 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Zhou Lan (Broadcom Inc.)</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F00"/>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b"/>
                      <a:r>
                        <a:rPr lang="en-US" sz="500" b="0" i="0" u="none" strike="noStrike">
                          <a:solidFill>
                            <a:srgbClr val="000000"/>
                          </a:solidFill>
                          <a:effectLst/>
                          <a:latin typeface="Calibri"/>
                        </a:rPr>
                        <a:t>1519</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CR on control response</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Robert Stacey (Intel)</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500" b="0" i="0" u="none" strike="noStrike">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r>
              <a:tr h="85392">
                <a:tc>
                  <a:txBody>
                    <a:bodyPr/>
                    <a:lstStyle/>
                    <a:p>
                      <a:pPr algn="r" fontAlgn="b"/>
                      <a:r>
                        <a:rPr lang="en-US" sz="500" b="0" i="0" u="none" strike="noStrike">
                          <a:solidFill>
                            <a:srgbClr val="000000"/>
                          </a:solidFill>
                          <a:effectLst/>
                          <a:latin typeface="Calibri"/>
                        </a:rPr>
                        <a:t>2018</a:t>
                      </a:r>
                    </a:p>
                  </a:txBody>
                  <a:tcPr marL="5545" marR="5545" marT="554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r" fontAlgn="b"/>
                      <a:r>
                        <a:rPr lang="en-US" sz="500" b="0" i="0" u="none" strike="noStrike">
                          <a:solidFill>
                            <a:srgbClr val="000000"/>
                          </a:solidFill>
                          <a:effectLst/>
                          <a:latin typeface="Calibri"/>
                        </a:rPr>
                        <a:t>1548</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da-DK" sz="500" b="0" i="0" u="none" strike="noStrike">
                          <a:solidFill>
                            <a:srgbClr val="000000"/>
                          </a:solidFill>
                          <a:effectLst/>
                          <a:latin typeface="Calibri"/>
                        </a:rPr>
                        <a:t>CR for CID 15105</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a:solidFill>
                            <a:srgbClr val="000000"/>
                          </a:solidFill>
                          <a:effectLst/>
                          <a:latin typeface="Calibri"/>
                        </a:rPr>
                        <a:t>Kiseon Ryu (LG Electronics)</a:t>
                      </a:r>
                    </a:p>
                  </a:txBody>
                  <a:tcPr marL="5545" marR="5545" marT="554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r>
                        <a:rPr lang="en-US" sz="500" b="0" i="0" u="none" strike="noStrike" dirty="0">
                          <a:solidFill>
                            <a:srgbClr val="000000"/>
                          </a:solidFill>
                          <a:effectLst/>
                          <a:latin typeface="Calibri"/>
                        </a:rPr>
                        <a:t>MAC</a:t>
                      </a:r>
                    </a:p>
                  </a:txBody>
                  <a:tcPr marL="5545" marR="5545" marT="554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tr>
            </a:tbl>
          </a:graphicData>
        </a:graphic>
      </p:graphicFrame>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396416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2018</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a:buChar char="•"/>
            </a:pPr>
            <a:r>
              <a:rPr lang="en-CA" dirty="0"/>
              <a:t>The TG started the resolution of comments received on draft D3.0 </a:t>
            </a:r>
          </a:p>
          <a:p>
            <a:pPr>
              <a:buFont typeface="Arial"/>
              <a:buChar char="•"/>
            </a:pPr>
            <a:r>
              <a:rPr lang="en-CA" dirty="0"/>
              <a:t>Members of 802.19 WG were invited to make a presentation on their concerns related to the TG Coexistence Assurance document.</a:t>
            </a:r>
          </a:p>
          <a:p>
            <a:pPr>
              <a:buFont typeface="Arial"/>
              <a:buChar char="•"/>
            </a:pPr>
            <a:r>
              <a:rPr lang="en-CA" dirty="0"/>
              <a:t>The TG approved the proposed the PAR extension request and the revised CSD accommodating comments received from 802.3 WG.</a:t>
            </a:r>
          </a:p>
          <a:p>
            <a:pPr>
              <a:buFont typeface="Arial"/>
              <a:buChar char="•"/>
            </a:pPr>
            <a:r>
              <a:rPr lang="en-CA" dirty="0"/>
              <a:t>The TG prepared and approved a liaison response to </a:t>
            </a:r>
            <a:r>
              <a:rPr lang="en-CA" dirty="0" smtClean="0"/>
              <a:t>WBA</a:t>
            </a:r>
            <a:endParaRPr lang="en-CA"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2018 Plenary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https://mentor.ieee.org/802.11/dcn/18/11-18-1093-00-00ax-tgax-july-2018-san-diego-meeting-</a:t>
            </a:r>
            <a:r>
              <a:rPr lang="en-US" altLang="en-US" sz="1600" dirty="0" smtClean="0">
                <a:hlinkClick r:id="rId2"/>
              </a:rPr>
              <a:t>minutes.docx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3"/>
              </a:rPr>
              <a:t>https://mentor.ieee.org/802.11/dcn/18/11-18-1568-00-00ax-sept-2018-san-jose-phy-ad-hoc-meeting-</a:t>
            </a:r>
            <a:r>
              <a:rPr lang="en-US" altLang="en-US" sz="1600" dirty="0" smtClean="0">
                <a:hlinkClick r:id="rId3"/>
              </a:rPr>
              <a:t>minutes.docx</a:t>
            </a:r>
            <a:r>
              <a:rPr lang="en-US" altLang="en-US" sz="1600" dirty="0" smtClean="0"/>
              <a:t> </a:t>
            </a:r>
            <a:endParaRPr lang="en-US" altLang="en-US" sz="1600" dirty="0"/>
          </a:p>
          <a:p>
            <a:pPr>
              <a:buFont typeface="Arial" panose="020B0604020202020204" pitchFamily="34" charset="0"/>
              <a:buChar char="•"/>
            </a:pPr>
            <a:r>
              <a:rPr lang="en-US" altLang="en-US" sz="2000" dirty="0"/>
              <a:t>Move:	</a:t>
            </a:r>
            <a:r>
              <a:rPr lang="en-US" altLang="en-US" sz="2000" dirty="0" smtClean="0"/>
              <a:t>Allan Jones</a:t>
            </a:r>
            <a:r>
              <a:rPr lang="en-US" altLang="en-US" sz="2000" dirty="0"/>
              <a:t>	Second</a:t>
            </a:r>
            <a:r>
              <a:rPr lang="en-US" altLang="en-US" sz="2000" dirty="0" smtClean="0"/>
              <a:t>: Bin </a:t>
            </a:r>
            <a:r>
              <a:rPr lang="en-US" altLang="en-US" sz="2000" dirty="0" err="1" smtClean="0"/>
              <a:t>Tian</a:t>
            </a:r>
            <a:endParaRPr lang="en-US" altLang="en-US" sz="2000" dirty="0" smtClean="0"/>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smtClean="0"/>
              <a:t>September </a:t>
            </a:r>
            <a:r>
              <a:rPr lang="en-US" altLang="zh-CN" sz="1600" dirty="0"/>
              <a:t>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smtClean="0"/>
              <a:t>September </a:t>
            </a:r>
            <a:r>
              <a:rPr lang="en-US" altLang="zh-CN" sz="1600" dirty="0"/>
              <a:t>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a:t>
            </a:r>
            <a:r>
              <a:rPr lang="en-US" altLang="zh-CN" sz="1100" dirty="0" smtClean="0">
                <a:solidFill>
                  <a:srgbClr val="FF0000"/>
                </a:solidFill>
              </a:rPr>
              <a:t>January </a:t>
            </a:r>
            <a:r>
              <a:rPr lang="en-US" altLang="zh-CN" sz="1100" dirty="0">
                <a:solidFill>
                  <a:srgbClr val="FF0000"/>
                </a:solidFill>
              </a:rPr>
              <a:t>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smtClean="0">
                <a:solidFill>
                  <a:schemeClr val="tx1"/>
                </a:solidFill>
              </a:rPr>
              <a:t>May </a:t>
            </a:r>
            <a:r>
              <a:rPr lang="en-CA" altLang="zh-CN" sz="1600" dirty="0">
                <a:solidFill>
                  <a:schemeClr val="tx1"/>
                </a:solidFill>
              </a:rPr>
              <a:t>2018: Draft 3.0 and WG letter </a:t>
            </a:r>
            <a:r>
              <a:rPr lang="en-CA" altLang="zh-CN" sz="1600" dirty="0" smtClean="0">
                <a:solidFill>
                  <a:schemeClr val="tx1"/>
                </a:solidFill>
              </a:rPr>
              <a:t>Ballot.</a:t>
            </a:r>
          </a:p>
          <a:p>
            <a:pPr lvl="1">
              <a:buFont typeface="Arial" panose="020B0604020202020204" pitchFamily="34" charset="0"/>
              <a:buChar char="•"/>
            </a:pPr>
            <a:r>
              <a:rPr lang="en-CA" altLang="zh-CN" sz="1400" b="1" dirty="0" smtClean="0">
                <a:solidFill>
                  <a:srgbClr val="00B050"/>
                </a:solidFill>
              </a:rPr>
              <a:t>LB-233: Opened June 1</a:t>
            </a:r>
            <a:r>
              <a:rPr lang="en-CA" altLang="zh-CN" sz="1400" b="1" baseline="30000" dirty="0" smtClean="0">
                <a:solidFill>
                  <a:srgbClr val="00B050"/>
                </a:solidFill>
              </a:rPr>
              <a:t>st</a:t>
            </a:r>
            <a:r>
              <a:rPr lang="en-CA" altLang="zh-CN" sz="1400" b="1" dirty="0" smtClean="0">
                <a:solidFill>
                  <a:srgbClr val="00B050"/>
                </a:solidFill>
              </a:rPr>
              <a:t> and closed July 1</a:t>
            </a:r>
            <a:r>
              <a:rPr lang="en-CA" altLang="zh-CN" sz="1400" b="1" baseline="30000" dirty="0" smtClean="0">
                <a:solidFill>
                  <a:srgbClr val="00B050"/>
                </a:solidFill>
              </a:rPr>
              <a:t>st</a:t>
            </a:r>
            <a:r>
              <a:rPr lang="en-CA" altLang="zh-CN" sz="1400" b="1" dirty="0" smtClean="0">
                <a:solidFill>
                  <a:srgbClr val="00B050"/>
                </a:solidFill>
              </a:rPr>
              <a:t>, 2018 – Passed (86.5%)</a:t>
            </a:r>
            <a:endParaRPr lang="en-CA" altLang="zh-CN" sz="1400" b="1" dirty="0">
              <a:solidFill>
                <a:srgbClr val="00B050"/>
              </a:solidFill>
            </a:endParaRPr>
          </a:p>
          <a:p>
            <a:pPr>
              <a:buFont typeface="Arial" panose="020B0604020202020204" pitchFamily="34" charset="0"/>
              <a:buChar char="•"/>
            </a:pPr>
            <a:r>
              <a:rPr lang="en-CA" altLang="zh-CN" sz="1600" strike="sngStrike" dirty="0" smtClean="0">
                <a:solidFill>
                  <a:schemeClr val="tx1"/>
                </a:solidFill>
              </a:rPr>
              <a:t>July</a:t>
            </a:r>
            <a:r>
              <a:rPr lang="en-CA" altLang="zh-CN" sz="1600" dirty="0" smtClean="0">
                <a:solidFill>
                  <a:schemeClr val="tx1"/>
                </a:solidFill>
              </a:rPr>
              <a:t> November 2018</a:t>
            </a:r>
            <a:r>
              <a:rPr lang="en-CA" altLang="zh-CN" sz="1600" dirty="0">
                <a:solidFill>
                  <a:schemeClr val="tx1"/>
                </a:solidFill>
              </a:rPr>
              <a:t>: MDR (Mandatory Document Review</a:t>
            </a:r>
            <a:r>
              <a:rPr lang="en-CA" altLang="zh-CN" sz="1600" dirty="0" smtClean="0">
                <a:solidFill>
                  <a:schemeClr val="tx1"/>
                </a:solidFill>
              </a:rPr>
              <a:t>) – </a:t>
            </a:r>
            <a:r>
              <a:rPr lang="en-CA" altLang="zh-CN" sz="1600" strike="sngStrike" dirty="0" smtClean="0">
                <a:solidFill>
                  <a:schemeClr val="tx1"/>
                </a:solidFill>
              </a:rPr>
              <a:t>Currently underway</a:t>
            </a:r>
          </a:p>
          <a:p>
            <a:pPr>
              <a:buFont typeface="Arial" panose="020B0604020202020204" pitchFamily="34" charset="0"/>
              <a:buChar char="•"/>
            </a:pPr>
            <a:r>
              <a:rPr lang="en-CA" altLang="zh-CN" sz="1600" dirty="0" smtClean="0">
                <a:solidFill>
                  <a:schemeClr val="tx1"/>
                </a:solidFill>
              </a:rPr>
              <a:t>November 2018: Draft D4.0 and Recirculation</a:t>
            </a:r>
          </a:p>
          <a:p>
            <a:pPr>
              <a:buFont typeface="Arial" panose="020B0604020202020204" pitchFamily="34" charset="0"/>
              <a:buChar char="•"/>
            </a:pPr>
            <a:r>
              <a:rPr lang="en-CA" altLang="zh-CN" sz="1600" dirty="0" smtClean="0">
                <a:solidFill>
                  <a:srgbClr val="FFC000"/>
                </a:solidFill>
              </a:rPr>
              <a:t>February 2019: Formation of SB pool </a:t>
            </a:r>
            <a:endParaRPr lang="en-US" altLang="zh-CN" sz="1200" dirty="0" smtClean="0">
              <a:solidFill>
                <a:srgbClr val="FFC000"/>
              </a:solidFill>
            </a:endParaRPr>
          </a:p>
          <a:p>
            <a:pPr>
              <a:buFont typeface="Arial" panose="020B0604020202020204" pitchFamily="34" charset="0"/>
              <a:buChar char="•"/>
            </a:pPr>
            <a:r>
              <a:rPr lang="en-CA" altLang="zh-CN" sz="1600" dirty="0" smtClean="0">
                <a:solidFill>
                  <a:srgbClr val="FFC000"/>
                </a:solidFill>
              </a:rPr>
              <a:t>March 2019: Draft 5.0 and Recirculation (unchanged) </a:t>
            </a:r>
            <a:endParaRPr lang="en-CA" altLang="zh-CN" sz="1600" dirty="0">
              <a:solidFill>
                <a:srgbClr val="FFC000"/>
              </a:solidFill>
            </a:endParaRPr>
          </a:p>
          <a:p>
            <a:pPr>
              <a:buFont typeface="Arial" panose="020B0604020202020204" pitchFamily="34" charset="0"/>
              <a:buChar char="•"/>
            </a:pPr>
            <a:r>
              <a:rPr lang="en-US" altLang="zh-CN" sz="1600" strike="sngStrike" dirty="0" smtClean="0">
                <a:solidFill>
                  <a:schemeClr val="accent6">
                    <a:lumMod val="75000"/>
                  </a:schemeClr>
                </a:solidFill>
              </a:rPr>
              <a:t>September</a:t>
            </a:r>
            <a:r>
              <a:rPr lang="en-US" altLang="zh-CN" sz="1600" dirty="0" smtClean="0">
                <a:solidFill>
                  <a:schemeClr val="accent6">
                    <a:lumMod val="75000"/>
                  </a:schemeClr>
                </a:solidFill>
              </a:rPr>
              <a:t> July 2019: Sponsor Ballot</a:t>
            </a:r>
          </a:p>
          <a:p>
            <a:pPr>
              <a:buFont typeface="Arial" panose="020B0604020202020204" pitchFamily="34" charset="0"/>
              <a:buChar char="•"/>
            </a:pPr>
            <a:r>
              <a:rPr lang="en-CA" altLang="zh-CN" sz="1600" dirty="0" smtClean="0">
                <a:solidFill>
                  <a:srgbClr val="FFC000"/>
                </a:solidFill>
              </a:rPr>
              <a:t>January 2020: </a:t>
            </a:r>
            <a:r>
              <a:rPr lang="en-CA" altLang="zh-CN" sz="1600" dirty="0" err="1" smtClean="0">
                <a:solidFill>
                  <a:srgbClr val="FFC000"/>
                </a:solidFill>
              </a:rPr>
              <a:t>RevCom</a:t>
            </a:r>
            <a:r>
              <a:rPr lang="en-CA" altLang="zh-CN" sz="1600" dirty="0" smtClean="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802.19 Comments and CA Document</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a:buChar char="•"/>
            </a:pPr>
            <a:r>
              <a:rPr lang="en-US" sz="2000" dirty="0" smtClean="0"/>
              <a:t>Possible resolutions to 802.19 comments were discussed last week and a submission was uploaded</a:t>
            </a:r>
          </a:p>
          <a:p>
            <a:pPr lvl="1">
              <a:buFont typeface="Arial"/>
              <a:buChar char="•"/>
            </a:pPr>
            <a:r>
              <a:rPr lang="en-US" sz="1800" dirty="0">
                <a:hlinkClick r:id="rId2"/>
              </a:rPr>
              <a:t>https://mentor.ieee.org/802.11/dcn/18/11-18-1532-00-00ax-tgax-coexistence-assurance-document-</a:t>
            </a:r>
            <a:r>
              <a:rPr lang="en-US" sz="1800" dirty="0" smtClean="0">
                <a:hlinkClick r:id="rId2"/>
              </a:rPr>
              <a:t>comments.docx</a:t>
            </a:r>
            <a:r>
              <a:rPr lang="en-US" sz="1800" dirty="0" smtClean="0"/>
              <a:t> </a:t>
            </a:r>
          </a:p>
          <a:p>
            <a:pPr>
              <a:buFont typeface="Arial"/>
              <a:buChar char="•"/>
            </a:pPr>
            <a:r>
              <a:rPr lang="en-US" sz="2000" dirty="0" smtClean="0"/>
              <a:t>A new revision of the CA assurance document was uploaded</a:t>
            </a:r>
          </a:p>
          <a:p>
            <a:pPr lvl="1">
              <a:buFont typeface="Arial"/>
              <a:buChar char="•"/>
            </a:pPr>
            <a:r>
              <a:rPr lang="en-US" sz="1800" dirty="0">
                <a:hlinkClick r:id="rId3"/>
              </a:rPr>
              <a:t>https://mentor.ieee.org/802.11/dcn/16/11-16-1348-04-00ax-coexistence-</a:t>
            </a:r>
            <a:r>
              <a:rPr lang="en-US" sz="1800" dirty="0" smtClean="0">
                <a:hlinkClick r:id="rId3"/>
              </a:rPr>
              <a:t>assurance.docx</a:t>
            </a:r>
            <a:endParaRPr lang="en-US" sz="1800" dirty="0" smtClean="0"/>
          </a:p>
          <a:p>
            <a:pPr>
              <a:buFont typeface="Arial"/>
              <a:buChar char="•"/>
            </a:pPr>
            <a:r>
              <a:rPr lang="en-US" sz="2000" dirty="0" smtClean="0"/>
              <a:t>A discussion is scheduled on Thursday PM 1 (after the TG completes its motions). Peter </a:t>
            </a:r>
            <a:r>
              <a:rPr lang="en-US" sz="2000" dirty="0" err="1" smtClean="0"/>
              <a:t>Ecclesine</a:t>
            </a:r>
            <a:r>
              <a:rPr lang="en-US" sz="2000" dirty="0" smtClean="0"/>
              <a:t> will present submission 11-18/1559r0</a:t>
            </a:r>
          </a:p>
          <a:p>
            <a:pPr lvl="1">
              <a:buFont typeface="Arial"/>
              <a:buChar char="•"/>
            </a:pPr>
            <a:r>
              <a:rPr lang="en-US" sz="1800" dirty="0">
                <a:hlinkClick r:id="rId4"/>
              </a:rPr>
              <a:t>https://mentor.ieee.org/802.11/dcn/18/11-18-1559-00-0000-rlan-and-uwb-regulatory-</a:t>
            </a:r>
            <a:r>
              <a:rPr lang="en-US" sz="1800" dirty="0" smtClean="0">
                <a:hlinkClick r:id="rId4"/>
              </a:rPr>
              <a:t>status.docx</a:t>
            </a:r>
            <a:r>
              <a:rPr lang="en-US" sz="1800" dirty="0" smtClean="0"/>
              <a:t> </a:t>
            </a:r>
            <a:endParaRPr lang="en-US" sz="1800" dirty="0"/>
          </a:p>
          <a:p>
            <a:pPr lvl="1">
              <a:buFont typeface="Arial"/>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5218018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11-18/1246 (</a:t>
            </a:r>
            <a:r>
              <a:rPr lang="en-US" dirty="0" err="1"/>
              <a:t>Jarkko</a:t>
            </a:r>
            <a:r>
              <a:rPr lang="en-US" dirty="0"/>
              <a:t> </a:t>
            </a:r>
            <a:r>
              <a:rPr lang="en-US" dirty="0" err="1"/>
              <a:t>Kneckt</a:t>
            </a:r>
            <a:r>
              <a:rPr lang="en-US" dirty="0"/>
              <a:t>)</a:t>
            </a:r>
          </a:p>
        </p:txBody>
      </p:sp>
      <p:sp>
        <p:nvSpPr>
          <p:cNvPr id="3" name="Content Placeholder 2"/>
          <p:cNvSpPr>
            <a:spLocks noGrp="1"/>
          </p:cNvSpPr>
          <p:nvPr>
            <p:ph idx="1"/>
          </p:nvPr>
        </p:nvSpPr>
        <p:spPr/>
        <p:txBody>
          <a:bodyPr/>
          <a:lstStyle/>
          <a:p>
            <a:pPr>
              <a:buFont typeface="Arial"/>
              <a:buChar char="•"/>
            </a:pPr>
            <a:r>
              <a:rPr lang="en-US" dirty="0"/>
              <a:t>Do you agree to resolutions to CIDs 15010, </a:t>
            </a:r>
            <a:r>
              <a:rPr lang="en-US" dirty="0" smtClean="0"/>
              <a:t>15011, </a:t>
            </a:r>
            <a:r>
              <a:rPr lang="en-US" dirty="0"/>
              <a:t>15173, 15372, 15734, 15735, 15736, 15737, 15766, 15864, 15865, </a:t>
            </a:r>
            <a:r>
              <a:rPr lang="en-US" dirty="0">
                <a:solidFill>
                  <a:schemeClr val="tx1"/>
                </a:solidFill>
              </a:rPr>
              <a:t>15990</a:t>
            </a:r>
            <a:r>
              <a:rPr lang="en-US" dirty="0"/>
              <a:t>, 16615, 16188, 16362, 16488, 16489, </a:t>
            </a:r>
            <a:r>
              <a:rPr lang="en-US" strike="sngStrike" dirty="0"/>
              <a:t>16602,</a:t>
            </a:r>
            <a:r>
              <a:rPr lang="en-US" dirty="0"/>
              <a:t> 17016, 17017, 17031, 17033 and 17034 in doc 11-18/</a:t>
            </a:r>
            <a:r>
              <a:rPr lang="en-US" dirty="0" smtClean="0"/>
              <a:t>1246r4?</a:t>
            </a:r>
            <a:endParaRPr lang="en-US" dirty="0"/>
          </a:p>
          <a:p>
            <a:pPr>
              <a:buFont typeface="Arial"/>
              <a:buChar char="•"/>
            </a:pPr>
            <a:endParaRPr lang="en-US" dirty="0"/>
          </a:p>
          <a:p>
            <a:pPr>
              <a:buFont typeface="Arial"/>
              <a:buChar char="•"/>
            </a:pPr>
            <a:r>
              <a:rPr lang="en-US" dirty="0"/>
              <a:t>Y/N/A: </a:t>
            </a:r>
            <a:endParaRPr lang="en-US" dirty="0" smtClean="0"/>
          </a:p>
          <a:p>
            <a:pPr>
              <a:buFont typeface="Arial"/>
              <a:buChar char="•"/>
            </a:pPr>
            <a:r>
              <a:rPr lang="en-US" dirty="0" smtClean="0"/>
              <a:t>SP is deferred</a:t>
            </a:r>
          </a:p>
          <a:p>
            <a:pPr>
              <a:buFont typeface="Arial"/>
              <a:buChar char="•"/>
            </a:pPr>
            <a:r>
              <a:rPr lang="en-US" dirty="0" smtClean="0"/>
              <a:t>SP is done during the MAC ad hoc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5597391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11-18/1501 (George </a:t>
            </a:r>
            <a:r>
              <a:rPr lang="en-US" dirty="0" err="1" smtClean="0"/>
              <a:t>Cherian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15316, 15678, 15856, 15857, 15858, 16198, 16199, 16200, 16201, </a:t>
            </a:r>
            <a:r>
              <a:rPr lang="en-GB" dirty="0" smtClean="0"/>
              <a:t>16204</a:t>
            </a:r>
            <a:r>
              <a:rPr lang="en-US" dirty="0"/>
              <a:t>,</a:t>
            </a:r>
            <a:r>
              <a:rPr lang="en-GB" dirty="0" smtClean="0"/>
              <a:t>16205</a:t>
            </a:r>
            <a:r>
              <a:rPr lang="en-GB" dirty="0"/>
              <a:t>, 16270, 16320, 16361, 16370, 16377, 16402, 16496, 16655, </a:t>
            </a:r>
            <a:r>
              <a:rPr lang="en-GB" dirty="0" smtClean="0"/>
              <a:t>16658</a:t>
            </a:r>
            <a:r>
              <a:rPr lang="en-US" dirty="0" smtClean="0"/>
              <a:t>, </a:t>
            </a:r>
            <a:r>
              <a:rPr lang="en-GB" dirty="0" smtClean="0"/>
              <a:t>16659</a:t>
            </a:r>
            <a:r>
              <a:rPr lang="en-GB" dirty="0"/>
              <a:t>, 16661, 16662, 16941, 16942, 16943, 16945, 17039, 17148, </a:t>
            </a:r>
            <a:r>
              <a:rPr lang="en-GB" dirty="0" smtClean="0"/>
              <a:t>17149</a:t>
            </a:r>
            <a:r>
              <a:rPr lang="en-US" dirty="0" smtClean="0"/>
              <a:t>, </a:t>
            </a:r>
            <a:r>
              <a:rPr lang="en-GB" dirty="0" smtClean="0"/>
              <a:t>17150 in doc 11-18/1501r0</a:t>
            </a:r>
          </a:p>
          <a:p>
            <a:endParaRPr lang="en-GB" dirty="0"/>
          </a:p>
          <a:p>
            <a:r>
              <a:rPr lang="en-GB" dirty="0" smtClean="0"/>
              <a:t>Y/N/A: </a:t>
            </a:r>
          </a:p>
          <a:p>
            <a:r>
              <a:rPr lang="en-GB" dirty="0" smtClean="0"/>
              <a:t>SP is deferred.</a:t>
            </a:r>
          </a:p>
          <a:p>
            <a:r>
              <a:rPr lang="en-GB" dirty="0" smtClean="0"/>
              <a:t>SP is done at the MAC ad hoc.</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3518191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10,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SR : Kona 4/5</a:t>
            </a:r>
          </a:p>
          <a:p>
            <a:pPr lvl="1">
              <a:lnSpc>
                <a:spcPct val="80000"/>
              </a:lnSpc>
              <a:buFont typeface="Arial" panose="020B0604020202020204" pitchFamily="34" charset="0"/>
              <a:buChar char="•"/>
            </a:pPr>
            <a:r>
              <a:rPr lang="en-US" altLang="en-US" dirty="0" smtClean="0"/>
              <a:t>MAC: Queens 5</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a:t>
            </a:r>
            <a:r>
              <a:rPr lang="en-US" altLang="en-US" dirty="0" smtClean="0"/>
              <a:t>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6GHz related Submissions</a:t>
            </a:r>
            <a:endParaRPr lang="en-US" altLang="en-US" dirty="0"/>
          </a:p>
          <a:p>
            <a:pPr>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September 11,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a:t>
            </a:r>
            <a:r>
              <a:rPr lang="en-US" altLang="en-US" dirty="0" smtClean="0"/>
              <a:t>Meetings</a:t>
            </a:r>
            <a:endParaRPr lang="en-US" altLang="en-US" dirty="0"/>
          </a:p>
          <a:p>
            <a:pPr lvl="1">
              <a:lnSpc>
                <a:spcPct val="80000"/>
              </a:lnSpc>
              <a:buFont typeface="Arial" panose="020B0604020202020204" pitchFamily="34" charset="0"/>
              <a:buChar char="•"/>
            </a:pPr>
            <a:r>
              <a:rPr lang="en-US" altLang="en-US" dirty="0" smtClean="0"/>
              <a:t>PHY: </a:t>
            </a:r>
            <a:r>
              <a:rPr lang="en-US" altLang="en-US" dirty="0"/>
              <a:t>Kona 4/5</a:t>
            </a:r>
          </a:p>
          <a:p>
            <a:pPr lvl="1">
              <a:lnSpc>
                <a:spcPct val="80000"/>
              </a:lnSpc>
              <a:buFont typeface="Arial" panose="020B0604020202020204" pitchFamily="34" charset="0"/>
              <a:buChar char="•"/>
            </a:pPr>
            <a:r>
              <a:rPr lang="en-US" altLang="en-US" dirty="0"/>
              <a:t>MAC: Queens 5</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September 11,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6GHz related Submissions</a:t>
            </a:r>
          </a:p>
          <a:p>
            <a:pPr>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6 GHz related submission – continuation</a:t>
            </a:r>
          </a:p>
          <a:p>
            <a:pPr lvl="1">
              <a:lnSpc>
                <a:spcPct val="80000"/>
              </a:lnSpc>
              <a:buFont typeface="Arial" panose="020B0604020202020204" pitchFamily="34" charset="0"/>
              <a:buChar char="•"/>
            </a:pPr>
            <a:r>
              <a:rPr lang="en-US" altLang="en-US" dirty="0" smtClean="0"/>
              <a:t>Comment resolution submissions</a:t>
            </a:r>
          </a:p>
          <a:p>
            <a:pPr lvl="2">
              <a:lnSpc>
                <a:spcPct val="80000"/>
              </a:lnSpc>
              <a:buFont typeface="Arial" panose="020B0604020202020204" pitchFamily="34" charset="0"/>
              <a:buChar char="•"/>
            </a:pPr>
            <a:r>
              <a:rPr lang="en-US" altLang="en-US" dirty="0" smtClean="0"/>
              <a:t>11-18/1181 CR for FTM</a:t>
            </a:r>
          </a:p>
          <a:p>
            <a:pPr lvl="2">
              <a:lnSpc>
                <a:spcPct val="80000"/>
              </a:lnSpc>
              <a:buFont typeface="Arial" panose="020B0604020202020204" pitchFamily="34" charset="0"/>
              <a:buChar char="•"/>
            </a:pPr>
            <a:r>
              <a:rPr lang="en-US" altLang="en-US" dirty="0" smtClean="0"/>
              <a:t>Others</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11-18/1181 (Jonathan </a:t>
            </a:r>
            <a:r>
              <a:rPr lang="en-US" dirty="0" err="1" smtClean="0"/>
              <a:t>Segev</a:t>
            </a:r>
            <a:r>
              <a:rPr lang="en-US" dirty="0" smtClean="0"/>
              <a:t>) </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15796, 16603, 15797, 15798, 17020, 17021, 17022, 15799, 16598, 17023, 15800, 16599, 16967, 15801, 16600, 15802, 16601, </a:t>
            </a:r>
            <a:r>
              <a:rPr lang="en-GB" dirty="0" smtClean="0"/>
              <a:t>16966</a:t>
            </a:r>
            <a:r>
              <a:rPr lang="en-US" dirty="0" smtClean="0"/>
              <a:t> in doc 11-18/1181r4?</a:t>
            </a:r>
          </a:p>
          <a:p>
            <a:endParaRPr lang="en-US" dirty="0"/>
          </a:p>
          <a:p>
            <a:r>
              <a:rPr lang="en-US" dirty="0" smtClean="0"/>
              <a:t>Y/N/A: </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30633514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11-18/1410 (Matt Fischer)</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15646, 15704, 15705, 15706, 15707, 15708, 15747, 15748, 15749, 15750, 15751, 15783, 15796, 15797, 15798, 15817, 15909, 15910, 16157, 16279, 16519, 16603, 16937, 17020, 17021, 17022, 17045, 17078, 17080, 17081, 17082, </a:t>
            </a:r>
            <a:r>
              <a:rPr lang="en-GB" dirty="0" smtClean="0"/>
              <a:t>17083 in doc 11-18/1410r2?</a:t>
            </a:r>
          </a:p>
          <a:p>
            <a:endParaRPr lang="en-GB" dirty="0"/>
          </a:p>
          <a:p>
            <a:r>
              <a:rPr lang="en-GB" dirty="0" smtClean="0"/>
              <a:t>SP is deferred.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1792847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11-18/1650 (</a:t>
            </a:r>
            <a:r>
              <a:rPr lang="en-US" dirty="0" err="1"/>
              <a:t>K</a:t>
            </a:r>
            <a:r>
              <a:rPr lang="en-US" dirty="0" err="1" smtClean="0"/>
              <a:t>iseon</a:t>
            </a:r>
            <a:r>
              <a:rPr lang="en-US" dirty="0" smtClean="0"/>
              <a:t> </a:t>
            </a:r>
            <a:r>
              <a:rPr lang="en-US" dirty="0" err="1" smtClean="0"/>
              <a:t>Ryu</a:t>
            </a:r>
            <a:r>
              <a:rPr lang="en-US" dirty="0" smtClean="0"/>
              <a:t>)</a:t>
            </a:r>
            <a:endParaRPr lang="en-US" dirty="0"/>
          </a:p>
        </p:txBody>
      </p:sp>
      <p:sp>
        <p:nvSpPr>
          <p:cNvPr id="3" name="Content Placeholder 2"/>
          <p:cNvSpPr>
            <a:spLocks noGrp="1"/>
          </p:cNvSpPr>
          <p:nvPr>
            <p:ph idx="1"/>
          </p:nvPr>
        </p:nvSpPr>
        <p:spPr/>
        <p:txBody>
          <a:bodyPr/>
          <a:lstStyle/>
          <a:p>
            <a:r>
              <a:rPr lang="en-US" dirty="0" smtClean="0"/>
              <a:t>No Objection to the minor change in 11-18/1650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8332357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11-16/1590 (</a:t>
            </a:r>
            <a:r>
              <a:rPr lang="en-US" dirty="0" err="1" smtClean="0"/>
              <a:t>Youhan</a:t>
            </a:r>
            <a:r>
              <a:rPr lang="en-US" dirty="0" smtClean="0"/>
              <a:t>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17085</a:t>
            </a:r>
            <a:r>
              <a:rPr lang="en-GB" dirty="0"/>
              <a:t>, 16455, 17092, 16815, 17093, 17094, 16976, 17096, 16816, 16031, 16978, 17099, 16818, </a:t>
            </a:r>
            <a:r>
              <a:rPr lang="en-GB" dirty="0" smtClean="0"/>
              <a:t>16819</a:t>
            </a:r>
            <a:r>
              <a:rPr lang="en-US" dirty="0"/>
              <a:t> </a:t>
            </a:r>
            <a:r>
              <a:rPr lang="en-US" dirty="0" smtClean="0"/>
              <a:t>in doc 11-18/1590r2?</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6686821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12</a:t>
            </a:r>
            <a:r>
              <a:rPr lang="en-US" altLang="en-US" smtClean="0"/>
              <a:t>, 13:</a:t>
            </a:r>
            <a:r>
              <a:rPr lang="en-US" altLang="en-US" dirty="0"/>
              <a:t>3</a:t>
            </a:r>
            <a:r>
              <a:rPr lang="en-US" altLang="en-US" smtClean="0"/>
              <a:t>0 </a:t>
            </a:r>
            <a:r>
              <a:rPr lang="en-US" altLang="en-US"/>
              <a:t>– </a:t>
            </a:r>
            <a:r>
              <a:rPr lang="en-US" altLang="en-US" smtClean="0"/>
              <a:t>15:</a:t>
            </a:r>
            <a:r>
              <a:rPr lang="en-US" altLang="en-US" dirty="0"/>
              <a:t>3</a:t>
            </a:r>
            <a:r>
              <a:rPr lang="en-US" altLang="en-US" smtClean="0"/>
              <a:t>0</a:t>
            </a:r>
            <a:r>
              <a:rPr lang="en-US" altLang="en-US"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PHY: Kona 4/5</a:t>
            </a:r>
          </a:p>
          <a:p>
            <a:pPr lvl="1">
              <a:lnSpc>
                <a:spcPct val="80000"/>
              </a:lnSpc>
              <a:buFont typeface="Arial" panose="020B0604020202020204" pitchFamily="34" charset="0"/>
              <a:buChar char="•"/>
            </a:pPr>
            <a:r>
              <a:rPr lang="en-US" altLang="en-US" dirty="0"/>
              <a:t>MAC: Queens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September 13,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TG Motions</a:t>
            </a:r>
          </a:p>
          <a:p>
            <a:pPr>
              <a:buFont typeface="Arial" panose="020B0604020202020204" pitchFamily="34" charset="0"/>
              <a:buChar char="•"/>
            </a:pPr>
            <a:r>
              <a:rPr lang="en-US" altLang="en-US" dirty="0" smtClean="0"/>
              <a:t>Ad hoc meeting motions</a:t>
            </a:r>
          </a:p>
          <a:p>
            <a:pPr>
              <a:buFont typeface="Arial" panose="020B0604020202020204" pitchFamily="34" charset="0"/>
              <a:buChar char="•"/>
            </a:pPr>
            <a:r>
              <a:rPr lang="en-US" altLang="en-US" dirty="0" err="1" smtClean="0"/>
              <a:t>Telecon</a:t>
            </a:r>
            <a:r>
              <a:rPr lang="en-US" altLang="en-US" dirty="0" smtClean="0"/>
              <a:t> Schedule</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3260510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 to IEEE P802.11ax D3.0 as proposed in 11-18/</a:t>
            </a:r>
            <a:r>
              <a:rPr lang="en-US" altLang="zh-CN" dirty="0" smtClean="0"/>
              <a:t>1442r1</a:t>
            </a:r>
            <a:endParaRPr lang="en-US" altLang="zh-CN" dirty="0"/>
          </a:p>
          <a:p>
            <a:endParaRPr lang="en-US" altLang="zh-CN" dirty="0" smtClean="0"/>
          </a:p>
          <a:p>
            <a:r>
              <a:rPr lang="en-US" altLang="zh-CN" dirty="0" smtClean="0"/>
              <a:t>Move:	Ross </a:t>
            </a:r>
            <a:r>
              <a:rPr lang="en-US" altLang="zh-CN" dirty="0" err="1" smtClean="0"/>
              <a:t>Jian</a:t>
            </a:r>
            <a:r>
              <a:rPr lang="en-US" altLang="zh-CN" dirty="0" smtClean="0"/>
              <a:t> Yu	Second: Bin </a:t>
            </a:r>
            <a:r>
              <a:rPr lang="en-US" altLang="zh-CN" dirty="0" err="1" smtClean="0"/>
              <a:t>Tian</a:t>
            </a:r>
            <a:endParaRPr lang="en-US" altLang="zh-CN" dirty="0" smtClean="0"/>
          </a:p>
          <a:p>
            <a:r>
              <a:rPr lang="en-US" altLang="zh-CN" dirty="0" smtClean="0"/>
              <a:t>approved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0480430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10 CIDs  and the corresponding modification proposal to IEEE P802.11ax D3.0 as in 11-18/1434r1</a:t>
            </a:r>
          </a:p>
          <a:p>
            <a:pPr lvl="1"/>
            <a:r>
              <a:rPr lang="en-US" altLang="zh-CN" dirty="0" smtClean="0"/>
              <a:t>CID </a:t>
            </a:r>
            <a:r>
              <a:rPr lang="en-GB" altLang="zh-CN" dirty="0"/>
              <a:t>15490, </a:t>
            </a:r>
            <a:r>
              <a:rPr lang="en-GB" altLang="zh-CN" dirty="0" smtClean="0"/>
              <a:t>15664, 16626</a:t>
            </a:r>
            <a:r>
              <a:rPr lang="en-GB" altLang="zh-CN" dirty="0"/>
              <a:t>, 16627, 16628, 16629</a:t>
            </a:r>
            <a:r>
              <a:rPr lang="en-GB" altLang="zh-CN" dirty="0" smtClean="0"/>
              <a:t>,, </a:t>
            </a:r>
            <a:r>
              <a:rPr lang="en-GB" altLang="zh-CN" dirty="0"/>
              <a:t>16811, 16813, 16965, </a:t>
            </a:r>
            <a:r>
              <a:rPr lang="en-GB" altLang="zh-CN" dirty="0" smtClean="0"/>
              <a:t>17130</a:t>
            </a:r>
          </a:p>
          <a:p>
            <a:pPr lvl="1"/>
            <a:endParaRPr lang="en-GB" altLang="zh-CN" dirty="0"/>
          </a:p>
          <a:p>
            <a:r>
              <a:rPr lang="en-US" altLang="zh-CN" dirty="0" smtClean="0"/>
              <a:t>Move:	Ross </a:t>
            </a:r>
            <a:r>
              <a:rPr lang="en-US" altLang="zh-CN" dirty="0" err="1" smtClean="0"/>
              <a:t>Jian</a:t>
            </a:r>
            <a:r>
              <a:rPr lang="en-US" altLang="zh-CN" dirty="0" smtClean="0"/>
              <a:t> Yu		Second: Bin </a:t>
            </a:r>
            <a:r>
              <a:rPr lang="en-US" altLang="zh-CN" dirty="0" err="1" smtClean="0"/>
              <a:t>Tian</a:t>
            </a:r>
            <a:endParaRPr lang="en-US" altLang="zh-CN" dirty="0" smtClean="0"/>
          </a:p>
          <a:p>
            <a:r>
              <a:rPr lang="en-US" altLang="zh-CN" dirty="0" smtClean="0"/>
              <a:t>approved</a:t>
            </a:r>
            <a:endParaRPr lang="en-GB" altLang="zh-CN" dirty="0" smtClean="0"/>
          </a:p>
          <a:p>
            <a:pPr>
              <a:buNone/>
            </a:pPr>
            <a:r>
              <a:rPr lang="en-US" altLang="zh-CN" dirty="0" smtClean="0">
                <a:solidFill>
                  <a:srgbClr val="00B050"/>
                </a:solidFill>
              </a:rPr>
              <a:t>SP: Passed without objection</a:t>
            </a:r>
          </a:p>
          <a:p>
            <a:pPr>
              <a:buNone/>
            </a:pP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9692574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11-18/1435r1</a:t>
            </a:r>
          </a:p>
          <a:p>
            <a:pPr lvl="1"/>
            <a:r>
              <a:rPr lang="en-US" altLang="zh-CN" dirty="0" smtClean="0"/>
              <a:t>CID </a:t>
            </a:r>
            <a:r>
              <a:rPr lang="en-GB" altLang="zh-CN" dirty="0"/>
              <a:t>15661, 15918, 15919, 16056, 16277, 16381, 16804, 16806</a:t>
            </a:r>
            <a:endParaRPr lang="en-US" altLang="zh-CN" dirty="0" smtClean="0"/>
          </a:p>
          <a:p>
            <a:pPr lvl="1"/>
            <a:endParaRPr lang="en-US" altLang="zh-CN" dirty="0" smtClean="0"/>
          </a:p>
          <a:p>
            <a:r>
              <a:rPr lang="en-GB" altLang="zh-CN" dirty="0" smtClean="0"/>
              <a:t>Move:  Ross </a:t>
            </a:r>
            <a:r>
              <a:rPr lang="en-GB" altLang="zh-CN" dirty="0" err="1" smtClean="0"/>
              <a:t>Jian</a:t>
            </a:r>
            <a:r>
              <a:rPr lang="en-GB" altLang="zh-CN" dirty="0" smtClean="0"/>
              <a:t> Yu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70620826"/>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#665</a:t>
            </a:r>
            <a:endParaRPr lang="zh-CN" altLang="en-US" dirty="0"/>
          </a:p>
        </p:txBody>
      </p:sp>
      <p:sp>
        <p:nvSpPr>
          <p:cNvPr id="8" name="内容占位符 2"/>
          <p:cNvSpPr>
            <a:spLocks noGrp="1"/>
          </p:cNvSpPr>
          <p:nvPr>
            <p:ph idx="1"/>
          </p:nvPr>
        </p:nvSpPr>
        <p:spPr>
          <a:xfrm>
            <a:off x="685800" y="1828800"/>
            <a:ext cx="7772400" cy="4114800"/>
          </a:xfrm>
        </p:spPr>
        <p:txBody>
          <a:bodyPr/>
          <a:lstStyle/>
          <a:p>
            <a:r>
              <a:rPr lang="en-US" altLang="zh-CN" dirty="0" smtClean="0"/>
              <a:t>Move to accept the proposed comment resolution to the following CIDs and the corresponding modification proposal to IEEE P802.11ax D3.0 as in 11-18/1436r1</a:t>
            </a:r>
          </a:p>
          <a:p>
            <a:pPr lvl="1"/>
            <a:r>
              <a:rPr lang="en-US" altLang="zh-CN" dirty="0" smtClean="0"/>
              <a:t>CID </a:t>
            </a:r>
            <a:r>
              <a:rPr lang="en-GB" altLang="zh-CN" dirty="0"/>
              <a:t>15975, 16116, </a:t>
            </a:r>
            <a:r>
              <a:rPr lang="en-GB" altLang="zh-CN" dirty="0" smtClean="0"/>
              <a:t>16307, </a:t>
            </a:r>
            <a:r>
              <a:rPr lang="en-GB" altLang="zh-CN" dirty="0"/>
              <a:t>16309, 16625, 16634, </a:t>
            </a:r>
            <a:r>
              <a:rPr lang="en-GB" altLang="zh-CN" dirty="0" smtClean="0"/>
              <a:t>16842, 16845</a:t>
            </a:r>
          </a:p>
          <a:p>
            <a:pPr lvl="1"/>
            <a:endParaRPr lang="en-GB" altLang="zh-CN" dirty="0" smtClean="0"/>
          </a:p>
          <a:p>
            <a:pPr>
              <a:buNone/>
            </a:pPr>
            <a:r>
              <a:rPr lang="en-GB" altLang="zh-CN" dirty="0" smtClean="0"/>
              <a:t>Move:	Ross </a:t>
            </a:r>
            <a:r>
              <a:rPr lang="en-GB" altLang="zh-CN" dirty="0" err="1" smtClean="0"/>
              <a:t>Jian</a:t>
            </a:r>
            <a:r>
              <a:rPr lang="en-GB" altLang="zh-CN" dirty="0" smtClean="0"/>
              <a:t> Yu		Second: Bin </a:t>
            </a:r>
            <a:r>
              <a:rPr lang="en-GB" altLang="zh-CN" dirty="0" err="1" smtClean="0"/>
              <a:t>Tian</a:t>
            </a:r>
            <a:endParaRPr lang="en-GB" altLang="zh-CN" dirty="0" smtClean="0"/>
          </a:p>
          <a:p>
            <a:pPr>
              <a:buNone/>
            </a:pPr>
            <a:r>
              <a:rPr lang="en-GB" altLang="zh-CN" dirty="0" smtClean="0">
                <a:solidFill>
                  <a:srgbClr val="00B050"/>
                </a:solidFill>
              </a:rPr>
              <a:t>approved</a:t>
            </a: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71690226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11-18/1459r1</a:t>
            </a:r>
          </a:p>
          <a:p>
            <a:pPr lvl="1"/>
            <a:r>
              <a:rPr lang="en-US" altLang="zh-CN" dirty="0" smtClean="0"/>
              <a:t>CID </a:t>
            </a:r>
            <a:r>
              <a:rPr lang="en-GB" altLang="zh-CN" dirty="0" smtClean="0"/>
              <a:t>, </a:t>
            </a:r>
            <a:r>
              <a:rPr lang="en-GB" altLang="zh-CN" dirty="0"/>
              <a:t>15888, 15889, </a:t>
            </a:r>
            <a:r>
              <a:rPr lang="en-GB" altLang="zh-CN" dirty="0" smtClean="0"/>
              <a:t>15890,15958</a:t>
            </a:r>
            <a:r>
              <a:rPr lang="en-GB" altLang="zh-CN" dirty="0"/>
              <a:t>, 15891, 15892, 16744, </a:t>
            </a:r>
            <a:r>
              <a:rPr lang="en-GB" altLang="zh-CN" dirty="0" smtClean="0"/>
              <a:t>16745,16746</a:t>
            </a:r>
            <a:r>
              <a:rPr lang="en-GB" altLang="zh-CN" dirty="0"/>
              <a:t>, 16748, 16749, 17108, </a:t>
            </a:r>
            <a:r>
              <a:rPr lang="en-GB" altLang="zh-CN" dirty="0" smtClean="0"/>
              <a:t>17109,15893</a:t>
            </a:r>
            <a:r>
              <a:rPr lang="en-GB" altLang="zh-CN" dirty="0"/>
              <a:t>, </a:t>
            </a:r>
            <a:r>
              <a:rPr lang="en-GB" altLang="zh-CN" dirty="0" smtClean="0"/>
              <a:t>15894, 15971,15983</a:t>
            </a:r>
            <a:r>
              <a:rPr lang="en-GB" altLang="zh-CN" dirty="0"/>
              <a:t>, 15986, 16019, </a:t>
            </a:r>
            <a:r>
              <a:rPr lang="en-GB" altLang="zh-CN" dirty="0" smtClean="0"/>
              <a:t>16020,16145</a:t>
            </a:r>
            <a:endParaRPr lang="zh-CN" altLang="zh-CN" strike="sngStrike" dirty="0">
              <a:solidFill>
                <a:srgbClr val="FF0000"/>
              </a:solidFill>
            </a:endParaRPr>
          </a:p>
          <a:p>
            <a:pPr lvl="1"/>
            <a:endParaRPr lang="en-GB" altLang="zh-CN" dirty="0" smtClean="0"/>
          </a:p>
          <a:p>
            <a:r>
              <a:rPr lang="en-GB" altLang="zh-CN" dirty="0" smtClean="0"/>
              <a:t>Move:	</a:t>
            </a:r>
            <a:r>
              <a:rPr lang="en-GB" altLang="zh-CN" dirty="0" err="1" smtClean="0"/>
              <a:t>Lochan</a:t>
            </a:r>
            <a:r>
              <a:rPr lang="en-GB" altLang="zh-CN" dirty="0" smtClean="0"/>
              <a:t> </a:t>
            </a:r>
            <a:r>
              <a:rPr lang="en-GB" altLang="zh-CN" dirty="0" err="1" smtClean="0"/>
              <a:t>Verma</a:t>
            </a:r>
            <a:r>
              <a:rPr lang="en-GB" altLang="zh-CN" dirty="0" smtClean="0"/>
              <a:t>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714106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11-18/1460r1</a:t>
            </a:r>
          </a:p>
          <a:p>
            <a:pPr lvl="1"/>
            <a:r>
              <a:rPr lang="en-US" altLang="zh-CN" dirty="0" smtClean="0"/>
              <a:t>CID </a:t>
            </a:r>
            <a:r>
              <a:rPr lang="en-GB" altLang="zh-CN" dirty="0" smtClean="0"/>
              <a:t>16178</a:t>
            </a:r>
            <a:r>
              <a:rPr lang="en-GB" altLang="zh-CN" dirty="0"/>
              <a:t>, 16185, 16238, 16239, </a:t>
            </a:r>
            <a:r>
              <a:rPr lang="en-GB" altLang="zh-CN" dirty="0" smtClean="0"/>
              <a:t>16240, 16316</a:t>
            </a:r>
            <a:r>
              <a:rPr lang="en-GB" altLang="zh-CN" dirty="0"/>
              <a:t>, 16593, 16922, 17144</a:t>
            </a:r>
            <a:endParaRPr lang="zh-CN" altLang="zh-CN" dirty="0"/>
          </a:p>
          <a:p>
            <a:pPr lvl="1"/>
            <a:endParaRPr lang="en-GB" altLang="zh-CN" dirty="0" smtClean="0"/>
          </a:p>
          <a:p>
            <a:pPr>
              <a:buNone/>
            </a:pPr>
            <a:r>
              <a:rPr lang="en-US" altLang="zh-CN" dirty="0" smtClean="0">
                <a:solidFill>
                  <a:schemeClr val="tx1"/>
                </a:solidFill>
              </a:rPr>
              <a:t>Move:	</a:t>
            </a:r>
            <a:r>
              <a:rPr lang="en-US" altLang="zh-CN" dirty="0" err="1" smtClean="0">
                <a:solidFill>
                  <a:schemeClr val="tx1"/>
                </a:solidFill>
              </a:rPr>
              <a:t>Lochan</a:t>
            </a:r>
            <a:r>
              <a:rPr lang="en-US" altLang="zh-CN" dirty="0" smtClean="0">
                <a:solidFill>
                  <a:schemeClr val="tx1"/>
                </a:solidFill>
              </a:rPr>
              <a:t> </a:t>
            </a:r>
            <a:r>
              <a:rPr lang="en-US" altLang="zh-CN" dirty="0" err="1" smtClean="0">
                <a:solidFill>
                  <a:schemeClr val="tx1"/>
                </a:solidFill>
              </a:rPr>
              <a:t>Verma</a:t>
            </a:r>
            <a:r>
              <a:rPr lang="en-US" altLang="zh-CN" dirty="0" smtClean="0">
                <a:solidFill>
                  <a:schemeClr val="tx1"/>
                </a:solidFill>
              </a:rPr>
              <a:t>	Second: Bin </a:t>
            </a:r>
            <a:r>
              <a:rPr lang="en-US" altLang="zh-CN" dirty="0" err="1" smtClean="0">
                <a:solidFill>
                  <a:schemeClr val="tx1"/>
                </a:solidFill>
              </a:rPr>
              <a:t>Tian</a:t>
            </a:r>
            <a:endParaRPr lang="en-US" altLang="zh-CN" dirty="0" smtClean="0">
              <a:solidFill>
                <a:schemeClr val="tx1"/>
              </a:solidFill>
            </a:endParaRPr>
          </a:p>
          <a:p>
            <a:pPr>
              <a:buNone/>
            </a:pPr>
            <a:r>
              <a:rPr lang="en-US" altLang="zh-CN" dirty="0" smtClean="0">
                <a:solidFill>
                  <a:schemeClr val="tx1"/>
                </a:solidFill>
              </a:rPr>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4013035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11-18/1492r1</a:t>
            </a:r>
          </a:p>
          <a:p>
            <a:pPr lvl="1"/>
            <a:r>
              <a:rPr lang="en-US" altLang="zh-CN" dirty="0" smtClean="0"/>
              <a:t>CID </a:t>
            </a:r>
            <a:r>
              <a:rPr lang="en-GB" altLang="zh-CN" dirty="0" smtClean="0"/>
              <a:t>16245, 16794, 16795, 16796, 16837, 15568, 16797, 16798, 16799, 16800, 16991, 16801, 16814, 16319</a:t>
            </a:r>
          </a:p>
          <a:p>
            <a:pPr lvl="1"/>
            <a:endParaRPr lang="en-GB" altLang="zh-CN" dirty="0"/>
          </a:p>
          <a:p>
            <a:r>
              <a:rPr lang="en-GB" altLang="zh-CN" dirty="0" smtClean="0"/>
              <a:t>Move:	</a:t>
            </a:r>
            <a:r>
              <a:rPr lang="en-GB" altLang="zh-CN" dirty="0" err="1" smtClean="0"/>
              <a:t>Rui</a:t>
            </a:r>
            <a:r>
              <a:rPr lang="en-GB" altLang="zh-CN" dirty="0" smtClean="0"/>
              <a:t> Cao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9564410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#669</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proposed comment resolution to the following CIDs and the corresponding modification proposal to IEEE P802.11ax D3.0 as in 11-18/1492r3</a:t>
            </a:r>
          </a:p>
          <a:p>
            <a:pPr lvl="1"/>
            <a:r>
              <a:rPr lang="en-US" altLang="zh-CN" dirty="0" smtClean="0"/>
              <a:t>CID 16810</a:t>
            </a:r>
          </a:p>
          <a:p>
            <a:pPr lvl="1"/>
            <a:endParaRPr lang="en-GB" altLang="zh-CN" dirty="0" smtClean="0"/>
          </a:p>
          <a:p>
            <a:r>
              <a:rPr lang="en-GB" altLang="zh-CN" dirty="0" smtClean="0"/>
              <a:t>Move: </a:t>
            </a:r>
            <a:r>
              <a:rPr lang="en-GB" altLang="zh-CN" dirty="0" err="1" smtClean="0"/>
              <a:t>Rui</a:t>
            </a:r>
            <a:r>
              <a:rPr lang="en-GB" altLang="zh-CN" dirty="0" smtClean="0"/>
              <a:t> Cao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25733494"/>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#670</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a:buChar char="•"/>
            </a:pPr>
            <a:r>
              <a:rPr lang="en-US" altLang="zh-CN" dirty="0" smtClean="0"/>
              <a:t>Move to accept the proposed comment resolution to the following CID and the corresponding modification proposal to IEEE P802.11ax D3.0 as in 11-18/1522r1</a:t>
            </a:r>
          </a:p>
          <a:p>
            <a:pPr marL="800100" lvl="1" indent="-342900">
              <a:buFont typeface="Arial"/>
              <a:buChar char="•"/>
            </a:pPr>
            <a:r>
              <a:rPr lang="en-US" altLang="zh-CN" dirty="0" smtClean="0"/>
              <a:t>CID 15659</a:t>
            </a:r>
          </a:p>
          <a:p>
            <a:pPr marL="800100" lvl="1" indent="-342900">
              <a:buFont typeface="Arial"/>
              <a:buChar char="•"/>
            </a:pPr>
            <a:endParaRPr lang="en-GB" altLang="zh-CN" dirty="0" smtClean="0"/>
          </a:p>
          <a:p>
            <a:pPr>
              <a:buFont typeface="Arial"/>
              <a:buChar char="•"/>
            </a:pPr>
            <a:r>
              <a:rPr lang="en-GB" altLang="zh-CN" dirty="0" smtClean="0"/>
              <a:t>Move: </a:t>
            </a:r>
            <a:r>
              <a:rPr lang="en-GB" altLang="zh-CN" dirty="0" err="1" smtClean="0"/>
              <a:t>Rui</a:t>
            </a:r>
            <a:r>
              <a:rPr lang="en-GB" altLang="zh-CN" dirty="0" smtClean="0"/>
              <a:t> Cao		Second: Bin </a:t>
            </a:r>
            <a:r>
              <a:rPr lang="en-GB" altLang="zh-CN" dirty="0" err="1" smtClean="0"/>
              <a:t>Tian</a:t>
            </a:r>
            <a:endParaRPr lang="en-GB" altLang="zh-CN" dirty="0" smtClean="0"/>
          </a:p>
          <a:p>
            <a:pPr>
              <a:buFont typeface="Arial"/>
              <a:buChar char="•"/>
            </a:pPr>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2264827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11-18/1452r1</a:t>
            </a:r>
          </a:p>
          <a:p>
            <a:pPr lvl="1"/>
            <a:r>
              <a:rPr lang="en-US" altLang="zh-CN" dirty="0" smtClean="0"/>
              <a:t>CID </a:t>
            </a:r>
            <a:r>
              <a:rPr lang="en-GB" altLang="zh-CN" dirty="0"/>
              <a:t>16636, 16111, 16358, 16261, </a:t>
            </a:r>
            <a:r>
              <a:rPr lang="en-GB" altLang="zh-CN" dirty="0" smtClean="0"/>
              <a:t>16820 </a:t>
            </a:r>
            <a:r>
              <a:rPr lang="en-GB" altLang="zh-CN" dirty="0"/>
              <a:t>and 16980</a:t>
            </a:r>
            <a:endParaRPr lang="zh-CN" altLang="zh-CN" dirty="0"/>
          </a:p>
          <a:p>
            <a:pPr lvl="1"/>
            <a:endParaRPr lang="en-GB" altLang="zh-CN" dirty="0" smtClean="0"/>
          </a:p>
          <a:p>
            <a:r>
              <a:rPr lang="en-GB" altLang="zh-CN" dirty="0" smtClean="0"/>
              <a:t>Move: </a:t>
            </a:r>
            <a:r>
              <a:rPr lang="en-GB" altLang="zh-CN" dirty="0" err="1" smtClean="0"/>
              <a:t>Yujin</a:t>
            </a:r>
            <a:r>
              <a:rPr lang="en-GB" altLang="zh-CN" dirty="0" smtClean="0"/>
              <a:t> Noh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29009747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#672</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11-18/1453r1</a:t>
            </a:r>
          </a:p>
          <a:p>
            <a:pPr lvl="1"/>
            <a:r>
              <a:rPr lang="en-US" altLang="zh-CN" dirty="0" smtClean="0"/>
              <a:t>CID </a:t>
            </a:r>
            <a:r>
              <a:rPr lang="en-GB" altLang="zh-CN" dirty="0"/>
              <a:t>16485, 15974, 15977, 16836, </a:t>
            </a:r>
            <a:r>
              <a:rPr lang="en-GB" altLang="zh-CN" dirty="0" smtClean="0"/>
              <a:t>16790</a:t>
            </a:r>
            <a:r>
              <a:rPr lang="en-GB" altLang="zh-CN" dirty="0"/>
              <a:t>, 15645, 16691, 15467, 16439, </a:t>
            </a:r>
            <a:r>
              <a:rPr lang="en-GB" altLang="zh-CN" dirty="0" smtClean="0"/>
              <a:t>16973</a:t>
            </a:r>
            <a:r>
              <a:rPr lang="en-GB" altLang="zh-CN" dirty="0"/>
              <a:t>, 16988 and 16972</a:t>
            </a:r>
            <a:endParaRPr lang="zh-CN" altLang="zh-CN" dirty="0"/>
          </a:p>
          <a:p>
            <a:pPr lvl="1"/>
            <a:endParaRPr lang="en-GB" altLang="zh-CN" dirty="0" smtClean="0"/>
          </a:p>
          <a:p>
            <a:r>
              <a:rPr lang="en-GB" altLang="zh-CN" dirty="0" smtClean="0"/>
              <a:t>Move: </a:t>
            </a:r>
            <a:r>
              <a:rPr lang="en-GB" altLang="zh-CN" dirty="0" err="1" smtClean="0"/>
              <a:t>Yujin</a:t>
            </a:r>
            <a:r>
              <a:rPr lang="en-GB" altLang="zh-CN" dirty="0" smtClean="0"/>
              <a:t> Noh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8124740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#673</a:t>
            </a:r>
            <a:br>
              <a:rPr lang="en-US" altLang="zh-CN" dirty="0" smtClean="0"/>
            </a:b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11-18/1514r1</a:t>
            </a:r>
          </a:p>
          <a:p>
            <a:pPr lvl="1"/>
            <a:r>
              <a:rPr lang="en-US" altLang="zh-CN" dirty="0" smtClean="0"/>
              <a:t>CID </a:t>
            </a:r>
            <a:r>
              <a:rPr lang="en-GB" altLang="zh-CN" dirty="0" smtClean="0"/>
              <a:t>15128, 15823, 15956,</a:t>
            </a:r>
            <a:r>
              <a:rPr lang="en-US" altLang="zh-CN" sz="1600" dirty="0" smtClean="0"/>
              <a:t> </a:t>
            </a:r>
            <a:r>
              <a:rPr lang="en-GB" altLang="zh-CN" dirty="0" smtClean="0"/>
              <a:t>16109,</a:t>
            </a:r>
            <a:r>
              <a:rPr lang="en-US" altLang="zh-CN" sz="1600" dirty="0" smtClean="0"/>
              <a:t> </a:t>
            </a:r>
            <a:r>
              <a:rPr lang="en-GB" altLang="zh-CN" dirty="0" smtClean="0"/>
              <a:t>16110,</a:t>
            </a:r>
            <a:r>
              <a:rPr lang="en-US" altLang="zh-CN" sz="1600" dirty="0" smtClean="0"/>
              <a:t> </a:t>
            </a:r>
            <a:r>
              <a:rPr lang="en-GB" altLang="zh-CN" dirty="0" smtClean="0"/>
              <a:t>16340,</a:t>
            </a:r>
            <a:r>
              <a:rPr lang="en-US" altLang="zh-CN" sz="1600" dirty="0" smtClean="0"/>
              <a:t> </a:t>
            </a:r>
            <a:r>
              <a:rPr lang="en-GB" altLang="zh-CN" dirty="0" smtClean="0"/>
              <a:t>16342,  16343,</a:t>
            </a:r>
            <a:r>
              <a:rPr lang="en-US" altLang="zh-CN" sz="1600" dirty="0" smtClean="0"/>
              <a:t> </a:t>
            </a:r>
            <a:r>
              <a:rPr lang="en-GB" altLang="zh-CN" dirty="0" smtClean="0"/>
              <a:t>16344,</a:t>
            </a:r>
            <a:r>
              <a:rPr lang="en-US" altLang="zh-CN" sz="1600" dirty="0" smtClean="0"/>
              <a:t> </a:t>
            </a:r>
            <a:r>
              <a:rPr lang="en-GB" altLang="zh-CN" dirty="0" smtClean="0"/>
              <a:t>16630,</a:t>
            </a:r>
            <a:r>
              <a:rPr lang="en-US" altLang="zh-CN" sz="1600" dirty="0" smtClean="0"/>
              <a:t> </a:t>
            </a:r>
            <a:r>
              <a:rPr lang="en-GB" altLang="zh-CN" dirty="0" smtClean="0"/>
              <a:t>16695,</a:t>
            </a:r>
            <a:r>
              <a:rPr lang="en-US" altLang="zh-CN" sz="1600" dirty="0" smtClean="0"/>
              <a:t> </a:t>
            </a:r>
            <a:r>
              <a:rPr lang="en-GB" altLang="zh-CN" dirty="0" smtClean="0"/>
              <a:t>15570,</a:t>
            </a:r>
            <a:r>
              <a:rPr lang="en-US" altLang="zh-CN" sz="1600" dirty="0" smtClean="0"/>
              <a:t> </a:t>
            </a:r>
            <a:r>
              <a:rPr lang="en-GB" altLang="zh-CN" dirty="0" smtClean="0"/>
              <a:t>16802, 16850</a:t>
            </a:r>
            <a:endParaRPr lang="zh-CN" altLang="zh-CN" dirty="0"/>
          </a:p>
          <a:p>
            <a:pPr lvl="1"/>
            <a:endParaRPr lang="en-GB" altLang="zh-CN" dirty="0" smtClean="0"/>
          </a:p>
          <a:p>
            <a:r>
              <a:rPr lang="en-GB" altLang="zh-CN" dirty="0" smtClean="0"/>
              <a:t>Move: Ron </a:t>
            </a:r>
            <a:r>
              <a:rPr lang="en-GB" altLang="zh-CN" dirty="0" err="1" smtClean="0"/>
              <a:t>Porat</a:t>
            </a:r>
            <a:r>
              <a:rPr lang="en-GB" altLang="zh-CN" dirty="0" smtClean="0"/>
              <a:t>: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34134521"/>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#674</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D3.1 as in 11-18/1534r1</a:t>
            </a:r>
          </a:p>
          <a:p>
            <a:pPr lvl="1"/>
            <a:r>
              <a:rPr lang="en-US" altLang="zh-CN" dirty="0" smtClean="0"/>
              <a:t>CID </a:t>
            </a:r>
            <a:r>
              <a:rPr lang="en-US" altLang="zh-CN" dirty="0"/>
              <a:t>16060, 16534, 16537, </a:t>
            </a:r>
            <a:r>
              <a:rPr lang="en-US" altLang="zh-CN" dirty="0" smtClean="0"/>
              <a:t>16792</a:t>
            </a:r>
            <a:endParaRPr lang="zh-CN" altLang="zh-CN" dirty="0"/>
          </a:p>
          <a:p>
            <a:pPr lvl="1"/>
            <a:endParaRPr lang="en-GB" altLang="zh-CN" dirty="0" smtClean="0"/>
          </a:p>
          <a:p>
            <a:r>
              <a:rPr lang="en-GB" altLang="zh-CN" dirty="0" smtClean="0"/>
              <a:t>Move: </a:t>
            </a:r>
            <a:r>
              <a:rPr lang="en-GB" altLang="zh-CN" dirty="0" err="1" smtClean="0"/>
              <a:t>Tianyu</a:t>
            </a:r>
            <a:r>
              <a:rPr lang="en-GB" altLang="zh-CN" dirty="0" smtClean="0"/>
              <a:t> Wu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42090441"/>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#675</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a:buChar char="•"/>
            </a:pPr>
            <a:r>
              <a:rPr lang="en-US" dirty="0" smtClean="0"/>
              <a:t>Move to accept </a:t>
            </a:r>
            <a:r>
              <a:rPr lang="en-US" dirty="0"/>
              <a:t>resolutions to CIDs </a:t>
            </a:r>
            <a:r>
              <a:rPr lang="en-GB" dirty="0"/>
              <a:t>17085, 16455, 17092, 16815, 17093, 17094, 16976, 17096, 16816, 16031, 16978, 17099, 16818, 16819</a:t>
            </a:r>
            <a:r>
              <a:rPr lang="en-US" dirty="0"/>
              <a:t> in doc 11-18/</a:t>
            </a:r>
            <a:r>
              <a:rPr lang="en-US" dirty="0" smtClean="0"/>
              <a:t>1590r4</a:t>
            </a:r>
            <a:endParaRPr lang="en-US" dirty="0"/>
          </a:p>
          <a:p>
            <a:pPr marL="800100" lvl="1" indent="-342900">
              <a:buFont typeface="Arial"/>
              <a:buChar char="•"/>
            </a:pPr>
            <a:endParaRPr lang="en-GB" altLang="zh-CN" dirty="0"/>
          </a:p>
          <a:p>
            <a:pPr marL="400050">
              <a:buFont typeface="Arial"/>
              <a:buChar char="•"/>
            </a:pPr>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pPr marL="400050">
              <a:buFont typeface="Arial"/>
              <a:buChar char="•"/>
            </a:pPr>
            <a:r>
              <a:rPr lang="en-GB" altLang="zh-CN" dirty="0" smtClean="0"/>
              <a:t>approved</a:t>
            </a:r>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808246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#676</a:t>
            </a:r>
            <a:br>
              <a:rPr lang="en-US" altLang="zh-CN" dirty="0" smtClean="0"/>
            </a:b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D3.1 as in 11-18/1591r1</a:t>
            </a:r>
          </a:p>
          <a:p>
            <a:pPr lvl="1"/>
            <a:r>
              <a:rPr lang="en-US" altLang="zh-CN" dirty="0" smtClean="0"/>
              <a:t>CID </a:t>
            </a:r>
            <a:r>
              <a:rPr lang="en-GB" altLang="zh-CN" dirty="0"/>
              <a:t>16577, 16578, 15792, 16698, </a:t>
            </a:r>
            <a:r>
              <a:rPr lang="en-GB" altLang="zh-CN" dirty="0" smtClean="0"/>
              <a:t>16821</a:t>
            </a:r>
            <a:r>
              <a:rPr lang="en-GB" altLang="zh-CN" dirty="0"/>
              <a:t>, 16822, 15573, 15155</a:t>
            </a:r>
            <a:endParaRPr lang="zh-CN" altLang="zh-CN" sz="1600" dirty="0"/>
          </a:p>
          <a:p>
            <a:pPr lvl="1"/>
            <a:endParaRPr lang="en-GB" altLang="zh-CN" dirty="0" smtClean="0"/>
          </a:p>
          <a:p>
            <a:r>
              <a:rPr lang="en-GB" altLang="zh-CN" dirty="0" smtClean="0"/>
              <a:t>Move: </a:t>
            </a:r>
            <a:r>
              <a:rPr lang="en-GB" altLang="zh-CN" dirty="0" err="1" smtClean="0"/>
              <a:t>Youhan</a:t>
            </a:r>
            <a:r>
              <a:rPr lang="en-GB" altLang="zh-CN" dirty="0" smtClean="0"/>
              <a:t> Kim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404707111"/>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the corresponding modification proposal to IEEE P802.11ax D3.0 as in 11-18/1601r2</a:t>
            </a:r>
          </a:p>
          <a:p>
            <a:pPr lvl="1"/>
            <a:r>
              <a:rPr lang="en-US" altLang="zh-CN" dirty="0" smtClean="0"/>
              <a:t>CID </a:t>
            </a:r>
            <a:r>
              <a:rPr lang="en-GB" altLang="zh-CN" dirty="0"/>
              <a:t>15946, 15978, 16059, 16805, 16062, 16058, 16063, </a:t>
            </a:r>
            <a:r>
              <a:rPr lang="en-GB" altLang="zh-CN" dirty="0" smtClean="0"/>
              <a:t>16085, </a:t>
            </a:r>
            <a:r>
              <a:rPr lang="en-GB" altLang="zh-CN" dirty="0"/>
              <a:t>16803, 16844, 16308</a:t>
            </a:r>
            <a:endParaRPr lang="en-GB" altLang="zh-CN" dirty="0" smtClean="0"/>
          </a:p>
          <a:p>
            <a:endParaRPr lang="en-GB" altLang="zh-CN" dirty="0" smtClean="0"/>
          </a:p>
          <a:p>
            <a:r>
              <a:rPr lang="en-GB" altLang="zh-CN" dirty="0" smtClean="0"/>
              <a:t>Move: Ross </a:t>
            </a:r>
            <a:r>
              <a:rPr lang="en-GB" altLang="zh-CN" dirty="0" err="1" smtClean="0"/>
              <a:t>Jian</a:t>
            </a:r>
            <a:r>
              <a:rPr lang="en-GB" altLang="zh-CN" dirty="0" smtClean="0"/>
              <a:t> Yu		Second: Bin </a:t>
            </a:r>
            <a:r>
              <a:rPr lang="en-GB" altLang="zh-CN" dirty="0" err="1" smtClean="0"/>
              <a:t>Tian</a:t>
            </a:r>
            <a:endParaRPr lang="en-GB" altLang="zh-CN" dirty="0" smtClean="0"/>
          </a:p>
          <a:p>
            <a:r>
              <a:rPr lang="en-GB" altLang="zh-CN" dirty="0" smtClean="0"/>
              <a:t>approved</a:t>
            </a:r>
          </a:p>
          <a:p>
            <a:pPr>
              <a:buNone/>
            </a:pPr>
            <a:r>
              <a:rPr lang="en-US" altLang="zh-CN" dirty="0" smtClean="0">
                <a:solidFill>
                  <a:srgbClr val="00B050"/>
                </a:solidFill>
              </a:rPr>
              <a:t>SP: Passed without objection</a:t>
            </a:r>
            <a:endParaRPr lang="zh-CN" altLang="en-US"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01770793"/>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dirty="0" smtClean="0"/>
              <a:t>CR Motion #678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D3.0 as in 11-18/1601r2</a:t>
            </a:r>
          </a:p>
          <a:p>
            <a:pPr lvl="1"/>
            <a:r>
              <a:rPr lang="en-US" altLang="zh-CN" dirty="0" smtClean="0"/>
              <a:t>CID </a:t>
            </a:r>
            <a:r>
              <a:rPr lang="en-GB" altLang="zh-CN" dirty="0" smtClean="0"/>
              <a:t>16484</a:t>
            </a:r>
          </a:p>
          <a:p>
            <a:pPr lvl="1"/>
            <a:endParaRPr lang="en-GB" altLang="zh-CN" dirty="0" smtClean="0"/>
          </a:p>
          <a:p>
            <a:r>
              <a:rPr lang="en-GB" altLang="zh-CN" dirty="0" smtClean="0"/>
              <a:t>Move: Ross </a:t>
            </a:r>
            <a:r>
              <a:rPr lang="en-GB" altLang="zh-CN" dirty="0" err="1" smtClean="0"/>
              <a:t>Jian</a:t>
            </a:r>
            <a:r>
              <a:rPr lang="en-GB" altLang="zh-CN" dirty="0" smtClean="0"/>
              <a:t> Yu		Second: Bin </a:t>
            </a:r>
            <a:r>
              <a:rPr lang="en-GB" altLang="zh-CN" dirty="0" err="1" smtClean="0"/>
              <a:t>Tian</a:t>
            </a:r>
            <a:endParaRPr lang="en-GB" altLang="zh-CN" dirty="0" smtClean="0"/>
          </a:p>
          <a:p>
            <a:r>
              <a:rPr lang="en-GB" altLang="zh-CN" dirty="0" smtClean="0"/>
              <a:t>approved</a:t>
            </a:r>
          </a:p>
          <a:p>
            <a:pPr>
              <a:buNone/>
            </a:pPr>
            <a:r>
              <a:rPr lang="en-US" altLang="zh-CN" dirty="0" smtClean="0"/>
              <a:t>SP: 14Y/3N/12A</a:t>
            </a:r>
          </a:p>
          <a:p>
            <a:pPr>
              <a:buNone/>
            </a:pPr>
            <a:endParaRPr lang="en-US" altLang="zh-CN" dirty="0"/>
          </a:p>
          <a:p>
            <a:pPr>
              <a:buNone/>
            </a:pPr>
            <a:r>
              <a:rPr lang="en-US" altLang="zh-CN" dirty="0" smtClean="0">
                <a:solidFill>
                  <a:srgbClr val="00B050"/>
                </a:solidFill>
              </a:rPr>
              <a:t>Passed</a:t>
            </a:r>
            <a:endParaRPr lang="zh-CN" altLang="en-US" dirty="0">
              <a:solidFill>
                <a:srgbClr val="00B050"/>
              </a:solidFill>
            </a:endParaRPr>
          </a:p>
        </p:txBody>
      </p:sp>
      <p:sp>
        <p:nvSpPr>
          <p:cNvPr id="2" name="Date Placeholder 1"/>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9924228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#679</a:t>
            </a:r>
            <a:br>
              <a:rPr lang="en-US" dirty="0" smtClean="0"/>
            </a:br>
            <a:r>
              <a:rPr lang="en-US" dirty="0" smtClean="0"/>
              <a:t>67911-18/1418 (Po-Kai Huang)</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15717, 16021, 16023, 16024, 17073, 15911, 15913, 15959, 16562</a:t>
            </a:r>
            <a:r>
              <a:rPr lang="en-US" dirty="0"/>
              <a:t>, 16563, 16564, 16565, 16566, 16567, 16568, 16592, 16906, 17087</a:t>
            </a:r>
            <a:r>
              <a:rPr lang="en-US" dirty="0" smtClean="0"/>
              <a:t>, </a:t>
            </a:r>
            <a:r>
              <a:rPr lang="en-US" dirty="0" smtClean="0">
                <a:solidFill>
                  <a:schemeClr val="tx1"/>
                </a:solidFill>
              </a:rPr>
              <a:t>16930</a:t>
            </a:r>
            <a:r>
              <a:rPr lang="en-US" dirty="0"/>
              <a:t> </a:t>
            </a:r>
            <a:r>
              <a:rPr lang="en-US" dirty="0" smtClean="0"/>
              <a:t>in doc 11-18/1418r</a:t>
            </a:r>
            <a:r>
              <a:rPr lang="en-US" dirty="0" smtClean="0">
                <a:solidFill>
                  <a:schemeClr val="tx1"/>
                </a:solidFill>
              </a:rPr>
              <a:t>1</a:t>
            </a:r>
            <a:endParaRPr lang="en-US" dirty="0" smtClean="0"/>
          </a:p>
          <a:p>
            <a:endParaRPr lang="en-US" dirty="0"/>
          </a:p>
          <a:p>
            <a:r>
              <a:rPr lang="en-US" dirty="0" smtClean="0"/>
              <a:t>Move: Po-Kai Huang		Second: </a:t>
            </a:r>
            <a:r>
              <a:rPr lang="en-US" dirty="0" err="1" smtClean="0"/>
              <a:t>Abhishek</a:t>
            </a:r>
            <a:r>
              <a:rPr lang="en-US" dirty="0" smtClean="0"/>
              <a:t> </a:t>
            </a:r>
            <a:r>
              <a:rPr lang="en-US" dirty="0" err="1" smtClean="0"/>
              <a:t>Patil</a:t>
            </a:r>
            <a:endParaRPr lang="en-US" dirty="0" smtClean="0"/>
          </a:p>
          <a:p>
            <a:r>
              <a:rPr lang="en-US" dirty="0" smtClean="0"/>
              <a:t>approved</a:t>
            </a:r>
          </a:p>
          <a:p>
            <a:endParaRPr lang="en-US" dirty="0"/>
          </a:p>
          <a:p>
            <a:r>
              <a:rPr lang="en-US"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87017503"/>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#680</a:t>
            </a:r>
            <a:br>
              <a:rPr lang="en-US" dirty="0" smtClean="0"/>
            </a:br>
            <a:r>
              <a:rPr lang="en-US" dirty="0" smtClean="0"/>
              <a:t>11-18/1189 (Po-Kai Huang)</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15868, 16048, 15869, 16438, 16437, 16027, 16029, 16030, 16215, 16938, </a:t>
            </a:r>
            <a:r>
              <a:rPr lang="en-GB" dirty="0" smtClean="0"/>
              <a:t>16422</a:t>
            </a:r>
            <a:r>
              <a:rPr lang="en-US" dirty="0"/>
              <a:t> i</a:t>
            </a:r>
            <a:r>
              <a:rPr lang="en-US" dirty="0" smtClean="0"/>
              <a:t>n doc 11-18/1189r4</a:t>
            </a:r>
          </a:p>
          <a:p>
            <a:endParaRPr lang="en-US" dirty="0"/>
          </a:p>
          <a:p>
            <a:r>
              <a:rPr lang="en-US" dirty="0" smtClean="0"/>
              <a:t>Move: Po-Kai Huang		Second: </a:t>
            </a:r>
            <a:r>
              <a:rPr lang="en-US" dirty="0" err="1" smtClean="0"/>
              <a:t>Abhishek</a:t>
            </a:r>
            <a:r>
              <a:rPr lang="en-US" dirty="0" smtClean="0"/>
              <a:t> </a:t>
            </a:r>
            <a:r>
              <a:rPr lang="en-US" dirty="0" err="1" smtClean="0"/>
              <a:t>Patil</a:t>
            </a:r>
            <a:endParaRPr lang="en-US" dirty="0" smtClean="0"/>
          </a:p>
          <a:p>
            <a:r>
              <a:rPr lang="en-US" dirty="0" smtClean="0"/>
              <a:t>approved</a:t>
            </a:r>
          </a:p>
          <a:p>
            <a:r>
              <a:rPr lang="en-US"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8456584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#681</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15059 15755 15756 16653 16939 </a:t>
            </a:r>
            <a:r>
              <a:rPr lang="en-GB" dirty="0" smtClean="0"/>
              <a:t>16940</a:t>
            </a:r>
            <a:r>
              <a:rPr lang="en-GB" dirty="0"/>
              <a:t> </a:t>
            </a:r>
            <a:r>
              <a:rPr lang="en-GB" dirty="0" smtClean="0"/>
              <a:t>in doc 11-18/1496r1</a:t>
            </a:r>
          </a:p>
          <a:p>
            <a:pPr>
              <a:buFont typeface="Arial"/>
              <a:buChar char="•"/>
            </a:pPr>
            <a:endParaRPr lang="en-GB" dirty="0"/>
          </a:p>
          <a:p>
            <a:pPr>
              <a:buFont typeface="Arial"/>
              <a:buChar char="•"/>
            </a:pPr>
            <a:r>
              <a:rPr lang="en-GB" dirty="0" smtClean="0"/>
              <a:t>Move: Laurent </a:t>
            </a:r>
            <a:r>
              <a:rPr lang="en-GB" dirty="0" err="1" smtClean="0"/>
              <a:t>Cariou</a:t>
            </a:r>
            <a:r>
              <a:rPr lang="en-GB" dirty="0" smtClean="0"/>
              <a:t>		Second: Po-Kai Huang</a:t>
            </a:r>
          </a:p>
          <a:p>
            <a:pPr>
              <a:buFont typeface="Arial"/>
              <a:buChar char="•"/>
            </a:pPr>
            <a:r>
              <a:rPr lang="en-GB" dirty="0" smtClean="0"/>
              <a:t>approved</a:t>
            </a:r>
          </a:p>
          <a:p>
            <a:pPr>
              <a:buFont typeface="Arial"/>
              <a:buChar char="•"/>
            </a:pPr>
            <a:r>
              <a:rPr lang="en-GB" dirty="0" smtClean="0"/>
              <a:t>Y/N/A: </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428120084"/>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a:t> </a:t>
            </a:r>
            <a:r>
              <a:rPr lang="en-US" dirty="0" smtClean="0"/>
              <a:t>682</a:t>
            </a:r>
            <a:endParaRPr lang="en-US" dirty="0"/>
          </a:p>
        </p:txBody>
      </p:sp>
      <p:sp>
        <p:nvSpPr>
          <p:cNvPr id="3" name="Content Placeholder 2"/>
          <p:cNvSpPr>
            <a:spLocks noGrp="1"/>
          </p:cNvSpPr>
          <p:nvPr>
            <p:ph idx="1"/>
          </p:nvPr>
        </p:nvSpPr>
        <p:spPr>
          <a:xfrm>
            <a:off x="685800" y="1830387"/>
            <a:ext cx="7770813" cy="4113213"/>
          </a:xfrm>
        </p:spPr>
        <p:txBody>
          <a:bodyPr/>
          <a:lstStyle/>
          <a:p>
            <a:pPr>
              <a:buFont typeface="Arial"/>
              <a:buChar char="•"/>
            </a:pPr>
            <a:r>
              <a:rPr lang="en-US" dirty="0" smtClean="0"/>
              <a:t>Move to accept resolutions to CIDs </a:t>
            </a:r>
            <a:r>
              <a:rPr lang="en-GB" dirty="0"/>
              <a:t>5898 16499 15702 </a:t>
            </a:r>
            <a:r>
              <a:rPr lang="en-GB" dirty="0" smtClean="0"/>
              <a:t>15653 </a:t>
            </a:r>
            <a:r>
              <a:rPr lang="en-GB" dirty="0"/>
              <a:t>15655 15738 15656 15739 15740 17127 15847 15741 </a:t>
            </a:r>
            <a:r>
              <a:rPr lang="en-GB" dirty="0" smtClean="0"/>
              <a:t>15742 </a:t>
            </a:r>
            <a:r>
              <a:rPr lang="en-GB" dirty="0"/>
              <a:t>15699 17133 17076 15176 16757 17134 </a:t>
            </a:r>
            <a:r>
              <a:rPr lang="en-GB" dirty="0" smtClean="0"/>
              <a:t>15657 </a:t>
            </a:r>
            <a:r>
              <a:rPr lang="en-GB" dirty="0"/>
              <a:t>15744 16758 17131 16037 16226 16464 15581 15589 15591 16512 16761 16762 16513 17014 15761 16515 16514 16516 15745 15746 15781 15709 15713 15714 15715 16759 </a:t>
            </a:r>
            <a:r>
              <a:rPr lang="en-GB" dirty="0" smtClean="0"/>
              <a:t>16760 </a:t>
            </a:r>
            <a:r>
              <a:rPr lang="en-GB" dirty="0"/>
              <a:t>16935 16936</a:t>
            </a:r>
            <a:r>
              <a:rPr lang="en-US" dirty="0"/>
              <a:t> </a:t>
            </a:r>
            <a:r>
              <a:rPr lang="en-US" dirty="0" smtClean="0"/>
              <a:t>in doc 11-18/1495r6</a:t>
            </a:r>
            <a:endParaRPr lang="en-US" dirty="0">
              <a:sym typeface="Wingdings"/>
            </a:endParaRPr>
          </a:p>
          <a:p>
            <a:r>
              <a:rPr lang="en-US" dirty="0" smtClean="0">
                <a:sym typeface="Wingdings"/>
              </a:rPr>
              <a:t>Move: Laurent </a:t>
            </a:r>
            <a:r>
              <a:rPr lang="en-US" dirty="0" err="1" smtClean="0">
                <a:sym typeface="Wingdings"/>
              </a:rPr>
              <a:t>Cariou</a:t>
            </a:r>
            <a:r>
              <a:rPr lang="en-US" dirty="0" smtClean="0">
                <a:sym typeface="Wingdings"/>
              </a:rPr>
              <a:t>		Second: Matt Fischer</a:t>
            </a:r>
          </a:p>
          <a:p>
            <a:r>
              <a:rPr lang="en-US" dirty="0" smtClean="0">
                <a:sym typeface="Wingdings"/>
              </a:rPr>
              <a:t>approved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519763827"/>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#683</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17142, 16753, 16754, </a:t>
            </a:r>
            <a:r>
              <a:rPr lang="en-GB" dirty="0">
                <a:solidFill>
                  <a:schemeClr val="tx1"/>
                </a:solidFill>
              </a:rPr>
              <a:t>16475</a:t>
            </a:r>
            <a:r>
              <a:rPr lang="en-GB" dirty="0"/>
              <a:t>, 16064, 16755, 16347, </a:t>
            </a:r>
            <a:r>
              <a:rPr lang="en-GB" dirty="0" smtClean="0"/>
              <a:t>16016</a:t>
            </a:r>
            <a:r>
              <a:rPr lang="en-GB" dirty="0">
                <a:solidFill>
                  <a:schemeClr val="tx1"/>
                </a:solidFill>
              </a:rPr>
              <a:t> </a:t>
            </a:r>
            <a:r>
              <a:rPr lang="en-US" dirty="0" smtClean="0"/>
              <a:t>in doc 11-18/1455r3</a:t>
            </a:r>
          </a:p>
          <a:p>
            <a:pPr>
              <a:buFont typeface="Arial"/>
              <a:buChar char="•"/>
            </a:pPr>
            <a:endParaRPr lang="en-US" dirty="0"/>
          </a:p>
          <a:p>
            <a:pPr>
              <a:buFont typeface="Arial"/>
              <a:buChar char="•"/>
            </a:pPr>
            <a:endParaRPr lang="en-US" dirty="0" smtClean="0"/>
          </a:p>
          <a:p>
            <a:pPr>
              <a:buFont typeface="Arial"/>
              <a:buChar char="•"/>
            </a:pPr>
            <a:r>
              <a:rPr lang="en-US" dirty="0" smtClean="0"/>
              <a:t>Move: </a:t>
            </a:r>
            <a:r>
              <a:rPr lang="en-US" dirty="0" err="1" smtClean="0"/>
              <a:t>Abhishek</a:t>
            </a:r>
            <a:r>
              <a:rPr lang="en-US" dirty="0" smtClean="0"/>
              <a:t> </a:t>
            </a:r>
            <a:r>
              <a:rPr lang="en-US" dirty="0" err="1" smtClean="0"/>
              <a:t>Patil</a:t>
            </a:r>
            <a:r>
              <a:rPr lang="en-US" dirty="0" smtClean="0"/>
              <a:t>			Second: </a:t>
            </a:r>
            <a:r>
              <a:rPr lang="en-US" dirty="0" err="1" smtClean="0"/>
              <a:t>Kiseon</a:t>
            </a:r>
            <a:r>
              <a:rPr lang="en-US" dirty="0" smtClean="0"/>
              <a:t> </a:t>
            </a:r>
            <a:r>
              <a:rPr lang="en-US" dirty="0" err="1" smtClean="0"/>
              <a:t>Ryu</a:t>
            </a:r>
            <a:endParaRPr lang="en-US" dirty="0" smtClean="0"/>
          </a:p>
          <a:p>
            <a:pPr>
              <a:buFont typeface="Arial"/>
              <a:buChar char="•"/>
            </a:pPr>
            <a:r>
              <a:rPr lang="en-US" dirty="0" smtClean="0"/>
              <a:t>approved</a:t>
            </a:r>
          </a:p>
          <a:p>
            <a:pPr>
              <a:buFont typeface="Arial"/>
              <a:buChar char="•"/>
            </a:pPr>
            <a:r>
              <a:rPr lang="en-US"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9515241"/>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#684</a:t>
            </a:r>
            <a:endParaRPr lang="en-US" dirty="0"/>
          </a:p>
        </p:txBody>
      </p:sp>
      <p:sp>
        <p:nvSpPr>
          <p:cNvPr id="3" name="Content Placeholder 2"/>
          <p:cNvSpPr>
            <a:spLocks noGrp="1"/>
          </p:cNvSpPr>
          <p:nvPr>
            <p:ph idx="1"/>
          </p:nvPr>
        </p:nvSpPr>
        <p:spPr>
          <a:xfrm>
            <a:off x="685800" y="1677987"/>
            <a:ext cx="7770813" cy="4113213"/>
          </a:xfrm>
        </p:spPr>
        <p:txBody>
          <a:bodyPr/>
          <a:lstStyle/>
          <a:p>
            <a:pPr>
              <a:buFont typeface="Arial"/>
              <a:buChar char="•"/>
            </a:pPr>
            <a:r>
              <a:rPr lang="en-US" dirty="0" smtClean="0"/>
              <a:t>Move to accept resolutions to CIDs </a:t>
            </a:r>
            <a:r>
              <a:rPr lang="en-GB" dirty="0"/>
              <a:t>17124, 17125, 16506, 16498, </a:t>
            </a:r>
            <a:r>
              <a:rPr lang="en-GB" dirty="0">
                <a:solidFill>
                  <a:schemeClr val="tx1"/>
                </a:solidFill>
              </a:rPr>
              <a:t>16507</a:t>
            </a:r>
            <a:r>
              <a:rPr lang="en-GB" dirty="0"/>
              <a:t>, 16539, 16538, 15091, 15686, 15092, 15109, 16545, 15111, 15812, 15114, 15112, 15113, 15813, 16544, 16546, 16468, 15872, 17103, 15057, </a:t>
            </a:r>
            <a:r>
              <a:rPr lang="en-GB" dirty="0" smtClean="0"/>
              <a:t>15060, 16540</a:t>
            </a:r>
            <a:r>
              <a:rPr lang="en-US" dirty="0" smtClean="0"/>
              <a:t> in doc 11-18/1266r6</a:t>
            </a:r>
          </a:p>
          <a:p>
            <a:pPr>
              <a:buFont typeface="Arial"/>
              <a:buChar char="•"/>
            </a:pPr>
            <a:endParaRPr lang="en-US" dirty="0"/>
          </a:p>
          <a:p>
            <a:pPr>
              <a:buFont typeface="Arial"/>
              <a:buChar char="•"/>
            </a:pPr>
            <a:r>
              <a:rPr lang="en-US" dirty="0" smtClean="0"/>
              <a:t>Move: </a:t>
            </a:r>
            <a:r>
              <a:rPr lang="en-US" dirty="0" err="1" smtClean="0"/>
              <a:t>Abhishek</a:t>
            </a:r>
            <a:r>
              <a:rPr lang="en-US" dirty="0" smtClean="0"/>
              <a:t> </a:t>
            </a:r>
            <a:r>
              <a:rPr lang="en-US" dirty="0" err="1" smtClean="0"/>
              <a:t>Patil</a:t>
            </a:r>
            <a:r>
              <a:rPr lang="en-US" dirty="0" smtClean="0"/>
              <a:t>		Second: </a:t>
            </a:r>
            <a:r>
              <a:rPr lang="en-US" dirty="0" err="1" smtClean="0"/>
              <a:t>Kiseon</a:t>
            </a:r>
            <a:r>
              <a:rPr lang="en-US" dirty="0" smtClean="0"/>
              <a:t> </a:t>
            </a:r>
            <a:r>
              <a:rPr lang="en-US" dirty="0" err="1" smtClean="0"/>
              <a:t>Ryu</a:t>
            </a:r>
            <a:endParaRPr lang="en-US" dirty="0" smtClean="0"/>
          </a:p>
          <a:p>
            <a:pPr>
              <a:buFont typeface="Arial"/>
              <a:buChar char="•"/>
            </a:pPr>
            <a:r>
              <a:rPr lang="en-US" dirty="0" smtClean="0"/>
              <a:t>approved</a:t>
            </a:r>
          </a:p>
          <a:p>
            <a:pPr>
              <a:buFont typeface="Arial"/>
              <a:buChar char="•"/>
            </a:pPr>
            <a:r>
              <a:rPr lang="en-US" dirty="0" smtClean="0"/>
              <a:t>Y/N/A:</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50989269"/>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a:t> </a:t>
            </a:r>
            <a:r>
              <a:rPr lang="en-US" dirty="0" smtClean="0"/>
              <a:t>685</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a:t>
            </a:r>
            <a:r>
              <a:rPr lang="en-US" dirty="0"/>
              <a:t>CIDs 15010, 15011, 15173, 15372, 15734, 15735, 15736, 15737, 15766, 15864, </a:t>
            </a:r>
            <a:r>
              <a:rPr lang="en-US" dirty="0" smtClean="0"/>
              <a:t>15865, </a:t>
            </a:r>
            <a:r>
              <a:rPr lang="en-US" dirty="0"/>
              <a:t>16615, 16188, 16362, 16488, </a:t>
            </a:r>
            <a:r>
              <a:rPr lang="en-US" dirty="0" smtClean="0"/>
              <a:t>16489, </a:t>
            </a:r>
            <a:r>
              <a:rPr lang="en-US" dirty="0"/>
              <a:t>17016, </a:t>
            </a:r>
            <a:r>
              <a:rPr lang="en-US" dirty="0" smtClean="0"/>
              <a:t>17017 </a:t>
            </a:r>
            <a:r>
              <a:rPr lang="en-US" dirty="0"/>
              <a:t>and 17034 in doc 11-18/</a:t>
            </a:r>
            <a:r>
              <a:rPr lang="en-US" dirty="0" smtClean="0"/>
              <a:t>1246r8</a:t>
            </a:r>
            <a:endParaRPr lang="en-US" dirty="0"/>
          </a:p>
          <a:p>
            <a:endParaRPr lang="en-US" dirty="0"/>
          </a:p>
          <a:p>
            <a:r>
              <a:rPr lang="en-US" dirty="0" smtClean="0"/>
              <a:t>Move: </a:t>
            </a:r>
            <a:r>
              <a:rPr lang="en-US" dirty="0" err="1" smtClean="0"/>
              <a:t>Jarkko</a:t>
            </a:r>
            <a:r>
              <a:rPr lang="en-US" dirty="0" smtClean="0"/>
              <a:t> </a:t>
            </a:r>
            <a:r>
              <a:rPr lang="en-US" dirty="0" err="1" smtClean="0"/>
              <a:t>Kneckt</a:t>
            </a:r>
            <a:r>
              <a:rPr lang="en-US" dirty="0" smtClean="0"/>
              <a:t>		Second: Matt Fischer</a:t>
            </a:r>
          </a:p>
          <a:p>
            <a:r>
              <a:rPr lang="en-US" dirty="0" smtClean="0"/>
              <a:t>Approved.</a:t>
            </a:r>
          </a:p>
          <a:p>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675944219"/>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#686</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15054, 15058, </a:t>
            </a:r>
            <a:r>
              <a:rPr lang="en-GB" dirty="0" smtClean="0"/>
              <a:t>15082, 16129, 15056</a:t>
            </a:r>
            <a:r>
              <a:rPr lang="en-GB" dirty="0"/>
              <a:t>, 16590, 16591</a:t>
            </a:r>
            <a:r>
              <a:rPr lang="en-GB" dirty="0" smtClean="0"/>
              <a:t>, in doc 11-18/1320r4</a:t>
            </a:r>
          </a:p>
          <a:p>
            <a:pPr>
              <a:buFont typeface="Arial"/>
              <a:buChar char="•"/>
            </a:pPr>
            <a:endParaRPr lang="en-GB" dirty="0"/>
          </a:p>
          <a:p>
            <a:pPr>
              <a:buFont typeface="Arial"/>
              <a:buChar char="•"/>
            </a:pPr>
            <a:r>
              <a:rPr lang="en-GB" dirty="0" smtClean="0"/>
              <a:t>Move: </a:t>
            </a:r>
            <a:r>
              <a:rPr lang="en-GB" dirty="0" err="1" smtClean="0"/>
              <a:t>Abhishek</a:t>
            </a:r>
            <a:r>
              <a:rPr lang="en-GB" dirty="0" smtClean="0"/>
              <a:t> </a:t>
            </a:r>
            <a:r>
              <a:rPr lang="en-GB" dirty="0" err="1" smtClean="0"/>
              <a:t>Patil</a:t>
            </a:r>
            <a:r>
              <a:rPr lang="en-GB" dirty="0" smtClean="0"/>
              <a:t>		Second: Po-Kai Huang</a:t>
            </a:r>
          </a:p>
          <a:p>
            <a:pPr>
              <a:buFont typeface="Arial"/>
              <a:buChar char="•"/>
            </a:pPr>
            <a:r>
              <a:rPr lang="en-GB" dirty="0" smtClean="0"/>
              <a:t>approved</a:t>
            </a:r>
          </a:p>
          <a:p>
            <a:pPr>
              <a:buFont typeface="Arial"/>
              <a:buChar char="•"/>
            </a:pPr>
            <a:r>
              <a:rPr lang="en-GB"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1167817"/>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#687</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accept resolutions to comment resolutions to CIDs </a:t>
            </a:r>
            <a:r>
              <a:rPr lang="en-GB" dirty="0"/>
              <a:t>15008, 16740, 16645, 16741, </a:t>
            </a:r>
            <a:r>
              <a:rPr lang="en-GB" dirty="0">
                <a:solidFill>
                  <a:schemeClr val="tx1"/>
                </a:solidFill>
              </a:rPr>
              <a:t>15009</a:t>
            </a:r>
            <a:r>
              <a:rPr lang="en-GB" dirty="0"/>
              <a:t>, 15863, 17030, 16742, 17146, 15866, 16913, </a:t>
            </a:r>
            <a:r>
              <a:rPr lang="en-GB" dirty="0" smtClean="0"/>
              <a:t>16914, 17065 </a:t>
            </a:r>
            <a:r>
              <a:rPr lang="en-US" dirty="0" smtClean="0"/>
              <a:t>in doc 11-18/1504r1</a:t>
            </a:r>
          </a:p>
          <a:p>
            <a:pPr lvl="0">
              <a:buFont typeface="Arial"/>
              <a:buChar char="•"/>
            </a:pPr>
            <a:endParaRPr lang="en-US" dirty="0"/>
          </a:p>
          <a:p>
            <a:pPr lvl="0">
              <a:buFont typeface="Arial"/>
              <a:buChar char="•"/>
            </a:pPr>
            <a:r>
              <a:rPr lang="en-US" dirty="0" smtClean="0"/>
              <a:t>Move: </a:t>
            </a:r>
            <a:r>
              <a:rPr lang="en-US" dirty="0" err="1" smtClean="0"/>
              <a:t>Abhishek</a:t>
            </a:r>
            <a:r>
              <a:rPr lang="en-US" dirty="0" smtClean="0"/>
              <a:t> </a:t>
            </a:r>
            <a:r>
              <a:rPr lang="en-US" dirty="0" err="1" smtClean="0"/>
              <a:t>Patil</a:t>
            </a:r>
            <a:r>
              <a:rPr lang="en-US" dirty="0" smtClean="0"/>
              <a:t>				Second: Ming </a:t>
            </a:r>
            <a:r>
              <a:rPr lang="en-US" dirty="0" err="1" smtClean="0"/>
              <a:t>Gan</a:t>
            </a:r>
            <a:endParaRPr lang="en-US" dirty="0" smtClean="0"/>
          </a:p>
          <a:p>
            <a:pPr lvl="0">
              <a:buFont typeface="Arial"/>
              <a:buChar char="•"/>
            </a:pPr>
            <a:r>
              <a:rPr lang="en-US" dirty="0" smtClean="0"/>
              <a:t>approved</a:t>
            </a:r>
          </a:p>
          <a:p>
            <a:pPr lvl="0">
              <a:buFont typeface="Arial"/>
              <a:buChar char="•"/>
            </a:pPr>
            <a:r>
              <a:rPr lang="en-US"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04676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#688</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15071, 15074, 15075, 15078, </a:t>
            </a:r>
            <a:r>
              <a:rPr lang="en-GB" dirty="0">
                <a:solidFill>
                  <a:schemeClr val="tx1"/>
                </a:solidFill>
              </a:rPr>
              <a:t>15680</a:t>
            </a:r>
            <a:r>
              <a:rPr lang="en-GB" dirty="0"/>
              <a:t>, 16547 </a:t>
            </a:r>
            <a:r>
              <a:rPr lang="en-US" dirty="0" smtClean="0"/>
              <a:t>in doc 11-18/1515r4</a:t>
            </a:r>
          </a:p>
          <a:p>
            <a:pPr>
              <a:buFont typeface="Arial"/>
              <a:buChar char="•"/>
            </a:pPr>
            <a:endParaRPr lang="en-US" dirty="0"/>
          </a:p>
          <a:p>
            <a:pPr>
              <a:buFont typeface="Arial"/>
              <a:buChar char="•"/>
            </a:pPr>
            <a:r>
              <a:rPr lang="en-US" dirty="0" smtClean="0"/>
              <a:t>Move: Zhou </a:t>
            </a:r>
            <a:r>
              <a:rPr lang="en-US" dirty="0" err="1" smtClean="0"/>
              <a:t>Lan</a:t>
            </a:r>
            <a:r>
              <a:rPr lang="en-US" dirty="0" smtClean="0"/>
              <a:t>		Second: </a:t>
            </a:r>
            <a:r>
              <a:rPr lang="en-US" dirty="0" smtClean="0"/>
              <a:t>Thomas </a:t>
            </a:r>
            <a:r>
              <a:rPr lang="en-US" dirty="0" err="1" smtClean="0"/>
              <a:t>Derham</a:t>
            </a:r>
            <a:r>
              <a:rPr lang="en-US" dirty="0" smtClean="0"/>
              <a:t> </a:t>
            </a:r>
            <a:endParaRPr lang="en-US" dirty="0" smtClean="0"/>
          </a:p>
          <a:p>
            <a:pPr>
              <a:buFont typeface="Arial"/>
              <a:buChar char="•"/>
            </a:pPr>
            <a:r>
              <a:rPr lang="en-US" dirty="0" smtClean="0"/>
              <a:t>approved</a:t>
            </a:r>
          </a:p>
          <a:p>
            <a:pPr>
              <a:buFont typeface="Arial"/>
              <a:buChar char="•"/>
            </a:pPr>
            <a:r>
              <a:rPr lang="en-US"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1770678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#689</a:t>
            </a:r>
            <a:endParaRPr lang="en-US" dirty="0"/>
          </a:p>
        </p:txBody>
      </p:sp>
      <p:sp>
        <p:nvSpPr>
          <p:cNvPr id="3" name="Content Placeholder 2"/>
          <p:cNvSpPr>
            <a:spLocks noGrp="1"/>
          </p:cNvSpPr>
          <p:nvPr>
            <p:ph idx="1"/>
          </p:nvPr>
        </p:nvSpPr>
        <p:spPr/>
        <p:txBody>
          <a:bodyPr/>
          <a:lstStyle/>
          <a:p>
            <a:pPr>
              <a:buFont typeface="Arial"/>
              <a:buChar char="•"/>
            </a:pPr>
            <a:r>
              <a:rPr lang="en-US" dirty="0" smtClean="0"/>
              <a:t>Do you accept resolutions to CIDs </a:t>
            </a:r>
            <a:r>
              <a:rPr lang="en-US" dirty="0" smtClean="0">
                <a:solidFill>
                  <a:schemeClr val="tx1"/>
                </a:solidFill>
              </a:rPr>
              <a:t>16543</a:t>
            </a:r>
            <a:r>
              <a:rPr lang="en-US" dirty="0" smtClean="0"/>
              <a:t> </a:t>
            </a:r>
            <a:r>
              <a:rPr lang="en-US" dirty="0" smtClean="0">
                <a:solidFill>
                  <a:schemeClr val="tx1"/>
                </a:solidFill>
              </a:rPr>
              <a:t>and 15867 </a:t>
            </a:r>
            <a:r>
              <a:rPr lang="en-US" dirty="0" smtClean="0"/>
              <a:t>in doc 11-18/1516r1</a:t>
            </a:r>
          </a:p>
          <a:p>
            <a:pPr>
              <a:buFont typeface="Arial"/>
              <a:buChar char="•"/>
            </a:pPr>
            <a:endParaRPr lang="en-US" dirty="0"/>
          </a:p>
          <a:p>
            <a:pPr>
              <a:buFont typeface="Arial"/>
              <a:buChar char="•"/>
            </a:pPr>
            <a:r>
              <a:rPr lang="en-US" dirty="0" smtClean="0"/>
              <a:t>Move: Zhou </a:t>
            </a:r>
            <a:r>
              <a:rPr lang="en-US" dirty="0" err="1" smtClean="0"/>
              <a:t>Lan</a:t>
            </a:r>
            <a:r>
              <a:rPr lang="en-US" dirty="0" smtClean="0"/>
              <a:t>		Second: </a:t>
            </a:r>
            <a:r>
              <a:rPr lang="en-US" dirty="0" err="1" smtClean="0"/>
              <a:t>Abhishek</a:t>
            </a:r>
            <a:r>
              <a:rPr lang="en-US" dirty="0" smtClean="0"/>
              <a:t> </a:t>
            </a:r>
            <a:r>
              <a:rPr lang="en-US" dirty="0" err="1" smtClean="0"/>
              <a:t>Patil</a:t>
            </a:r>
            <a:endParaRPr lang="en-US" dirty="0" smtClean="0"/>
          </a:p>
          <a:p>
            <a:pPr>
              <a:buFont typeface="Arial"/>
              <a:buChar char="•"/>
            </a:pPr>
            <a:r>
              <a:rPr lang="en-US" dirty="0" smtClean="0"/>
              <a:t>approved</a:t>
            </a:r>
          </a:p>
          <a:p>
            <a:pPr>
              <a:buFont typeface="Arial"/>
              <a:buChar char="•"/>
            </a:pPr>
            <a:r>
              <a:rPr lang="en-US" dirty="0" smtClean="0"/>
              <a:t>Y/N/A: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0127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#690</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accept accept resolutions to CIDs </a:t>
            </a:r>
            <a:r>
              <a:rPr lang="en-GB" dirty="0" smtClean="0"/>
              <a:t>15025, </a:t>
            </a:r>
            <a:r>
              <a:rPr lang="en-GB" dirty="0"/>
              <a:t>15030, 15031, 15032, 15242, 15243, 15880, </a:t>
            </a:r>
            <a:r>
              <a:rPr lang="en-GB" dirty="0" smtClean="0"/>
              <a:t>15881,</a:t>
            </a:r>
            <a:r>
              <a:rPr lang="en-US" dirty="0"/>
              <a:t> </a:t>
            </a:r>
            <a:r>
              <a:rPr lang="en-GB" dirty="0" smtClean="0"/>
              <a:t>15882</a:t>
            </a:r>
            <a:r>
              <a:rPr lang="en-GB" dirty="0"/>
              <a:t>, 15883, 16436, 16445, 16459, </a:t>
            </a:r>
            <a:r>
              <a:rPr lang="en-GB" dirty="0" smtClean="0"/>
              <a:t>16460 in doc 11-18/1465r1</a:t>
            </a:r>
          </a:p>
          <a:p>
            <a:pPr lvl="0">
              <a:buFont typeface="Arial"/>
              <a:buChar char="•"/>
            </a:pPr>
            <a:endParaRPr lang="en-GB" dirty="0"/>
          </a:p>
          <a:p>
            <a:pPr lvl="0">
              <a:buFont typeface="Arial"/>
              <a:buChar char="•"/>
            </a:pPr>
            <a:r>
              <a:rPr lang="en-GB" dirty="0" smtClean="0"/>
              <a:t>Move: Alfred </a:t>
            </a:r>
            <a:r>
              <a:rPr lang="en-GB" dirty="0" err="1" smtClean="0"/>
              <a:t>Asterjadhi</a:t>
            </a:r>
            <a:r>
              <a:rPr lang="en-GB" dirty="0" smtClean="0"/>
              <a:t>			Second: </a:t>
            </a:r>
            <a:r>
              <a:rPr lang="en-GB" dirty="0" err="1" smtClean="0"/>
              <a:t>Abhishek</a:t>
            </a:r>
            <a:r>
              <a:rPr lang="en-GB" dirty="0" smtClean="0"/>
              <a:t> </a:t>
            </a:r>
            <a:r>
              <a:rPr lang="en-GB" dirty="0" err="1" smtClean="0"/>
              <a:t>Patil</a:t>
            </a:r>
            <a:endParaRPr lang="en-GB" dirty="0" smtClean="0"/>
          </a:p>
          <a:p>
            <a:pPr lvl="0">
              <a:buFont typeface="Arial"/>
              <a:buChar char="•"/>
            </a:pPr>
            <a:r>
              <a:rPr lang="en-GB" dirty="0" smtClean="0"/>
              <a:t>Approved</a:t>
            </a:r>
          </a:p>
          <a:p>
            <a:pPr lvl="0">
              <a:buFont typeface="Arial"/>
              <a:buChar char="•"/>
            </a:pPr>
            <a:r>
              <a:rPr lang="en-GB" dirty="0" smtClean="0"/>
              <a:t>Y/N/A:</a:t>
            </a:r>
          </a:p>
          <a:p>
            <a:pPr lvl="0"/>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99571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#691</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15290, 15291, and 15292 in doc 11-18/1466r0</a:t>
            </a:r>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 </a:t>
            </a:r>
            <a:r>
              <a:rPr lang="en-US" dirty="0" err="1" smtClean="0"/>
              <a:t>Abhishek</a:t>
            </a:r>
            <a:r>
              <a:rPr lang="en-US" dirty="0" smtClean="0"/>
              <a:t> </a:t>
            </a:r>
            <a:r>
              <a:rPr lang="en-US" dirty="0" err="1" smtClean="0"/>
              <a:t>Patil</a:t>
            </a:r>
            <a:endParaRPr lang="en-US" dirty="0" smtClean="0"/>
          </a:p>
          <a:p>
            <a:pPr>
              <a:buFont typeface="Arial"/>
              <a:buChar char="•"/>
            </a:pPr>
            <a:r>
              <a:rPr lang="en-US" dirty="0" smtClean="0"/>
              <a:t>approved</a:t>
            </a:r>
          </a:p>
          <a:p>
            <a:pPr>
              <a:buFont typeface="Arial"/>
              <a:buChar char="•"/>
            </a:pPr>
            <a:r>
              <a:rPr lang="en-US" dirty="0" smtClean="0"/>
              <a:t>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6921904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#692</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15414, 15415, 15416, 16039, 16074, 16227, 16251 16690, </a:t>
            </a:r>
            <a:r>
              <a:rPr lang="en-GB" dirty="0" smtClean="0"/>
              <a:t>17090</a:t>
            </a:r>
            <a:r>
              <a:rPr lang="en-US" dirty="0" smtClean="0"/>
              <a:t> in doc 11-18/1467r1</a:t>
            </a:r>
          </a:p>
          <a:p>
            <a:pPr lvl="0"/>
            <a:endParaRPr lang="en-US" dirty="0"/>
          </a:p>
          <a:p>
            <a:pPr lvl="0"/>
            <a:r>
              <a:rPr lang="en-US" dirty="0" smtClean="0"/>
              <a:t>Move: Alfred </a:t>
            </a:r>
            <a:r>
              <a:rPr lang="en-US" dirty="0" err="1" smtClean="0"/>
              <a:t>Asterjadhi</a:t>
            </a:r>
            <a:r>
              <a:rPr lang="en-US" dirty="0" smtClean="0"/>
              <a:t>		Second: </a:t>
            </a:r>
            <a:r>
              <a:rPr lang="en-US" dirty="0" err="1" smtClean="0"/>
              <a:t>Abhisjek</a:t>
            </a:r>
            <a:r>
              <a:rPr lang="en-US" dirty="0" smtClean="0"/>
              <a:t> </a:t>
            </a:r>
            <a:r>
              <a:rPr lang="en-US" dirty="0" err="1" smtClean="0"/>
              <a:t>Patil</a:t>
            </a:r>
            <a:endParaRPr lang="en-US" dirty="0" smtClean="0"/>
          </a:p>
          <a:p>
            <a:pPr lvl="0"/>
            <a:r>
              <a:rPr lang="en-US" dirty="0" smtClean="0"/>
              <a:t>approved</a:t>
            </a:r>
          </a:p>
          <a:p>
            <a:pPr lvl="0"/>
            <a:r>
              <a:rPr lang="en-US" dirty="0" smtClean="0"/>
              <a:t>Y/N/A:</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383975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#693</a:t>
            </a:r>
            <a:endParaRPr lang="en-US" dirty="0"/>
          </a:p>
        </p:txBody>
      </p:sp>
      <p:sp>
        <p:nvSpPr>
          <p:cNvPr id="3" name="Content Placeholder 2"/>
          <p:cNvSpPr>
            <a:spLocks noGrp="1"/>
          </p:cNvSpPr>
          <p:nvPr>
            <p:ph idx="1"/>
          </p:nvPr>
        </p:nvSpPr>
        <p:spPr/>
        <p:txBody>
          <a:bodyPr/>
          <a:lstStyle/>
          <a:p>
            <a:pPr lvl="0">
              <a:buFont typeface="Arial"/>
              <a:buChar char="•"/>
            </a:pPr>
            <a:r>
              <a:rPr lang="en-US" dirty="0" smtClean="0"/>
              <a:t>Move to accept resolutions to CIDs </a:t>
            </a:r>
            <a:r>
              <a:rPr lang="en-GB" dirty="0" smtClean="0"/>
              <a:t> </a:t>
            </a:r>
            <a:r>
              <a:rPr lang="en-GB" dirty="0"/>
              <a:t>15914, 16462, </a:t>
            </a:r>
            <a:r>
              <a:rPr lang="en-GB" dirty="0" smtClean="0"/>
              <a:t>17047</a:t>
            </a:r>
            <a:r>
              <a:rPr lang="en-US" dirty="0" smtClean="0"/>
              <a:t> in doc 11-18/1468r2</a:t>
            </a:r>
          </a:p>
          <a:p>
            <a:pPr lvl="0">
              <a:buFont typeface="Arial"/>
              <a:buChar char="•"/>
            </a:pPr>
            <a:endParaRPr lang="en-US" dirty="0"/>
          </a:p>
          <a:p>
            <a:pPr lvl="0">
              <a:buFont typeface="Arial"/>
              <a:buChar char="•"/>
            </a:pPr>
            <a:r>
              <a:rPr lang="en-US" dirty="0" smtClean="0"/>
              <a:t>Move: Alfred </a:t>
            </a:r>
            <a:r>
              <a:rPr lang="en-US" dirty="0" err="1" smtClean="0"/>
              <a:t>Asterjadhi</a:t>
            </a:r>
            <a:r>
              <a:rPr lang="en-US" dirty="0" smtClean="0"/>
              <a:t>			Second: </a:t>
            </a:r>
            <a:r>
              <a:rPr lang="en-US" dirty="0" err="1" smtClean="0"/>
              <a:t>Abhishek</a:t>
            </a:r>
            <a:r>
              <a:rPr lang="en-US" dirty="0" smtClean="0"/>
              <a:t> </a:t>
            </a:r>
            <a:r>
              <a:rPr lang="en-US" dirty="0" err="1" smtClean="0"/>
              <a:t>Patil</a:t>
            </a:r>
            <a:endParaRPr lang="en-US" dirty="0" smtClean="0"/>
          </a:p>
          <a:p>
            <a:pPr lvl="0">
              <a:buFont typeface="Arial"/>
              <a:buChar char="•"/>
            </a:pPr>
            <a:r>
              <a:rPr lang="en-US" dirty="0" smtClean="0"/>
              <a:t>approved</a:t>
            </a:r>
          </a:p>
          <a:p>
            <a:pPr lvl="0">
              <a:buFont typeface="Arial"/>
              <a:buChar char="•"/>
            </a:pPr>
            <a:r>
              <a:rPr lang="en-US"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0873781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#694</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 to CID 16466 in doc 11-18/1469r2</a:t>
            </a:r>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 </a:t>
            </a:r>
            <a:r>
              <a:rPr lang="en-US" dirty="0" err="1" smtClean="0"/>
              <a:t>Abhishek</a:t>
            </a:r>
            <a:r>
              <a:rPr lang="en-US" dirty="0" smtClean="0"/>
              <a:t> </a:t>
            </a:r>
            <a:r>
              <a:rPr lang="en-US" dirty="0" err="1" smtClean="0"/>
              <a:t>Patil</a:t>
            </a:r>
            <a:endParaRPr lang="en-US" dirty="0" smtClean="0"/>
          </a:p>
          <a:p>
            <a:pPr>
              <a:buFont typeface="Arial"/>
              <a:buChar char="•"/>
            </a:pPr>
            <a:r>
              <a:rPr lang="en-US" dirty="0" smtClean="0"/>
              <a:t>approved</a:t>
            </a:r>
          </a:p>
          <a:p>
            <a:pPr>
              <a:buFont typeface="Arial"/>
              <a:buChar char="•"/>
            </a:pPr>
            <a:r>
              <a:rPr lang="en-US"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15083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#695</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 to CID 15103 in doc 11-18/1470r0</a:t>
            </a:r>
          </a:p>
          <a:p>
            <a:pPr>
              <a:buFont typeface="Arial"/>
              <a:buChar char="•"/>
            </a:pPr>
            <a:endParaRPr lang="en-US" dirty="0"/>
          </a:p>
          <a:p>
            <a:pPr>
              <a:buFont typeface="Arial"/>
              <a:buChar char="•"/>
            </a:pPr>
            <a:r>
              <a:rPr lang="en-US" dirty="0" smtClean="0"/>
              <a:t>Move: Alfred </a:t>
            </a:r>
            <a:r>
              <a:rPr lang="en-US" dirty="0" err="1" smtClean="0"/>
              <a:t>Asterjadhi</a:t>
            </a:r>
            <a:r>
              <a:rPr lang="en-US" dirty="0" smtClean="0"/>
              <a:t>		Second: </a:t>
            </a:r>
            <a:r>
              <a:rPr lang="en-US" dirty="0" err="1" smtClean="0"/>
              <a:t>Abhishek</a:t>
            </a:r>
            <a:r>
              <a:rPr lang="en-US" dirty="0" smtClean="0"/>
              <a:t> </a:t>
            </a:r>
            <a:r>
              <a:rPr lang="en-US" dirty="0" err="1" smtClean="0"/>
              <a:t>Patil</a:t>
            </a:r>
            <a:endParaRPr lang="en-US" dirty="0" smtClean="0"/>
          </a:p>
          <a:p>
            <a:pPr>
              <a:buFont typeface="Arial"/>
              <a:buChar char="•"/>
            </a:pPr>
            <a:r>
              <a:rPr lang="en-US" dirty="0" smtClean="0"/>
              <a:t>approved</a:t>
            </a:r>
          </a:p>
          <a:p>
            <a:pPr>
              <a:buFont typeface="Arial"/>
              <a:buChar char="•"/>
            </a:pPr>
            <a:r>
              <a:rPr lang="en-US"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8029781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#696</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a:t>17000 15022 17025 15877 15878 17027 15816 15821 15180 15115 15117 15169 16469 15170 15171 </a:t>
            </a:r>
            <a:r>
              <a:rPr lang="en-GB" dirty="0" smtClean="0"/>
              <a:t>17026 </a:t>
            </a:r>
            <a:r>
              <a:rPr lang="en-GB" dirty="0"/>
              <a:t>15172 16470 16471 15116 16473 15118 16474 15822 15167 </a:t>
            </a:r>
            <a:r>
              <a:rPr lang="en-GB" dirty="0" smtClean="0"/>
              <a:t>15168</a:t>
            </a:r>
            <a:r>
              <a:rPr lang="en-US" dirty="0" smtClean="0"/>
              <a:t> in doc 11-18/1497r2</a:t>
            </a:r>
          </a:p>
          <a:p>
            <a:pPr>
              <a:buFont typeface="Arial"/>
              <a:buChar char="•"/>
            </a:pPr>
            <a:endParaRPr lang="en-US" dirty="0"/>
          </a:p>
          <a:p>
            <a:pPr>
              <a:buFont typeface="Arial"/>
              <a:buChar char="•"/>
            </a:pPr>
            <a:r>
              <a:rPr lang="en-US" dirty="0" smtClean="0"/>
              <a:t>Move: Laurent </a:t>
            </a:r>
            <a:r>
              <a:rPr lang="en-US" dirty="0" err="1" smtClean="0"/>
              <a:t>Cariou</a:t>
            </a:r>
            <a:r>
              <a:rPr lang="en-US" dirty="0" smtClean="0"/>
              <a:t>	Second: </a:t>
            </a:r>
            <a:r>
              <a:rPr lang="en-US" dirty="0" err="1" smtClean="0"/>
              <a:t>Abhishek</a:t>
            </a:r>
            <a:r>
              <a:rPr lang="en-US" dirty="0" smtClean="0"/>
              <a:t> </a:t>
            </a:r>
            <a:r>
              <a:rPr lang="en-US" dirty="0" err="1" smtClean="0"/>
              <a:t>Patil</a:t>
            </a:r>
            <a:endParaRPr lang="en-US" dirty="0" smtClean="0"/>
          </a:p>
          <a:p>
            <a:pPr>
              <a:buFont typeface="Arial"/>
              <a:buChar char="•"/>
            </a:pPr>
            <a:r>
              <a:rPr lang="en-US" dirty="0" smtClean="0"/>
              <a:t>approved</a:t>
            </a:r>
          </a:p>
          <a:p>
            <a:pPr>
              <a:buFont typeface="Arial"/>
              <a:buChar char="•"/>
            </a:pPr>
            <a:r>
              <a:rPr lang="en-US" dirty="0" smtClean="0"/>
              <a:t>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714245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#697</a:t>
            </a:r>
            <a:br>
              <a:rPr lang="en-US" dirty="0" smtClean="0"/>
            </a:br>
            <a:r>
              <a:rPr lang="en-US" dirty="0" smtClean="0"/>
              <a:t>11-18/1512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 CIDs </a:t>
            </a:r>
            <a:r>
              <a:rPr lang="en-GB" dirty="0" smtClean="0"/>
              <a:t>16076, 16702, 16869 </a:t>
            </a:r>
            <a:r>
              <a:rPr lang="en-US" dirty="0" smtClean="0"/>
              <a:t> in doc 11-18/1512r0</a:t>
            </a:r>
          </a:p>
          <a:p>
            <a:pPr>
              <a:buFont typeface="Arial"/>
              <a:buChar char="•"/>
            </a:pPr>
            <a:endParaRPr lang="en-US" dirty="0"/>
          </a:p>
          <a:p>
            <a:pPr>
              <a:buFont typeface="Arial"/>
              <a:buChar char="•"/>
            </a:pPr>
            <a:r>
              <a:rPr lang="en-US" dirty="0" smtClean="0"/>
              <a:t>Move: Ming </a:t>
            </a:r>
            <a:r>
              <a:rPr lang="en-US" dirty="0" err="1" smtClean="0"/>
              <a:t>Gan</a:t>
            </a:r>
            <a:r>
              <a:rPr lang="en-US" dirty="0" smtClean="0"/>
              <a:t>		Second: Alfred </a:t>
            </a:r>
            <a:r>
              <a:rPr lang="en-US" dirty="0" err="1" smtClean="0"/>
              <a:t>Asterjadhi</a:t>
            </a:r>
            <a:endParaRPr lang="en-US" dirty="0" smtClean="0"/>
          </a:p>
          <a:p>
            <a:pPr>
              <a:buFont typeface="Arial"/>
              <a:buChar char="•"/>
            </a:pPr>
            <a:r>
              <a:rPr lang="en-US" dirty="0" smtClean="0"/>
              <a:t>approved</a:t>
            </a:r>
          </a:p>
          <a:p>
            <a:pPr>
              <a:buFont typeface="Arial"/>
              <a:buChar char="•"/>
            </a:pPr>
            <a:r>
              <a:rPr lang="en-US" dirty="0" smtClean="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1941464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noFill/>
          </a:ln>
        </p:spPr>
        <p:txBody>
          <a:bodyPr/>
          <a:lstStyle/>
          <a:p>
            <a:r>
              <a:rPr lang="en-US" sz="2800" dirty="0" smtClean="0"/>
              <a:t>Move to accept resolutions to following </a:t>
            </a:r>
            <a:r>
              <a:rPr lang="pt-BR" sz="2800" dirty="0" smtClean="0"/>
              <a:t>CIDs </a:t>
            </a:r>
            <a:r>
              <a:rPr lang="en-GB" sz="2800" dirty="0" smtClean="0"/>
              <a:t>in doc 11-18/1485r1 </a:t>
            </a:r>
          </a:p>
          <a:p>
            <a:pPr lvl="1"/>
            <a:r>
              <a:rPr lang="en-GB" dirty="0" smtClean="0"/>
              <a:t>15681</a:t>
            </a:r>
            <a:r>
              <a:rPr lang="en-GB" dirty="0"/>
              <a:t>, 16548, 16951, 16952, 17151, 17152</a:t>
            </a:r>
            <a:endParaRPr lang="en-US" sz="2800" dirty="0" smtClean="0"/>
          </a:p>
          <a:p>
            <a:endParaRPr lang="en-US" sz="2800" dirty="0" smtClean="0"/>
          </a:p>
          <a:p>
            <a:r>
              <a:rPr lang="en-US" sz="2800" dirty="0" smtClean="0"/>
              <a:t>Move: </a:t>
            </a:r>
            <a:r>
              <a:rPr lang="en-US" sz="2800" dirty="0" err="1" smtClean="0"/>
              <a:t>Liwen</a:t>
            </a:r>
            <a:r>
              <a:rPr lang="en-US" sz="2800" dirty="0" smtClean="0"/>
              <a:t> Chu		Second: </a:t>
            </a:r>
            <a:r>
              <a:rPr lang="en-US" sz="2800" dirty="0" err="1" smtClean="0"/>
              <a:t>Abhshek</a:t>
            </a:r>
            <a:r>
              <a:rPr lang="en-US" sz="2800" dirty="0" smtClean="0"/>
              <a:t> </a:t>
            </a:r>
            <a:r>
              <a:rPr lang="en-US" sz="2800" dirty="0" err="1" smtClean="0"/>
              <a:t>Patil</a:t>
            </a:r>
            <a:endParaRPr lang="en-US" sz="2800" dirty="0" smtClean="0"/>
          </a:p>
          <a:p>
            <a:r>
              <a:rPr lang="en-US" sz="2800" dirty="0" smtClean="0"/>
              <a:t>approved</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77</a:t>
            </a:fld>
            <a:endParaRPr lang="en-US"/>
          </a:p>
        </p:txBody>
      </p:sp>
      <p:sp>
        <p:nvSpPr>
          <p:cNvPr id="5" name="Title 4"/>
          <p:cNvSpPr>
            <a:spLocks noGrp="1"/>
          </p:cNvSpPr>
          <p:nvPr>
            <p:ph type="title"/>
          </p:nvPr>
        </p:nvSpPr>
        <p:spPr/>
        <p:txBody>
          <a:bodyPr/>
          <a:lstStyle/>
          <a:p>
            <a:r>
              <a:rPr lang="en-US" dirty="0" smtClean="0"/>
              <a:t>CR Motion #698</a:t>
            </a:r>
            <a:br>
              <a:rPr lang="en-US" dirty="0" smtClean="0"/>
            </a:br>
            <a:endParaRPr lang="en-US" sz="2000"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36852925"/>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#699</a:t>
            </a:r>
            <a:endParaRPr lang="en-US" dirty="0"/>
          </a:p>
        </p:txBody>
      </p:sp>
      <p:sp>
        <p:nvSpPr>
          <p:cNvPr id="3" name="Content Placeholder 2"/>
          <p:cNvSpPr>
            <a:spLocks noGrp="1"/>
          </p:cNvSpPr>
          <p:nvPr>
            <p:ph idx="1"/>
          </p:nvPr>
        </p:nvSpPr>
        <p:spPr/>
        <p:txBody>
          <a:bodyPr/>
          <a:lstStyle/>
          <a:p>
            <a:pPr lvl="0"/>
            <a:r>
              <a:rPr lang="en-US" dirty="0" smtClean="0"/>
              <a:t>Move to accept resolutions to CIDs</a:t>
            </a:r>
            <a:r>
              <a:rPr lang="en-GB" dirty="0" smtClean="0"/>
              <a:t> </a:t>
            </a:r>
            <a:r>
              <a:rPr lang="en-GB" dirty="0"/>
              <a:t>16127, 16135, </a:t>
            </a:r>
            <a:r>
              <a:rPr lang="en-GB" dirty="0" smtClean="0"/>
              <a:t>16136</a:t>
            </a:r>
            <a:r>
              <a:rPr lang="en-GB" dirty="0"/>
              <a:t> </a:t>
            </a:r>
            <a:r>
              <a:rPr lang="en-GB" dirty="0" smtClean="0"/>
              <a:t>in doc 11-18/1484r2</a:t>
            </a:r>
          </a:p>
          <a:p>
            <a:pPr lvl="0"/>
            <a:endParaRPr lang="en-GB" dirty="0"/>
          </a:p>
          <a:p>
            <a:pPr lvl="0"/>
            <a:r>
              <a:rPr lang="en-GB" dirty="0" smtClean="0"/>
              <a:t>Move: </a:t>
            </a:r>
            <a:r>
              <a:rPr lang="en-GB" dirty="0" err="1" smtClean="0"/>
              <a:t>Liwen</a:t>
            </a:r>
            <a:r>
              <a:rPr lang="en-GB" dirty="0" smtClean="0"/>
              <a:t> Chu		Second: </a:t>
            </a:r>
            <a:r>
              <a:rPr lang="en-GB" dirty="0" err="1" smtClean="0"/>
              <a:t>Abhishek</a:t>
            </a:r>
            <a:r>
              <a:rPr lang="en-GB" dirty="0" smtClean="0"/>
              <a:t> </a:t>
            </a:r>
            <a:r>
              <a:rPr lang="en-GB" dirty="0" err="1" smtClean="0"/>
              <a:t>Patil</a:t>
            </a:r>
            <a:endParaRPr lang="en-GB" dirty="0" smtClean="0"/>
          </a:p>
          <a:p>
            <a:pPr lvl="0"/>
            <a:r>
              <a:rPr lang="en-GB" dirty="0" smtClean="0"/>
              <a:t>approved</a:t>
            </a:r>
          </a:p>
          <a:p>
            <a:pPr lvl="0"/>
            <a:r>
              <a:rPr lang="en-GB" dirty="0" smtClean="0"/>
              <a:t>Accepted with no objection</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78</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176126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#700</a:t>
            </a:r>
            <a:endParaRPr lang="en-US" dirty="0"/>
          </a:p>
        </p:txBody>
      </p:sp>
      <p:sp>
        <p:nvSpPr>
          <p:cNvPr id="3" name="Content Placeholder 2"/>
          <p:cNvSpPr>
            <a:spLocks noGrp="1"/>
          </p:cNvSpPr>
          <p:nvPr>
            <p:ph idx="1"/>
          </p:nvPr>
        </p:nvSpPr>
        <p:spPr/>
        <p:txBody>
          <a:bodyPr/>
          <a:lstStyle/>
          <a:p>
            <a:r>
              <a:rPr lang="en-US" dirty="0" smtClean="0"/>
              <a:t>Move to accept resolution to CID 17024 in doc 11-18/1511r0</a:t>
            </a:r>
          </a:p>
          <a:p>
            <a:endParaRPr lang="en-US" dirty="0"/>
          </a:p>
          <a:p>
            <a:r>
              <a:rPr lang="en-US" dirty="0" smtClean="0"/>
              <a:t>Move: Ming </a:t>
            </a:r>
            <a:r>
              <a:rPr lang="en-US" dirty="0" err="1" smtClean="0"/>
              <a:t>Gan</a:t>
            </a:r>
            <a:r>
              <a:rPr lang="en-US" dirty="0" smtClean="0"/>
              <a:t>			Second: </a:t>
            </a:r>
            <a:r>
              <a:rPr lang="en-US" dirty="0" err="1" smtClean="0"/>
              <a:t>Sai</a:t>
            </a:r>
            <a:endParaRPr lang="en-US" dirty="0" smtClean="0"/>
          </a:p>
          <a:p>
            <a:r>
              <a:rPr lang="en-US" dirty="0" smtClean="0"/>
              <a:t>approved</a:t>
            </a:r>
          </a:p>
          <a:p>
            <a:r>
              <a:rPr lang="en-US" dirty="0" smtClean="0"/>
              <a:t>Y/N/A</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79</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76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smtClean="0"/>
              <a:t>CR Motion #701</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Move to accept resolution in doc 11-18/1484r2</a:t>
            </a:r>
          </a:p>
          <a:p>
            <a:pPr lvl="1"/>
            <a:r>
              <a:rPr lang="en-GB" dirty="0" smtClean="0"/>
              <a:t>15915</a:t>
            </a:r>
            <a:endParaRPr lang="en-US" dirty="0"/>
          </a:p>
          <a:p>
            <a:pPr lvl="1"/>
            <a:endParaRPr lang="en-US" dirty="0" smtClean="0"/>
          </a:p>
          <a:p>
            <a:r>
              <a:rPr lang="en-US" dirty="0" smtClean="0"/>
              <a:t>Move: </a:t>
            </a:r>
            <a:r>
              <a:rPr lang="en-US" dirty="0" err="1" smtClean="0"/>
              <a:t>Liwen</a:t>
            </a:r>
            <a:r>
              <a:rPr lang="en-US" dirty="0" smtClean="0"/>
              <a:t> Chu		Second: Ming </a:t>
            </a:r>
            <a:r>
              <a:rPr lang="en-US" dirty="0" err="1" smtClean="0"/>
              <a:t>Gan</a:t>
            </a:r>
            <a:endParaRPr lang="en-US" dirty="0" smtClean="0"/>
          </a:p>
          <a:p>
            <a:r>
              <a:rPr lang="en-US" dirty="0" smtClean="0"/>
              <a:t>approved</a:t>
            </a:r>
            <a:endParaRPr lang="en-US" dirty="0"/>
          </a:p>
          <a:p>
            <a:r>
              <a:rPr lang="en-US" dirty="0" smtClean="0"/>
              <a:t>Y/N/A</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80</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24801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smtClean="0"/>
              <a:t>CR Motion #702</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Move to accept resolution in doc 11-18/1501r1</a:t>
            </a:r>
          </a:p>
          <a:p>
            <a:pPr lvl="1"/>
            <a:r>
              <a:rPr lang="en-GB" b="0" dirty="0"/>
              <a:t>15316, 15678, 15856, 15857, 15858, 16198, 16199, 16200, 16201, </a:t>
            </a:r>
            <a:r>
              <a:rPr lang="en-GB" b="0" dirty="0" smtClean="0"/>
              <a:t>16204</a:t>
            </a:r>
            <a:r>
              <a:rPr lang="en-US" dirty="0" smtClean="0"/>
              <a:t>, </a:t>
            </a:r>
            <a:r>
              <a:rPr lang="en-GB" b="0" dirty="0" smtClean="0"/>
              <a:t>16205</a:t>
            </a:r>
            <a:r>
              <a:rPr lang="en-GB" b="0" dirty="0"/>
              <a:t>, 16270, 16320, 16361, 16370, 16377, 16402, 16496, 16655, </a:t>
            </a:r>
            <a:r>
              <a:rPr lang="en-GB" b="0" dirty="0" smtClean="0"/>
              <a:t>16658</a:t>
            </a:r>
            <a:r>
              <a:rPr lang="en-US" dirty="0" smtClean="0"/>
              <a:t>, </a:t>
            </a:r>
            <a:r>
              <a:rPr lang="en-GB" b="0" dirty="0" smtClean="0"/>
              <a:t>16659</a:t>
            </a:r>
            <a:r>
              <a:rPr lang="en-GB" b="0" dirty="0"/>
              <a:t>, 16661, 16662, </a:t>
            </a:r>
            <a:r>
              <a:rPr lang="en-GB" b="0" dirty="0" smtClean="0"/>
              <a:t>16941, </a:t>
            </a:r>
            <a:r>
              <a:rPr lang="en-GB" b="0" dirty="0"/>
              <a:t>16943, 16945, 17039, 17148, </a:t>
            </a:r>
            <a:r>
              <a:rPr lang="en-GB" b="0" dirty="0" smtClean="0"/>
              <a:t>17149</a:t>
            </a:r>
            <a:endParaRPr lang="en-US" b="1" strike="sngStrike" dirty="0">
              <a:solidFill>
                <a:srgbClr val="FF0000"/>
              </a:solidFill>
            </a:endParaRPr>
          </a:p>
          <a:p>
            <a:endParaRPr lang="en-US" dirty="0" smtClean="0"/>
          </a:p>
          <a:p>
            <a:r>
              <a:rPr lang="en-US" dirty="0" smtClean="0"/>
              <a:t>Move: George </a:t>
            </a:r>
            <a:r>
              <a:rPr lang="en-US" dirty="0" err="1" smtClean="0"/>
              <a:t>Cherian</a:t>
            </a:r>
            <a:r>
              <a:rPr lang="en-US" dirty="0" smtClean="0"/>
              <a:t>		Second: </a:t>
            </a:r>
            <a:r>
              <a:rPr lang="en-US" dirty="0" err="1" smtClean="0"/>
              <a:t>Abhishek</a:t>
            </a:r>
            <a:r>
              <a:rPr lang="en-US" dirty="0" smtClean="0"/>
              <a:t> </a:t>
            </a:r>
            <a:r>
              <a:rPr lang="en-US" dirty="0" err="1" smtClean="0"/>
              <a:t>Patil</a:t>
            </a:r>
            <a:endParaRPr lang="en-US" dirty="0" smtClean="0"/>
          </a:p>
          <a:p>
            <a:r>
              <a:rPr lang="en-US" dirty="0" smtClean="0"/>
              <a:t>approved</a:t>
            </a:r>
          </a:p>
          <a:p>
            <a:r>
              <a:rPr lang="en-US" dirty="0" smtClean="0"/>
              <a:t>Y/N/A</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81</a:t>
            </a:fld>
            <a:endParaRPr lang="en-US" altLang="en-US"/>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223800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bg1"/>
            </a:solidFill>
          </a:ln>
        </p:spPr>
        <p:txBody>
          <a:bodyPr/>
          <a:lstStyle/>
          <a:p>
            <a:r>
              <a:rPr lang="en-US" sz="2800" dirty="0" smtClean="0"/>
              <a:t>Move to accept resolutions to following </a:t>
            </a:r>
            <a:r>
              <a:rPr lang="pt-BR" sz="2800" dirty="0" smtClean="0"/>
              <a:t>CIDs </a:t>
            </a:r>
            <a:r>
              <a:rPr lang="en-GB" sz="2800" dirty="0" smtClean="0"/>
              <a:t>in doc 11-18/1415r2 </a:t>
            </a:r>
          </a:p>
          <a:p>
            <a:pPr lvl="1"/>
            <a:r>
              <a:rPr lang="en-GB" dirty="0" smtClean="0"/>
              <a:t>16595</a:t>
            </a:r>
            <a:endParaRPr lang="en-US" sz="2800" dirty="0" smtClean="0"/>
          </a:p>
          <a:p>
            <a:endParaRPr lang="en-US" sz="2800" dirty="0" smtClean="0"/>
          </a:p>
          <a:p>
            <a:r>
              <a:rPr lang="en-US" sz="2800" dirty="0" smtClean="0"/>
              <a:t>Move: Po-Kai Huang		Second: Robert Stacey</a:t>
            </a:r>
          </a:p>
          <a:p>
            <a:r>
              <a:rPr lang="en-US" sz="2800" dirty="0" smtClean="0"/>
              <a:t>approved</a:t>
            </a:r>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82</a:t>
            </a:fld>
            <a:endParaRPr lang="en-US"/>
          </a:p>
        </p:txBody>
      </p:sp>
      <p:sp>
        <p:nvSpPr>
          <p:cNvPr id="5" name="Title 4"/>
          <p:cNvSpPr>
            <a:spLocks noGrp="1"/>
          </p:cNvSpPr>
          <p:nvPr>
            <p:ph type="title"/>
          </p:nvPr>
        </p:nvSpPr>
        <p:spPr/>
        <p:txBody>
          <a:bodyPr/>
          <a:lstStyle/>
          <a:p>
            <a:r>
              <a:rPr lang="en-US" dirty="0" smtClean="0"/>
              <a:t>CR Motion #703</a:t>
            </a:r>
            <a:endParaRPr lang="en-US" sz="2000"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1121851"/>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bg1"/>
            </a:solidFill>
          </a:ln>
        </p:spPr>
        <p:txBody>
          <a:bodyPr/>
          <a:lstStyle/>
          <a:p>
            <a:r>
              <a:rPr lang="en-US" sz="2800" dirty="0" smtClean="0"/>
              <a:t>Move to accept resolutions to following </a:t>
            </a:r>
            <a:r>
              <a:rPr lang="pt-BR" sz="2800" dirty="0" smtClean="0"/>
              <a:t>CIDs </a:t>
            </a:r>
            <a:r>
              <a:rPr lang="en-GB" sz="2800" dirty="0" smtClean="0"/>
              <a:t>in doc 11-18/1655r3</a:t>
            </a:r>
          </a:p>
          <a:p>
            <a:pPr lvl="1"/>
            <a:r>
              <a:rPr lang="en-US" dirty="0" smtClean="0"/>
              <a:t>15669, 15728,15907,16182,16456,16457,16933,16934,17061,17062</a:t>
            </a:r>
            <a:endParaRPr lang="en-US" sz="2800" dirty="0" smtClean="0"/>
          </a:p>
          <a:p>
            <a:endParaRPr lang="en-US" sz="2800" dirty="0" smtClean="0"/>
          </a:p>
          <a:p>
            <a:r>
              <a:rPr lang="en-US" sz="3200" dirty="0" smtClean="0"/>
              <a:t>Move: </a:t>
            </a:r>
            <a:r>
              <a:rPr lang="en-US" sz="3200" dirty="0" err="1" smtClean="0"/>
              <a:t>Kaiying</a:t>
            </a:r>
            <a:r>
              <a:rPr lang="en-US" sz="3200" dirty="0" smtClean="0"/>
              <a:t> </a:t>
            </a:r>
            <a:r>
              <a:rPr lang="en-US" sz="3200" dirty="0" err="1" smtClean="0"/>
              <a:t>Lv</a:t>
            </a:r>
            <a:r>
              <a:rPr lang="en-US" sz="3200" dirty="0" smtClean="0"/>
              <a:t>	Second: Bo Sun</a:t>
            </a:r>
          </a:p>
          <a:p>
            <a:r>
              <a:rPr lang="en-US" sz="3200" dirty="0" smtClean="0"/>
              <a:t>approved</a:t>
            </a:r>
            <a:endParaRPr lang="en-US" sz="32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83</a:t>
            </a:fld>
            <a:endParaRPr lang="en-US"/>
          </a:p>
        </p:txBody>
      </p:sp>
      <p:sp>
        <p:nvSpPr>
          <p:cNvPr id="5" name="Title 4"/>
          <p:cNvSpPr>
            <a:spLocks noGrp="1"/>
          </p:cNvSpPr>
          <p:nvPr>
            <p:ph type="title"/>
          </p:nvPr>
        </p:nvSpPr>
        <p:spPr/>
        <p:txBody>
          <a:bodyPr/>
          <a:lstStyle/>
          <a:p>
            <a:r>
              <a:rPr lang="en-US" dirty="0" smtClean="0"/>
              <a:t>CR Motion #704</a:t>
            </a:r>
            <a:endParaRPr lang="en-US" sz="2000" dirty="0"/>
          </a:p>
        </p:txBody>
      </p:sp>
      <p:sp>
        <p:nvSpPr>
          <p:cNvPr id="3" name="Date Placeholder 2"/>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754442068"/>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371600"/>
          </a:xfrm>
        </p:spPr>
        <p:txBody>
          <a:bodyPr/>
          <a:lstStyle/>
          <a:p>
            <a:r>
              <a:rPr lang="en-US" dirty="0" smtClean="0"/>
              <a:t>CR Motion #705</a:t>
            </a:r>
            <a:endParaRPr lang="en-US" dirty="0"/>
          </a:p>
        </p:txBody>
      </p:sp>
      <p:sp>
        <p:nvSpPr>
          <p:cNvPr id="3" name="Content Placeholder 2"/>
          <p:cNvSpPr>
            <a:spLocks noGrp="1"/>
          </p:cNvSpPr>
          <p:nvPr>
            <p:ph idx="1"/>
          </p:nvPr>
        </p:nvSpPr>
        <p:spPr>
          <a:xfrm>
            <a:off x="458788" y="2286000"/>
            <a:ext cx="7772400" cy="3611880"/>
          </a:xfrm>
        </p:spPr>
        <p:txBody>
          <a:bodyPr/>
          <a:lstStyle/>
          <a:p>
            <a:r>
              <a:rPr lang="en-US" dirty="0" smtClean="0"/>
              <a:t>Move to accept resolutions in doc 11-18/1486r0</a:t>
            </a:r>
          </a:p>
          <a:p>
            <a:pPr lvl="1"/>
            <a:r>
              <a:rPr lang="en-GB" dirty="0"/>
              <a:t>15758, 16173, 16505, 17138, 17139</a:t>
            </a:r>
            <a:endParaRPr lang="en-US" dirty="0" smtClean="0"/>
          </a:p>
          <a:p>
            <a:endParaRPr lang="en-US" dirty="0"/>
          </a:p>
          <a:p>
            <a:r>
              <a:rPr lang="en-US" dirty="0" smtClean="0"/>
              <a:t>Move:	</a:t>
            </a:r>
            <a:r>
              <a:rPr lang="en-US" dirty="0" err="1" smtClean="0"/>
              <a:t>Liwen</a:t>
            </a:r>
            <a:r>
              <a:rPr lang="en-US" dirty="0" smtClean="0"/>
              <a:t> Chu		Second: </a:t>
            </a:r>
            <a:r>
              <a:rPr lang="en-US" dirty="0" err="1" smtClean="0"/>
              <a:t>Abhishek</a:t>
            </a:r>
            <a:r>
              <a:rPr lang="en-US" dirty="0" smtClean="0"/>
              <a:t> </a:t>
            </a:r>
            <a:r>
              <a:rPr lang="en-US" dirty="0" err="1" smtClean="0"/>
              <a:t>Patil</a:t>
            </a:r>
            <a:endParaRPr lang="en-US" dirty="0" smtClean="0"/>
          </a:p>
          <a:p>
            <a:r>
              <a:rPr lang="en-US" dirty="0" smtClean="0"/>
              <a:t>approved</a:t>
            </a:r>
          </a:p>
          <a:p>
            <a:r>
              <a:rPr lang="en-US" dirty="0" smtClean="0"/>
              <a:t>Y/N/A</a:t>
            </a:r>
          </a:p>
          <a:p>
            <a:pPr lvl="1"/>
            <a:r>
              <a:rPr lang="en-US" dirty="0" smtClean="0"/>
              <a:t>6/1/3 </a:t>
            </a:r>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84</a:t>
            </a:fld>
            <a:endParaRPr lang="en-US" altLang="en-US"/>
          </a:p>
        </p:txBody>
      </p:sp>
      <p:sp>
        <p:nvSpPr>
          <p:cNvPr id="8" name="Date Placeholder 7"/>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8041974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#706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15646, 15704, 15705, 15706, 15707, 15708, 15747, 15748, 15749, 15750, 15751, 15783, 15796, 15797, 15798, 15817, 15909, 15910, 16157, 16279, 16519, 16603, 16937, 17020, 17021, 17022, 17045, 17078, 17080, 17081, 17082, </a:t>
            </a:r>
            <a:r>
              <a:rPr lang="en-GB" dirty="0" smtClean="0"/>
              <a:t>17083</a:t>
            </a:r>
            <a:r>
              <a:rPr lang="en-US" dirty="0" smtClean="0"/>
              <a:t> in doc 11-18/1410r4</a:t>
            </a:r>
          </a:p>
          <a:p>
            <a:endParaRPr lang="en-US" dirty="0"/>
          </a:p>
          <a:p>
            <a:r>
              <a:rPr lang="en-US" dirty="0" smtClean="0"/>
              <a:t>Move: Matt Fischer		Second: Thomas </a:t>
            </a:r>
            <a:r>
              <a:rPr lang="en-US" dirty="0" err="1" smtClean="0"/>
              <a:t>Derham</a:t>
            </a:r>
            <a:endParaRPr lang="en-US" dirty="0" smtClean="0"/>
          </a:p>
          <a:p>
            <a:r>
              <a:rPr lang="en-US" dirty="0" smtClean="0"/>
              <a:t>Approved.</a:t>
            </a:r>
          </a:p>
          <a:p>
            <a:r>
              <a:rPr lang="en-US" sz="3200" dirty="0" smtClean="0">
                <a:solidFill>
                  <a:srgbClr val="FF0000"/>
                </a:solidFill>
              </a:rPr>
              <a:t>This motion is reconsidered.</a:t>
            </a:r>
          </a:p>
          <a:p>
            <a:r>
              <a:rPr lang="en-US" sz="3200" dirty="0" smtClean="0">
                <a:solidFill>
                  <a:srgbClr val="FF0000"/>
                </a:solidFill>
              </a:rPr>
              <a:t>The new Motion is Motion #711</a:t>
            </a:r>
            <a:endParaRPr lang="en-US" sz="32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55700982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7-9 November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Shenzhen, China, </a:t>
            </a:r>
            <a:r>
              <a:rPr lang="en-GB" dirty="0">
                <a:latin typeface="Times New Roman" panose="02020603050405020304" pitchFamily="18" charset="0"/>
                <a:ea typeface="Times New Roman" panose="02020603050405020304" pitchFamily="18" charset="0"/>
              </a:rPr>
              <a:t>for the purpose of </a:t>
            </a:r>
            <a:r>
              <a:rPr lang="en-GB" dirty="0" smtClean="0">
                <a:latin typeface="Times New Roman" panose="02020603050405020304" pitchFamily="18" charset="0"/>
                <a:ea typeface="Times New Roman" panose="02020603050405020304" pitchFamily="18" charset="0"/>
              </a:rPr>
              <a:t>working on comment resolution.</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The PHY ad hoc is planning a two-day meeting on Nov. 8-9.</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err="1" smtClean="0">
                <a:latin typeface="Times New Roman" panose="02020603050405020304" pitchFamily="18" charset="0"/>
                <a:ea typeface="Times New Roman" panose="02020603050405020304" pitchFamily="18" charset="0"/>
              </a:rPr>
              <a:t>TGax</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Ross </a:t>
            </a:r>
            <a:r>
              <a:rPr lang="en-GB" dirty="0" err="1" smtClean="0">
                <a:latin typeface="Times New Roman" panose="02020603050405020304" pitchFamily="18" charset="0"/>
                <a:ea typeface="Times New Roman" panose="02020603050405020304" pitchFamily="18" charset="0"/>
              </a:rPr>
              <a:t>Jian</a:t>
            </a:r>
            <a:r>
              <a:rPr lang="en-GB" dirty="0" smtClean="0">
                <a:latin typeface="Times New Roman" panose="02020603050405020304" pitchFamily="18" charset="0"/>
                <a:ea typeface="Times New Roman" panose="02020603050405020304" pitchFamily="18" charset="0"/>
              </a:rPr>
              <a:t> Yu,  </a:t>
            </a:r>
            <a:r>
              <a:rPr lang="en-GB" dirty="0">
                <a:latin typeface="Times New Roman" panose="02020603050405020304" pitchFamily="18" charset="0"/>
                <a:ea typeface="Times New Roman" panose="02020603050405020304" pitchFamily="18" charset="0"/>
              </a:rPr>
              <a:t>Seconded: </a:t>
            </a:r>
            <a:r>
              <a:rPr lang="en-GB" dirty="0" smtClean="0">
                <a:latin typeface="Times New Roman" panose="02020603050405020304" pitchFamily="18" charset="0"/>
                <a:ea typeface="Times New Roman" panose="02020603050405020304" pitchFamily="18" charset="0"/>
              </a:rPr>
              <a:t>Bo Sun,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33-</a:t>
            </a:r>
            <a:r>
              <a:rPr lang="en-GB" dirty="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-10] </a:t>
            </a:r>
            <a:r>
              <a:rPr lang="en-GB" dirty="0" smtClean="0">
                <a:latin typeface="Times New Roman" panose="02020603050405020304" pitchFamily="18" charset="0"/>
                <a:ea typeface="Times New Roman" panose="02020603050405020304" pitchFamily="18" charset="0"/>
                <a:sym typeface="Wingdings"/>
              </a:rPr>
              <a:t> 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dirty="0" smtClean="0"/>
              <a:t>September 20, Oct. 4, Oct. 18, Nov. 1 	10:00 – 12</a:t>
            </a:r>
            <a:r>
              <a:rPr lang="en-US" dirty="0" smtClean="0">
                <a:sym typeface="Wingdings"/>
              </a:rPr>
              <a:t>:00 ET</a:t>
            </a:r>
            <a:endParaRPr lang="en-US" dirty="0" smtClean="0"/>
          </a:p>
          <a:p>
            <a:pPr>
              <a:buFont typeface="Arial"/>
              <a:buChar char="•"/>
            </a:pPr>
            <a:r>
              <a:rPr lang="en-US" dirty="0" smtClean="0"/>
              <a:t>September 27, Oct. 11</a:t>
            </a:r>
            <a:r>
              <a:rPr lang="en-US" smtClean="0"/>
              <a:t>	20:00 – 22:00 ET</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13, 13:30 </a:t>
            </a:r>
            <a:r>
              <a:rPr lang="en-US" altLang="en-US" dirty="0"/>
              <a:t>– </a:t>
            </a:r>
            <a:r>
              <a:rPr lang="en-US" altLang="en-US" dirty="0" smtClean="0"/>
              <a:t>15:30</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p>
          <a:p>
            <a:pPr>
              <a:lnSpc>
                <a:spcPct val="80000"/>
              </a:lnSpc>
              <a:buFont typeface="Arial" panose="020B0604020202020204" pitchFamily="34" charset="0"/>
              <a:buChar char="•"/>
            </a:pPr>
            <a:r>
              <a:rPr lang="en-US" altLang="en-US" dirty="0" smtClean="0"/>
              <a:t>CR Submissions and motions</a:t>
            </a:r>
            <a:endParaRPr lang="en-US" altLang="en-US" dirty="0"/>
          </a:p>
          <a:p>
            <a:pPr>
              <a:lnSpc>
                <a:spcPct val="80000"/>
              </a:lnSpc>
              <a:buFont typeface="Arial" panose="020B0604020202020204" pitchFamily="34" charset="0"/>
              <a:buChar char="•"/>
            </a:pPr>
            <a:r>
              <a:rPr lang="en-US" altLang="en-US" dirty="0" smtClean="0"/>
              <a:t>Coexistence discussion</a:t>
            </a:r>
          </a:p>
          <a:p>
            <a:pPr lvl="1">
              <a:lnSpc>
                <a:spcPct val="80000"/>
              </a:lnSpc>
              <a:buFont typeface="Arial" panose="020B0604020202020204" pitchFamily="34" charset="0"/>
              <a:buChar char="•"/>
            </a:pPr>
            <a:r>
              <a:rPr lang="en-US" altLang="en-US" dirty="0">
                <a:hlinkClick r:id="rId2"/>
              </a:rPr>
              <a:t>https://mentor.ieee.org/802.11/dcn/18/11-18-1559-00-0000-rlan-and-uwb-regulatory-</a:t>
            </a:r>
            <a:r>
              <a:rPr lang="en-US" altLang="en-US" dirty="0" smtClean="0">
                <a:hlinkClick r:id="rId2"/>
              </a:rPr>
              <a:t>status.docx</a:t>
            </a:r>
            <a:r>
              <a:rPr lang="en-US" altLang="en-US" dirty="0" smtClean="0"/>
              <a:t> </a:t>
            </a:r>
          </a:p>
          <a:p>
            <a:pPr lvl="1">
              <a:lnSpc>
                <a:spcPct val="80000"/>
              </a:lnSpc>
              <a:buFont typeface="Arial" panose="020B0604020202020204" pitchFamily="34" charset="0"/>
              <a:buChar char="•"/>
            </a:pPr>
            <a:r>
              <a:rPr lang="en-US" altLang="en-US" dirty="0">
                <a:hlinkClick r:id="rId3"/>
              </a:rPr>
              <a:t>https://mentor.ieee.org/802.11/dcn/18/11-18-1532-00-00ax-tgax-coexistence-assurance-document-</a:t>
            </a:r>
            <a:r>
              <a:rPr lang="en-US" altLang="en-US" dirty="0" smtClean="0">
                <a:hlinkClick r:id="rId3"/>
              </a:rPr>
              <a:t>comments.docx</a:t>
            </a:r>
            <a:r>
              <a:rPr lang="en-US" altLang="en-US" dirty="0" smtClean="0"/>
              <a:t> </a:t>
            </a:r>
          </a:p>
          <a:p>
            <a:pPr lvl="1">
              <a:lnSpc>
                <a:spcPct val="80000"/>
              </a:lnSpc>
              <a:buFont typeface="Arial" panose="020B0604020202020204" pitchFamily="34" charset="0"/>
              <a:buChar char="•"/>
            </a:pPr>
            <a:r>
              <a:rPr lang="en-US" altLang="en-US" dirty="0">
                <a:hlinkClick r:id="rId4"/>
              </a:rPr>
              <a:t>https://mentor.ieee.org/802.11/dcn/16/11-16-1348-04-00ax-coexistence-</a:t>
            </a:r>
            <a:r>
              <a:rPr lang="en-US" altLang="en-US" dirty="0" smtClean="0">
                <a:hlinkClick r:id="rId4"/>
              </a:rPr>
              <a:t>assurance.docx</a:t>
            </a:r>
            <a:r>
              <a:rPr lang="en-US" altLang="en-US" dirty="0" smtClean="0"/>
              <a:t> </a:t>
            </a:r>
            <a:endParaRPr lang="en-US" altLang="en-US" dirty="0"/>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#707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16673, 16674, 16675, 16676, 16678 and 16681</a:t>
            </a:r>
            <a:r>
              <a:rPr lang="en-US" dirty="0"/>
              <a:t> </a:t>
            </a:r>
            <a:r>
              <a:rPr lang="en-US" dirty="0" smtClean="0"/>
              <a:t>in doc 11-18/1502r2</a:t>
            </a:r>
          </a:p>
          <a:p>
            <a:endParaRPr lang="en-US" dirty="0"/>
          </a:p>
          <a:p>
            <a:r>
              <a:rPr lang="en-US" dirty="0" smtClean="0"/>
              <a:t>Move: Robert Stacey		Second: </a:t>
            </a:r>
            <a:r>
              <a:rPr lang="en-US" dirty="0" err="1" smtClean="0"/>
              <a:t>Youhan</a:t>
            </a:r>
            <a:r>
              <a:rPr lang="en-US" dirty="0" smtClean="0"/>
              <a:t> Kim</a:t>
            </a:r>
          </a:p>
          <a:p>
            <a:r>
              <a:rPr lang="en-US" dirty="0" smtClean="0"/>
              <a:t>approved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75129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September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#708</a:t>
            </a:r>
            <a:endParaRPr lang="en-US" dirty="0"/>
          </a:p>
        </p:txBody>
      </p:sp>
      <p:sp>
        <p:nvSpPr>
          <p:cNvPr id="3" name="Content Placeholder 2"/>
          <p:cNvSpPr>
            <a:spLocks noGrp="1"/>
          </p:cNvSpPr>
          <p:nvPr>
            <p:ph idx="1"/>
          </p:nvPr>
        </p:nvSpPr>
        <p:spPr/>
        <p:txBody>
          <a:bodyPr/>
          <a:lstStyle/>
          <a:p>
            <a:r>
              <a:rPr lang="en-US" dirty="0" smtClean="0"/>
              <a:t>Move to accept resolution to CID 15105 in doc 1548r2.</a:t>
            </a:r>
          </a:p>
          <a:p>
            <a:endParaRPr lang="en-US" dirty="0"/>
          </a:p>
          <a:p>
            <a:r>
              <a:rPr lang="en-US" dirty="0" smtClean="0"/>
              <a:t>Move: </a:t>
            </a:r>
            <a:r>
              <a:rPr lang="en-US" dirty="0" err="1" smtClean="0"/>
              <a:t>Kiseon</a:t>
            </a:r>
            <a:r>
              <a:rPr lang="en-US" dirty="0" smtClean="0"/>
              <a:t> </a:t>
            </a:r>
            <a:r>
              <a:rPr lang="en-US" dirty="0" err="1" smtClean="0"/>
              <a:t>Ryu</a:t>
            </a:r>
            <a:r>
              <a:rPr lang="en-US" dirty="0" smtClean="0"/>
              <a:t>		Second: </a:t>
            </a:r>
            <a:r>
              <a:rPr lang="en-US" dirty="0" err="1" smtClean="0"/>
              <a:t>Abhishek</a:t>
            </a:r>
            <a:r>
              <a:rPr lang="en-US" dirty="0" smtClean="0"/>
              <a:t> </a:t>
            </a:r>
            <a:r>
              <a:rPr lang="en-US" dirty="0" err="1" smtClean="0"/>
              <a:t>Patil</a:t>
            </a:r>
            <a:endParaRPr lang="en-US" dirty="0" smtClean="0"/>
          </a:p>
          <a:p>
            <a:r>
              <a:rPr lang="en-US" dirty="0"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6157972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#709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15436, 15457, 15458, 15459, 15460, 15470, 15577, 15579, 15582, 15583, 15584, 15585, 15586, 15587, 15854, 15860, 15921, 15945, 16042, 16055, 16177, 16476, 16477, 16478, 16479, 16480, 16481, 16482, 16483, 16708, 16710, 16793, 16863, 16864, 16865, 16866, </a:t>
            </a:r>
            <a:r>
              <a:rPr lang="en-GB" dirty="0" smtClean="0"/>
              <a:t>17003 in doc 11-18/1493r3</a:t>
            </a:r>
          </a:p>
          <a:p>
            <a:endParaRPr lang="en-GB" dirty="0"/>
          </a:p>
          <a:p>
            <a:r>
              <a:rPr lang="en-GB" dirty="0" smtClean="0"/>
              <a:t>Move: </a:t>
            </a:r>
            <a:r>
              <a:rPr lang="en-GB" dirty="0" err="1" smtClean="0"/>
              <a:t>Xiaogang</a:t>
            </a:r>
            <a:r>
              <a:rPr lang="en-GB" dirty="0" smtClean="0"/>
              <a:t> Chen		Second: Bin </a:t>
            </a:r>
            <a:r>
              <a:rPr lang="en-GB" dirty="0" err="1" smtClean="0"/>
              <a:t>Tian</a:t>
            </a:r>
            <a:endParaRPr lang="en-GB" dirty="0" smtClean="0"/>
          </a:p>
          <a:p>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7395280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#710</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16142, 15897, 16139, 16072, 16138 </a:t>
            </a:r>
            <a:r>
              <a:rPr lang="en-GB" dirty="0" smtClean="0"/>
              <a:t>in doc 11-18/1459r3</a:t>
            </a:r>
          </a:p>
          <a:p>
            <a:pPr lvl="0"/>
            <a:endParaRPr lang="en-GB" dirty="0"/>
          </a:p>
          <a:p>
            <a:pPr lvl="0"/>
            <a:r>
              <a:rPr lang="en-GB" dirty="0" smtClean="0"/>
              <a:t>Move: </a:t>
            </a:r>
            <a:r>
              <a:rPr lang="en-GB" dirty="0" err="1" smtClean="0"/>
              <a:t>Lochan</a:t>
            </a:r>
            <a:r>
              <a:rPr lang="en-GB" dirty="0" smtClean="0"/>
              <a:t> </a:t>
            </a:r>
            <a:r>
              <a:rPr lang="en-GB" dirty="0" err="1" smtClean="0"/>
              <a:t>Verma</a:t>
            </a:r>
            <a:r>
              <a:rPr lang="en-GB" dirty="0" smtClean="0"/>
              <a:t>		Second:  Bin </a:t>
            </a:r>
            <a:r>
              <a:rPr lang="en-GB" dirty="0" err="1" smtClean="0"/>
              <a:t>Tian</a:t>
            </a:r>
            <a:endParaRPr lang="en-GB" dirty="0" smtClean="0"/>
          </a:p>
          <a:p>
            <a:pPr lvl="0"/>
            <a:r>
              <a:rPr lang="en-GB" dirty="0" smtClean="0"/>
              <a:t>Approved.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2878723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#711</a:t>
            </a:r>
            <a:endParaRPr lang="en-US" dirty="0"/>
          </a:p>
        </p:txBody>
      </p:sp>
      <p:sp>
        <p:nvSpPr>
          <p:cNvPr id="3" name="Content Placeholder 2"/>
          <p:cNvSpPr>
            <a:spLocks noGrp="1"/>
          </p:cNvSpPr>
          <p:nvPr>
            <p:ph idx="1"/>
          </p:nvPr>
        </p:nvSpPr>
        <p:spPr/>
        <p:txBody>
          <a:bodyPr/>
          <a:lstStyle/>
          <a:p>
            <a:r>
              <a:rPr lang="en-US" dirty="0"/>
              <a:t>Move to accept resolutions to CIDs </a:t>
            </a:r>
            <a:r>
              <a:rPr lang="en-GB" dirty="0"/>
              <a:t>15646, 15704, 15705, 15706, 15707, 15708, 15747, 15748, 15749, 15750, 15751, 15783, 15796, 15797, 15798, 15817, 15909, 15910, 16157, 16279, 16519, 16603, 16937, 17020, 17021, 17022, 17045, 17078, 17080, 17081, 17082, 17083</a:t>
            </a:r>
            <a:r>
              <a:rPr lang="en-US" dirty="0"/>
              <a:t> in doc 11-18/</a:t>
            </a:r>
            <a:r>
              <a:rPr lang="en-US" dirty="0" smtClean="0"/>
              <a:t>1410r6</a:t>
            </a:r>
            <a:endParaRPr lang="en-US" dirty="0"/>
          </a:p>
          <a:p>
            <a:endParaRPr lang="en-US" dirty="0"/>
          </a:p>
          <a:p>
            <a:r>
              <a:rPr lang="en-US" dirty="0"/>
              <a:t>Move: Matt Fischer		Second: </a:t>
            </a:r>
            <a:r>
              <a:rPr lang="en-US" dirty="0" smtClean="0"/>
              <a:t>Jonathan </a:t>
            </a:r>
            <a:r>
              <a:rPr lang="en-US" dirty="0" err="1" smtClean="0"/>
              <a:t>Segev</a:t>
            </a:r>
            <a:endParaRPr lang="en-US" dirty="0" smtClean="0"/>
          </a:p>
          <a:p>
            <a:r>
              <a:rPr lang="en-US" dirty="0" smtClean="0"/>
              <a:t>Approved.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9861759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15501, 16180, 16624, 16631, 16807, 16808, 16809, 16839, </a:t>
            </a:r>
            <a:r>
              <a:rPr lang="en-GB" dirty="0" smtClean="0"/>
              <a:t>16840</a:t>
            </a:r>
            <a:r>
              <a:rPr lang="en-US" dirty="0" smtClean="0"/>
              <a:t> in doc 11-18/1441r2</a:t>
            </a:r>
          </a:p>
          <a:p>
            <a:endParaRPr lang="en-US" dirty="0"/>
          </a:p>
          <a:p>
            <a:r>
              <a:rPr lang="en-US" dirty="0" smtClean="0"/>
              <a:t>Move: </a:t>
            </a:r>
            <a:r>
              <a:rPr lang="en-US" dirty="0" err="1" smtClean="0"/>
              <a:t>Xin</a:t>
            </a:r>
            <a:r>
              <a:rPr lang="en-US" dirty="0" smtClean="0"/>
              <a:t> </a:t>
            </a:r>
            <a:r>
              <a:rPr lang="en-US" dirty="0" err="1" smtClean="0"/>
              <a:t>Zuo</a:t>
            </a:r>
            <a:r>
              <a:rPr lang="en-US" dirty="0" smtClean="0"/>
              <a:t>		Second:  Ross </a:t>
            </a:r>
            <a:r>
              <a:rPr lang="en-US" dirty="0" err="1" smtClean="0"/>
              <a:t>Jian</a:t>
            </a:r>
            <a:r>
              <a:rPr lang="en-US" dirty="0" smtClean="0"/>
              <a:t> Yu</a:t>
            </a:r>
          </a:p>
          <a:p>
            <a:r>
              <a:rPr lang="en-US" smtClean="0"/>
              <a:t>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Date Placeholder 4"/>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1228262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2204</TotalTime>
  <Words>6188</Words>
  <Application>Microsoft Macintosh PowerPoint</Application>
  <PresentationFormat>On-screen Show (4:3)</PresentationFormat>
  <Paragraphs>1233</Paragraphs>
  <Slides>94</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94</vt:i4>
      </vt:variant>
    </vt:vector>
  </HeadingPairs>
  <TitlesOfParts>
    <vt:vector size="97" baseType="lpstr">
      <vt:lpstr>Office Theme</vt:lpstr>
      <vt:lpstr>Document</vt:lpstr>
      <vt:lpstr>Worksheet</vt:lpstr>
      <vt:lpstr>TGax September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10, 13:30 – 15:30 </vt:lpstr>
      <vt:lpstr>Submissions</vt:lpstr>
      <vt:lpstr>PHY Submissions</vt:lpstr>
      <vt:lpstr>SR Submissions</vt:lpstr>
      <vt:lpstr>TG Submissions</vt:lpstr>
      <vt:lpstr>MAC/MU Submissions</vt:lpstr>
      <vt:lpstr>Summary from July 2018</vt:lpstr>
      <vt:lpstr>Approval of  TG Minutes July 2018 Meeting and Telecon Minutes) </vt:lpstr>
      <vt:lpstr>Timeline</vt:lpstr>
      <vt:lpstr>Editor Report </vt:lpstr>
      <vt:lpstr>Status of 802.19 Comments and CA Document</vt:lpstr>
      <vt:lpstr>11-18/1246 (Jarkko Kneckt)</vt:lpstr>
      <vt:lpstr>11-18/1501 (George Cherian)</vt:lpstr>
      <vt:lpstr>Agenda for Monday September 10, 19:30 – 21:30 </vt:lpstr>
      <vt:lpstr>Agenda for Tuesday September 11, 08:00 – 10:00 </vt:lpstr>
      <vt:lpstr>Agenda for Tuesday September 11, 10:30 – 12:30 </vt:lpstr>
      <vt:lpstr>Agenda for Tuesday September 11, 16:00 – 18:00 </vt:lpstr>
      <vt:lpstr>Agenda for Tuesday September 11, 19:30 – 21:30 </vt:lpstr>
      <vt:lpstr>Agenda for Wednesday September 12, 08:00 – 10:00 </vt:lpstr>
      <vt:lpstr>11-18/1181 (Jonathan Segev) </vt:lpstr>
      <vt:lpstr>11-18/1410 (Matt Fischer)</vt:lpstr>
      <vt:lpstr>11-18/1650 (Kiseon Ryu)</vt:lpstr>
      <vt:lpstr>11-16/1590 (Youhan Kim)</vt:lpstr>
      <vt:lpstr>Agenda for Wednesday September 12, 13:30 – 15:30 </vt:lpstr>
      <vt:lpstr>Agenda for Thursday September 13, 08:00 – 10:00</vt:lpstr>
      <vt:lpstr>Motions</vt:lpstr>
      <vt:lpstr>PHY Motion #209</vt:lpstr>
      <vt:lpstr>CR Motion #663</vt:lpstr>
      <vt:lpstr>CR Motion #664</vt:lpstr>
      <vt:lpstr>CR Motion #665</vt:lpstr>
      <vt:lpstr>CR Motion #666</vt:lpstr>
      <vt:lpstr>CR Motion #667</vt:lpstr>
      <vt:lpstr>CR Motion #668</vt:lpstr>
      <vt:lpstr>CR Motion #669 </vt:lpstr>
      <vt:lpstr>CR Motion #670</vt:lpstr>
      <vt:lpstr>CR Motion #671</vt:lpstr>
      <vt:lpstr>CR Motion #672 </vt:lpstr>
      <vt:lpstr>CR Motion #673 \</vt:lpstr>
      <vt:lpstr>CR Motion #674 </vt:lpstr>
      <vt:lpstr>CR Motion #675 </vt:lpstr>
      <vt:lpstr>CR Motion #676 </vt:lpstr>
      <vt:lpstr>CR Motion #677</vt:lpstr>
      <vt:lpstr>CR Motion #678</vt:lpstr>
      <vt:lpstr>CR Motion #679 67911-18/1418 (Po-Kai Huang)</vt:lpstr>
      <vt:lpstr>CR Motion #680 11-18/1189 (Po-Kai Huang)</vt:lpstr>
      <vt:lpstr>CR Motion #681</vt:lpstr>
      <vt:lpstr>CR Motion # 682</vt:lpstr>
      <vt:lpstr>CR Motion #683</vt:lpstr>
      <vt:lpstr>CR Motion #684</vt:lpstr>
      <vt:lpstr>CR Motion # 685</vt:lpstr>
      <vt:lpstr>CR Motion #686</vt:lpstr>
      <vt:lpstr>CR Motion #687</vt:lpstr>
      <vt:lpstr>CR Motion #688</vt:lpstr>
      <vt:lpstr>CR Motion #689</vt:lpstr>
      <vt:lpstr>CR Motion #690</vt:lpstr>
      <vt:lpstr>CR Motion #691</vt:lpstr>
      <vt:lpstr>CR Motion #692</vt:lpstr>
      <vt:lpstr>CR Motion #693</vt:lpstr>
      <vt:lpstr>CR Motion #694</vt:lpstr>
      <vt:lpstr>CR Motion #695</vt:lpstr>
      <vt:lpstr>CR Motion #696</vt:lpstr>
      <vt:lpstr>CR Motion #697 11-18/1512 (Ming Gan)</vt:lpstr>
      <vt:lpstr>CR Motion #698 </vt:lpstr>
      <vt:lpstr>CR Motion #699</vt:lpstr>
      <vt:lpstr>CR Motion #700</vt:lpstr>
      <vt:lpstr>CR Motion #701</vt:lpstr>
      <vt:lpstr>CR Motion #702</vt:lpstr>
      <vt:lpstr>CR Motion #703</vt:lpstr>
      <vt:lpstr>CR Motion #704</vt:lpstr>
      <vt:lpstr>CR Motion #705</vt:lpstr>
      <vt:lpstr>CR Motion #706</vt:lpstr>
      <vt:lpstr>Ad Hoc Meeting</vt:lpstr>
      <vt:lpstr>Telecons</vt:lpstr>
      <vt:lpstr>Agenda for Thursday September 13, 13:30 – 15:30</vt:lpstr>
      <vt:lpstr>CR Motion #707</vt:lpstr>
      <vt:lpstr>CR Motion #708</vt:lpstr>
      <vt:lpstr>CR Motion #709</vt:lpstr>
      <vt:lpstr>CR Motion #710</vt:lpstr>
      <vt:lpstr>CR Motion #711</vt:lpstr>
      <vt:lpstr>CR Motion #712</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164</cp:revision>
  <cp:lastPrinted>1601-01-01T00:00:00Z</cp:lastPrinted>
  <dcterms:created xsi:type="dcterms:W3CDTF">2017-01-26T15:28:16Z</dcterms:created>
  <dcterms:modified xsi:type="dcterms:W3CDTF">2018-09-14T01:20:58Z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1533048009</vt:lpwstr>
  </property>
</Properties>
</file>